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571" r:id="rId2"/>
    <p:sldId id="572" r:id="rId3"/>
    <p:sldId id="573" r:id="rId4"/>
    <p:sldId id="574" r:id="rId5"/>
    <p:sldId id="575" r:id="rId6"/>
    <p:sldId id="576" r:id="rId7"/>
    <p:sldId id="577" r:id="rId8"/>
    <p:sldId id="578" r:id="rId9"/>
    <p:sldId id="579" r:id="rId10"/>
    <p:sldId id="580" r:id="rId11"/>
    <p:sldId id="581" r:id="rId12"/>
    <p:sldId id="582" r:id="rId13"/>
    <p:sldId id="583" r:id="rId14"/>
    <p:sldId id="584" r:id="rId15"/>
    <p:sldId id="585" r:id="rId16"/>
    <p:sldId id="586" r:id="rId17"/>
    <p:sldId id="587" r:id="rId18"/>
    <p:sldId id="588" r:id="rId19"/>
    <p:sldId id="589" r:id="rId20"/>
    <p:sldId id="590" r:id="rId21"/>
    <p:sldId id="591" r:id="rId22"/>
    <p:sldId id="592" r:id="rId23"/>
    <p:sldId id="593" r:id="rId24"/>
    <p:sldId id="594" r:id="rId25"/>
    <p:sldId id="595" r:id="rId26"/>
    <p:sldId id="596" r:id="rId27"/>
    <p:sldId id="54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0" autoAdjust="0"/>
    <p:restoredTop sz="94660"/>
  </p:normalViewPr>
  <p:slideViewPr>
    <p:cSldViewPr snapToGrid="0">
      <p:cViewPr varScale="1">
        <p:scale>
          <a:sx n="76" d="100"/>
          <a:sy n="76" d="100"/>
        </p:scale>
        <p:origin x="372" y="8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A76143-D8F7-4B34-910A-53A98533E8E6}" type="datetimeFigureOut">
              <a:rPr lang="en-US" smtClean="0"/>
              <a:t>6/15/2021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BAD963-7605-47B9-9976-6CC9AC7586DF}" type="slidenum">
              <a:rPr lang="en-US" smtClean="0"/>
              <a:t>‹#›</a:t>
            </a:fld>
            <a:endParaRPr lang="en-US"/>
          </a:p>
        </p:txBody>
      </p:sp>
    </p:spTree>
    <p:extLst>
      <p:ext uri="{BB962C8B-B14F-4D97-AF65-F5344CB8AC3E}">
        <p14:creationId xmlns:p14="http://schemas.microsoft.com/office/powerpoint/2010/main" val="589402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https://www.washington.edu/accessibility/videos/</a:t>
            </a:r>
          </a:p>
        </p:txBody>
      </p:sp>
      <p:sp>
        <p:nvSpPr>
          <p:cNvPr id="4" name="Slide Number Placeholder 3"/>
          <p:cNvSpPr>
            <a:spLocks noGrp="1"/>
          </p:cNvSpPr>
          <p:nvPr>
            <p:ph type="sldNum" sz="quarter" idx="10"/>
          </p:nvPr>
        </p:nvSpPr>
        <p:spPr/>
        <p:txBody>
          <a:bodyPr/>
          <a:lstStyle/>
          <a:p>
            <a:fld id="{F55B9481-78A4-4AE9-A460-1F3C0B64C86D}" type="slidenum">
              <a:rPr lang="en-US" smtClean="0"/>
              <a:pPr/>
              <a:t>2</a:t>
            </a:fld>
            <a:endParaRPr lang="en-US"/>
          </a:p>
        </p:txBody>
      </p:sp>
    </p:spTree>
    <p:extLst>
      <p:ext uri="{BB962C8B-B14F-4D97-AF65-F5344CB8AC3E}">
        <p14:creationId xmlns:p14="http://schemas.microsoft.com/office/powerpoint/2010/main" val="25239965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https://www.washington.edu/accessibility/videos/</a:t>
            </a:r>
          </a:p>
        </p:txBody>
      </p:sp>
      <p:sp>
        <p:nvSpPr>
          <p:cNvPr id="4" name="Slide Number Placeholder 3"/>
          <p:cNvSpPr>
            <a:spLocks noGrp="1"/>
          </p:cNvSpPr>
          <p:nvPr>
            <p:ph type="sldNum" sz="quarter" idx="10"/>
          </p:nvPr>
        </p:nvSpPr>
        <p:spPr/>
        <p:txBody>
          <a:bodyPr/>
          <a:lstStyle/>
          <a:p>
            <a:fld id="{F55B9481-78A4-4AE9-A460-1F3C0B64C86D}" type="slidenum">
              <a:rPr lang="en-US" smtClean="0"/>
              <a:pPr/>
              <a:t>13</a:t>
            </a:fld>
            <a:endParaRPr lang="en-US"/>
          </a:p>
        </p:txBody>
      </p:sp>
    </p:spTree>
    <p:extLst>
      <p:ext uri="{BB962C8B-B14F-4D97-AF65-F5344CB8AC3E}">
        <p14:creationId xmlns:p14="http://schemas.microsoft.com/office/powerpoint/2010/main" val="1841351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https://www.washington.edu/accessibility/videos/</a:t>
            </a:r>
          </a:p>
        </p:txBody>
      </p:sp>
      <p:sp>
        <p:nvSpPr>
          <p:cNvPr id="4" name="Slide Number Placeholder 3"/>
          <p:cNvSpPr>
            <a:spLocks noGrp="1"/>
          </p:cNvSpPr>
          <p:nvPr>
            <p:ph type="sldNum" sz="quarter" idx="10"/>
          </p:nvPr>
        </p:nvSpPr>
        <p:spPr/>
        <p:txBody>
          <a:bodyPr/>
          <a:lstStyle/>
          <a:p>
            <a:fld id="{F55B9481-78A4-4AE9-A460-1F3C0B64C86D}" type="slidenum">
              <a:rPr lang="en-US" smtClean="0"/>
              <a:pPr/>
              <a:t>14</a:t>
            </a:fld>
            <a:endParaRPr lang="en-US"/>
          </a:p>
        </p:txBody>
      </p:sp>
    </p:spTree>
    <p:extLst>
      <p:ext uri="{BB962C8B-B14F-4D97-AF65-F5344CB8AC3E}">
        <p14:creationId xmlns:p14="http://schemas.microsoft.com/office/powerpoint/2010/main" val="10433956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https://www.washington.edu/accessibility/videos/</a:t>
            </a:r>
          </a:p>
        </p:txBody>
      </p:sp>
      <p:sp>
        <p:nvSpPr>
          <p:cNvPr id="4" name="Slide Number Placeholder 3"/>
          <p:cNvSpPr>
            <a:spLocks noGrp="1"/>
          </p:cNvSpPr>
          <p:nvPr>
            <p:ph type="sldNum" sz="quarter" idx="10"/>
          </p:nvPr>
        </p:nvSpPr>
        <p:spPr/>
        <p:txBody>
          <a:bodyPr/>
          <a:lstStyle/>
          <a:p>
            <a:fld id="{F55B9481-78A4-4AE9-A460-1F3C0B64C86D}" type="slidenum">
              <a:rPr lang="en-US" smtClean="0"/>
              <a:pPr/>
              <a:t>15</a:t>
            </a:fld>
            <a:endParaRPr lang="en-US"/>
          </a:p>
        </p:txBody>
      </p:sp>
    </p:spTree>
    <p:extLst>
      <p:ext uri="{BB962C8B-B14F-4D97-AF65-F5344CB8AC3E}">
        <p14:creationId xmlns:p14="http://schemas.microsoft.com/office/powerpoint/2010/main" val="5667354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https://www.washington.edu/accessibility/videos/</a:t>
            </a:r>
          </a:p>
        </p:txBody>
      </p:sp>
      <p:sp>
        <p:nvSpPr>
          <p:cNvPr id="4" name="Slide Number Placeholder 3"/>
          <p:cNvSpPr>
            <a:spLocks noGrp="1"/>
          </p:cNvSpPr>
          <p:nvPr>
            <p:ph type="sldNum" sz="quarter" idx="10"/>
          </p:nvPr>
        </p:nvSpPr>
        <p:spPr/>
        <p:txBody>
          <a:bodyPr/>
          <a:lstStyle/>
          <a:p>
            <a:fld id="{F55B9481-78A4-4AE9-A460-1F3C0B64C86D}" type="slidenum">
              <a:rPr lang="en-US" smtClean="0"/>
              <a:pPr/>
              <a:t>16</a:t>
            </a:fld>
            <a:endParaRPr lang="en-US"/>
          </a:p>
        </p:txBody>
      </p:sp>
    </p:spTree>
    <p:extLst>
      <p:ext uri="{BB962C8B-B14F-4D97-AF65-F5344CB8AC3E}">
        <p14:creationId xmlns:p14="http://schemas.microsoft.com/office/powerpoint/2010/main" val="11241341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https://www.washington.edu/accessibility/videos/</a:t>
            </a:r>
          </a:p>
        </p:txBody>
      </p:sp>
      <p:sp>
        <p:nvSpPr>
          <p:cNvPr id="4" name="Slide Number Placeholder 3"/>
          <p:cNvSpPr>
            <a:spLocks noGrp="1"/>
          </p:cNvSpPr>
          <p:nvPr>
            <p:ph type="sldNum" sz="quarter" idx="10"/>
          </p:nvPr>
        </p:nvSpPr>
        <p:spPr/>
        <p:txBody>
          <a:bodyPr/>
          <a:lstStyle/>
          <a:p>
            <a:fld id="{F55B9481-78A4-4AE9-A460-1F3C0B64C86D}" type="slidenum">
              <a:rPr lang="en-US" smtClean="0"/>
              <a:pPr/>
              <a:t>17</a:t>
            </a:fld>
            <a:endParaRPr lang="en-US"/>
          </a:p>
        </p:txBody>
      </p:sp>
    </p:spTree>
    <p:extLst>
      <p:ext uri="{BB962C8B-B14F-4D97-AF65-F5344CB8AC3E}">
        <p14:creationId xmlns:p14="http://schemas.microsoft.com/office/powerpoint/2010/main" val="21811456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https://www.washington.edu/accessibility/videos/</a:t>
            </a:r>
          </a:p>
        </p:txBody>
      </p:sp>
      <p:sp>
        <p:nvSpPr>
          <p:cNvPr id="4" name="Slide Number Placeholder 3"/>
          <p:cNvSpPr>
            <a:spLocks noGrp="1"/>
          </p:cNvSpPr>
          <p:nvPr>
            <p:ph type="sldNum" sz="quarter" idx="10"/>
          </p:nvPr>
        </p:nvSpPr>
        <p:spPr/>
        <p:txBody>
          <a:bodyPr/>
          <a:lstStyle/>
          <a:p>
            <a:fld id="{F55B9481-78A4-4AE9-A460-1F3C0B64C86D}" type="slidenum">
              <a:rPr lang="en-US" smtClean="0"/>
              <a:pPr/>
              <a:t>21</a:t>
            </a:fld>
            <a:endParaRPr lang="en-US"/>
          </a:p>
        </p:txBody>
      </p:sp>
    </p:spTree>
    <p:extLst>
      <p:ext uri="{BB962C8B-B14F-4D97-AF65-F5344CB8AC3E}">
        <p14:creationId xmlns:p14="http://schemas.microsoft.com/office/powerpoint/2010/main" val="10287087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https://www.washington.edu/accessibility/videos/</a:t>
            </a:r>
          </a:p>
        </p:txBody>
      </p:sp>
      <p:sp>
        <p:nvSpPr>
          <p:cNvPr id="4" name="Slide Number Placeholder 3"/>
          <p:cNvSpPr>
            <a:spLocks noGrp="1"/>
          </p:cNvSpPr>
          <p:nvPr>
            <p:ph type="sldNum" sz="quarter" idx="10"/>
          </p:nvPr>
        </p:nvSpPr>
        <p:spPr/>
        <p:txBody>
          <a:bodyPr/>
          <a:lstStyle/>
          <a:p>
            <a:fld id="{F55B9481-78A4-4AE9-A460-1F3C0B64C86D}" type="slidenum">
              <a:rPr lang="en-US" smtClean="0"/>
              <a:pPr/>
              <a:t>22</a:t>
            </a:fld>
            <a:endParaRPr lang="en-US"/>
          </a:p>
        </p:txBody>
      </p:sp>
    </p:spTree>
    <p:extLst>
      <p:ext uri="{BB962C8B-B14F-4D97-AF65-F5344CB8AC3E}">
        <p14:creationId xmlns:p14="http://schemas.microsoft.com/office/powerpoint/2010/main" val="3035789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https://www.washington.edu/accessibility/videos/</a:t>
            </a:r>
          </a:p>
        </p:txBody>
      </p:sp>
      <p:sp>
        <p:nvSpPr>
          <p:cNvPr id="4" name="Slide Number Placeholder 3"/>
          <p:cNvSpPr>
            <a:spLocks noGrp="1"/>
          </p:cNvSpPr>
          <p:nvPr>
            <p:ph type="sldNum" sz="quarter" idx="10"/>
          </p:nvPr>
        </p:nvSpPr>
        <p:spPr/>
        <p:txBody>
          <a:bodyPr/>
          <a:lstStyle/>
          <a:p>
            <a:fld id="{F55B9481-78A4-4AE9-A460-1F3C0B64C86D}" type="slidenum">
              <a:rPr lang="en-US" smtClean="0"/>
              <a:pPr/>
              <a:t>3</a:t>
            </a:fld>
            <a:endParaRPr lang="en-US"/>
          </a:p>
        </p:txBody>
      </p:sp>
    </p:spTree>
    <p:extLst>
      <p:ext uri="{BB962C8B-B14F-4D97-AF65-F5344CB8AC3E}">
        <p14:creationId xmlns:p14="http://schemas.microsoft.com/office/powerpoint/2010/main" val="935657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5B9481-78A4-4AE9-A460-1F3C0B64C86D}" type="slidenum">
              <a:rPr lang="en-US" smtClean="0"/>
              <a:pPr/>
              <a:t>6</a:t>
            </a:fld>
            <a:endParaRPr lang="en-US"/>
          </a:p>
        </p:txBody>
      </p:sp>
    </p:spTree>
    <p:extLst>
      <p:ext uri="{BB962C8B-B14F-4D97-AF65-F5344CB8AC3E}">
        <p14:creationId xmlns:p14="http://schemas.microsoft.com/office/powerpoint/2010/main" val="2263832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https://www.washington.edu/accessibility/videos/</a:t>
            </a:r>
          </a:p>
        </p:txBody>
      </p:sp>
      <p:sp>
        <p:nvSpPr>
          <p:cNvPr id="4" name="Slide Number Placeholder 3"/>
          <p:cNvSpPr>
            <a:spLocks noGrp="1"/>
          </p:cNvSpPr>
          <p:nvPr>
            <p:ph type="sldNum" sz="quarter" idx="10"/>
          </p:nvPr>
        </p:nvSpPr>
        <p:spPr/>
        <p:txBody>
          <a:bodyPr/>
          <a:lstStyle/>
          <a:p>
            <a:fld id="{F55B9481-78A4-4AE9-A460-1F3C0B64C86D}" type="slidenum">
              <a:rPr lang="en-US" smtClean="0"/>
              <a:pPr/>
              <a:t>7</a:t>
            </a:fld>
            <a:endParaRPr lang="en-US"/>
          </a:p>
        </p:txBody>
      </p:sp>
    </p:spTree>
    <p:extLst>
      <p:ext uri="{BB962C8B-B14F-4D97-AF65-F5344CB8AC3E}">
        <p14:creationId xmlns:p14="http://schemas.microsoft.com/office/powerpoint/2010/main" val="482227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https://www.washington.edu/accessibility/videos/</a:t>
            </a:r>
          </a:p>
        </p:txBody>
      </p:sp>
      <p:sp>
        <p:nvSpPr>
          <p:cNvPr id="4" name="Slide Number Placeholder 3"/>
          <p:cNvSpPr>
            <a:spLocks noGrp="1"/>
          </p:cNvSpPr>
          <p:nvPr>
            <p:ph type="sldNum" sz="quarter" idx="10"/>
          </p:nvPr>
        </p:nvSpPr>
        <p:spPr/>
        <p:txBody>
          <a:bodyPr/>
          <a:lstStyle/>
          <a:p>
            <a:fld id="{F55B9481-78A4-4AE9-A460-1F3C0B64C86D}" type="slidenum">
              <a:rPr lang="en-US" smtClean="0"/>
              <a:pPr/>
              <a:t>8</a:t>
            </a:fld>
            <a:endParaRPr lang="en-US"/>
          </a:p>
        </p:txBody>
      </p:sp>
    </p:spTree>
    <p:extLst>
      <p:ext uri="{BB962C8B-B14F-4D97-AF65-F5344CB8AC3E}">
        <p14:creationId xmlns:p14="http://schemas.microsoft.com/office/powerpoint/2010/main" val="16044023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https://www.washington.edu/accessibility/videos/</a:t>
            </a:r>
          </a:p>
        </p:txBody>
      </p:sp>
      <p:sp>
        <p:nvSpPr>
          <p:cNvPr id="4" name="Slide Number Placeholder 3"/>
          <p:cNvSpPr>
            <a:spLocks noGrp="1"/>
          </p:cNvSpPr>
          <p:nvPr>
            <p:ph type="sldNum" sz="quarter" idx="10"/>
          </p:nvPr>
        </p:nvSpPr>
        <p:spPr/>
        <p:txBody>
          <a:bodyPr/>
          <a:lstStyle/>
          <a:p>
            <a:fld id="{F55B9481-78A4-4AE9-A460-1F3C0B64C86D}" type="slidenum">
              <a:rPr lang="en-US" smtClean="0"/>
              <a:pPr/>
              <a:t>9</a:t>
            </a:fld>
            <a:endParaRPr lang="en-US"/>
          </a:p>
        </p:txBody>
      </p:sp>
    </p:spTree>
    <p:extLst>
      <p:ext uri="{BB962C8B-B14F-4D97-AF65-F5344CB8AC3E}">
        <p14:creationId xmlns:p14="http://schemas.microsoft.com/office/powerpoint/2010/main" val="3738031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Described and Captioned Media Program (DCMP) provides a guideline for effective captioning;  this list of key elements quality is quoted below.</a:t>
            </a:r>
          </a:p>
          <a:p>
            <a:pPr>
              <a:buNone/>
            </a:pPr>
            <a:endParaRPr lang="en-US" dirty="0"/>
          </a:p>
          <a:p>
            <a:pPr>
              <a:buNone/>
            </a:pPr>
            <a:r>
              <a:rPr lang="en-US" b="1" u="sng" dirty="0"/>
              <a:t>Elements of Quality Captioning</a:t>
            </a:r>
            <a:endParaRPr lang="en-US" b="1" dirty="0"/>
          </a:p>
          <a:p>
            <a:pPr marL="514350" indent="-514350">
              <a:buFont typeface="+mj-lt"/>
              <a:buAutoNum type="arabicPeriod"/>
            </a:pPr>
            <a:r>
              <a:rPr lang="en-US" b="1" dirty="0"/>
              <a:t>Accurate - </a:t>
            </a:r>
            <a:r>
              <a:rPr lang="en-US" dirty="0"/>
              <a:t>Errorless captions are the goal for each production.</a:t>
            </a:r>
          </a:p>
          <a:p>
            <a:pPr marL="514350" indent="-514350">
              <a:buFont typeface="+mj-lt"/>
              <a:buAutoNum type="arabicPeriod"/>
            </a:pPr>
            <a:endParaRPr lang="en-US" dirty="0"/>
          </a:p>
          <a:p>
            <a:pPr marL="514350" indent="-514350">
              <a:buFont typeface="+mj-lt"/>
              <a:buAutoNum type="arabicPeriod"/>
            </a:pPr>
            <a:r>
              <a:rPr lang="en-US" b="1" dirty="0"/>
              <a:t>Consistent - </a:t>
            </a:r>
            <a:r>
              <a:rPr lang="en-US" dirty="0"/>
              <a:t>Uniformity in style and presentation of all captioning features is crucial for viewer understanding.</a:t>
            </a:r>
          </a:p>
          <a:p>
            <a:pPr marL="514350" indent="-514350">
              <a:buFont typeface="+mj-lt"/>
              <a:buAutoNum type="arabicPeriod"/>
            </a:pPr>
            <a:endParaRPr lang="en-US" dirty="0"/>
          </a:p>
          <a:p>
            <a:pPr marL="514350" indent="-514350">
              <a:buFont typeface="+mj-lt"/>
              <a:buAutoNum type="arabicPeriod"/>
            </a:pPr>
            <a:r>
              <a:rPr lang="en-US" b="1" dirty="0"/>
              <a:t>Clear - </a:t>
            </a:r>
            <a:r>
              <a:rPr lang="en-US" dirty="0"/>
              <a:t>A complete textual representation of the audio, including speaker identification and non-speech information, provides clarity.</a:t>
            </a:r>
          </a:p>
          <a:p>
            <a:pPr marL="514350" indent="-514350">
              <a:buFont typeface="+mj-lt"/>
              <a:buAutoNum type="arabicPeriod"/>
            </a:pPr>
            <a:endParaRPr lang="en-US" dirty="0"/>
          </a:p>
          <a:p>
            <a:pPr marL="514350" indent="-514350">
              <a:buFont typeface="+mj-lt"/>
              <a:buAutoNum type="arabicPeriod"/>
            </a:pPr>
            <a:r>
              <a:rPr lang="en-US" b="1" dirty="0"/>
              <a:t>Readable - </a:t>
            </a:r>
            <a:r>
              <a:rPr lang="en-US" dirty="0"/>
              <a:t>Captions are displayed with enough time to be read completely, are in synchronization with the audio, and are not obscured by (nor do they obscure) the visual content.</a:t>
            </a:r>
          </a:p>
          <a:p>
            <a:pPr marL="514350" indent="-514350">
              <a:buFont typeface="+mj-lt"/>
              <a:buAutoNum type="arabicPeriod"/>
            </a:pPr>
            <a:endParaRPr lang="en-US" dirty="0"/>
          </a:p>
          <a:p>
            <a:pPr marL="514350" indent="-514350">
              <a:buFont typeface="+mj-lt"/>
              <a:buAutoNum type="arabicPeriod"/>
            </a:pPr>
            <a:r>
              <a:rPr lang="en-US" b="1" dirty="0"/>
              <a:t>Equal -  </a:t>
            </a:r>
            <a:r>
              <a:rPr lang="en-US" dirty="0"/>
              <a:t>Equal access requires that the meaning and intention of the material is completely preserved.</a:t>
            </a:r>
          </a:p>
          <a:p>
            <a:endParaRPr lang="en-US" dirty="0"/>
          </a:p>
        </p:txBody>
      </p:sp>
      <p:sp>
        <p:nvSpPr>
          <p:cNvPr id="4" name="Slide Number Placeholder 3"/>
          <p:cNvSpPr>
            <a:spLocks noGrp="1"/>
          </p:cNvSpPr>
          <p:nvPr>
            <p:ph type="sldNum" sz="quarter" idx="10"/>
          </p:nvPr>
        </p:nvSpPr>
        <p:spPr/>
        <p:txBody>
          <a:bodyPr/>
          <a:lstStyle/>
          <a:p>
            <a:fld id="{F55B9481-78A4-4AE9-A460-1F3C0B64C86D}" type="slidenum">
              <a:rPr lang="en-US" smtClean="0"/>
              <a:pPr/>
              <a:t>10</a:t>
            </a:fld>
            <a:endParaRPr lang="en-US"/>
          </a:p>
        </p:txBody>
      </p:sp>
    </p:spTree>
    <p:extLst>
      <p:ext uri="{BB962C8B-B14F-4D97-AF65-F5344CB8AC3E}">
        <p14:creationId xmlns:p14="http://schemas.microsoft.com/office/powerpoint/2010/main" val="3136462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https://www.washington.edu/accessibility/videos/</a:t>
            </a:r>
          </a:p>
        </p:txBody>
      </p:sp>
      <p:sp>
        <p:nvSpPr>
          <p:cNvPr id="4" name="Slide Number Placeholder 3"/>
          <p:cNvSpPr>
            <a:spLocks noGrp="1"/>
          </p:cNvSpPr>
          <p:nvPr>
            <p:ph type="sldNum" sz="quarter" idx="10"/>
          </p:nvPr>
        </p:nvSpPr>
        <p:spPr/>
        <p:txBody>
          <a:bodyPr/>
          <a:lstStyle/>
          <a:p>
            <a:fld id="{F55B9481-78A4-4AE9-A460-1F3C0B64C86D}" type="slidenum">
              <a:rPr lang="en-US" smtClean="0"/>
              <a:pPr/>
              <a:t>11</a:t>
            </a:fld>
            <a:endParaRPr lang="en-US"/>
          </a:p>
        </p:txBody>
      </p:sp>
    </p:spTree>
    <p:extLst>
      <p:ext uri="{BB962C8B-B14F-4D97-AF65-F5344CB8AC3E}">
        <p14:creationId xmlns:p14="http://schemas.microsoft.com/office/powerpoint/2010/main" val="3506647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https://www.washington.edu/accessibility/videos/</a:t>
            </a:r>
          </a:p>
        </p:txBody>
      </p:sp>
      <p:sp>
        <p:nvSpPr>
          <p:cNvPr id="4" name="Slide Number Placeholder 3"/>
          <p:cNvSpPr>
            <a:spLocks noGrp="1"/>
          </p:cNvSpPr>
          <p:nvPr>
            <p:ph type="sldNum" sz="quarter" idx="10"/>
          </p:nvPr>
        </p:nvSpPr>
        <p:spPr/>
        <p:txBody>
          <a:bodyPr/>
          <a:lstStyle/>
          <a:p>
            <a:fld id="{F55B9481-78A4-4AE9-A460-1F3C0B64C86D}" type="slidenum">
              <a:rPr lang="en-US" smtClean="0"/>
              <a:pPr/>
              <a:t>12</a:t>
            </a:fld>
            <a:endParaRPr lang="en-US"/>
          </a:p>
        </p:txBody>
      </p:sp>
    </p:spTree>
    <p:extLst>
      <p:ext uri="{BB962C8B-B14F-4D97-AF65-F5344CB8AC3E}">
        <p14:creationId xmlns:p14="http://schemas.microsoft.com/office/powerpoint/2010/main" val="4018074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492C0-DE11-47B1-B200-1A216E683A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C4D3F6-0BA0-4AB3-98B0-0FFA473635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51F5472-1443-4F0D-A9D0-A0513BC28BAD}"/>
              </a:ext>
            </a:extLst>
          </p:cNvPr>
          <p:cNvSpPr>
            <a:spLocks noGrp="1"/>
          </p:cNvSpPr>
          <p:nvPr>
            <p:ph type="dt" sz="half" idx="10"/>
          </p:nvPr>
        </p:nvSpPr>
        <p:spPr/>
        <p:txBody>
          <a:bodyPr/>
          <a:lstStyle/>
          <a:p>
            <a:fld id="{72ECA5CE-2743-4A0E-A17E-E0828FD37E76}" type="datetimeFigureOut">
              <a:rPr lang="en-US" smtClean="0"/>
              <a:t>6/15/2021</a:t>
            </a:fld>
            <a:endParaRPr lang="en-US"/>
          </a:p>
        </p:txBody>
      </p:sp>
      <p:sp>
        <p:nvSpPr>
          <p:cNvPr id="5" name="Footer Placeholder 4">
            <a:extLst>
              <a:ext uri="{FF2B5EF4-FFF2-40B4-BE49-F238E27FC236}">
                <a16:creationId xmlns:a16="http://schemas.microsoft.com/office/drawing/2014/main" id="{FDF0967E-EBBD-4DE7-B7EC-A4F71E6888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F9EF2F-6704-4708-8618-152E04084563}"/>
              </a:ext>
            </a:extLst>
          </p:cNvPr>
          <p:cNvSpPr>
            <a:spLocks noGrp="1"/>
          </p:cNvSpPr>
          <p:nvPr>
            <p:ph type="sldNum" sz="quarter" idx="12"/>
          </p:nvPr>
        </p:nvSpPr>
        <p:spPr/>
        <p:txBody>
          <a:bodyPr/>
          <a:lstStyle/>
          <a:p>
            <a:fld id="{1E24D222-0D82-451B-8521-DD5654788B64}" type="slidenum">
              <a:rPr lang="en-US" smtClean="0"/>
              <a:t>‹#›</a:t>
            </a:fld>
            <a:endParaRPr lang="en-US"/>
          </a:p>
        </p:txBody>
      </p:sp>
    </p:spTree>
    <p:extLst>
      <p:ext uri="{BB962C8B-B14F-4D97-AF65-F5344CB8AC3E}">
        <p14:creationId xmlns:p14="http://schemas.microsoft.com/office/powerpoint/2010/main" val="3912621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BA399-2C13-4789-A14F-DCF69535FA2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DD50ED-451A-4B6D-B282-59A936A07B9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8E16DB-7980-4D54-8DD6-9F031B83CCA5}"/>
              </a:ext>
            </a:extLst>
          </p:cNvPr>
          <p:cNvSpPr>
            <a:spLocks noGrp="1"/>
          </p:cNvSpPr>
          <p:nvPr>
            <p:ph type="dt" sz="half" idx="10"/>
          </p:nvPr>
        </p:nvSpPr>
        <p:spPr/>
        <p:txBody>
          <a:bodyPr/>
          <a:lstStyle/>
          <a:p>
            <a:fld id="{72ECA5CE-2743-4A0E-A17E-E0828FD37E76}" type="datetimeFigureOut">
              <a:rPr lang="en-US" smtClean="0"/>
              <a:t>6/15/2021</a:t>
            </a:fld>
            <a:endParaRPr lang="en-US"/>
          </a:p>
        </p:txBody>
      </p:sp>
      <p:sp>
        <p:nvSpPr>
          <p:cNvPr id="5" name="Footer Placeholder 4">
            <a:extLst>
              <a:ext uri="{FF2B5EF4-FFF2-40B4-BE49-F238E27FC236}">
                <a16:creationId xmlns:a16="http://schemas.microsoft.com/office/drawing/2014/main" id="{C3FEAC39-07B7-4620-B956-69149A5954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F0B470-495C-46D9-AC32-B5E217F4370C}"/>
              </a:ext>
            </a:extLst>
          </p:cNvPr>
          <p:cNvSpPr>
            <a:spLocks noGrp="1"/>
          </p:cNvSpPr>
          <p:nvPr>
            <p:ph type="sldNum" sz="quarter" idx="12"/>
          </p:nvPr>
        </p:nvSpPr>
        <p:spPr/>
        <p:txBody>
          <a:bodyPr/>
          <a:lstStyle/>
          <a:p>
            <a:fld id="{1E24D222-0D82-451B-8521-DD5654788B64}" type="slidenum">
              <a:rPr lang="en-US" smtClean="0"/>
              <a:t>‹#›</a:t>
            </a:fld>
            <a:endParaRPr lang="en-US"/>
          </a:p>
        </p:txBody>
      </p:sp>
    </p:spTree>
    <p:extLst>
      <p:ext uri="{BB962C8B-B14F-4D97-AF65-F5344CB8AC3E}">
        <p14:creationId xmlns:p14="http://schemas.microsoft.com/office/powerpoint/2010/main" val="488274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2B645B-541B-4A42-BB63-FAE17B3933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2D9AF7-F6E3-4C2D-82B7-DCA957563AD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890D27-FEB3-47C1-B87E-B5D8C42767E4}"/>
              </a:ext>
            </a:extLst>
          </p:cNvPr>
          <p:cNvSpPr>
            <a:spLocks noGrp="1"/>
          </p:cNvSpPr>
          <p:nvPr>
            <p:ph type="dt" sz="half" idx="10"/>
          </p:nvPr>
        </p:nvSpPr>
        <p:spPr/>
        <p:txBody>
          <a:bodyPr/>
          <a:lstStyle/>
          <a:p>
            <a:fld id="{72ECA5CE-2743-4A0E-A17E-E0828FD37E76}" type="datetimeFigureOut">
              <a:rPr lang="en-US" smtClean="0"/>
              <a:t>6/15/2021</a:t>
            </a:fld>
            <a:endParaRPr lang="en-US"/>
          </a:p>
        </p:txBody>
      </p:sp>
      <p:sp>
        <p:nvSpPr>
          <p:cNvPr id="5" name="Footer Placeholder 4">
            <a:extLst>
              <a:ext uri="{FF2B5EF4-FFF2-40B4-BE49-F238E27FC236}">
                <a16:creationId xmlns:a16="http://schemas.microsoft.com/office/drawing/2014/main" id="{0956DBB9-86E5-4F33-A69A-5E8CAA3D3B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7BC6B6-54A6-4253-8C94-46D8CA8D39E4}"/>
              </a:ext>
            </a:extLst>
          </p:cNvPr>
          <p:cNvSpPr>
            <a:spLocks noGrp="1"/>
          </p:cNvSpPr>
          <p:nvPr>
            <p:ph type="sldNum" sz="quarter" idx="12"/>
          </p:nvPr>
        </p:nvSpPr>
        <p:spPr/>
        <p:txBody>
          <a:bodyPr/>
          <a:lstStyle/>
          <a:p>
            <a:fld id="{1E24D222-0D82-451B-8521-DD5654788B64}" type="slidenum">
              <a:rPr lang="en-US" smtClean="0"/>
              <a:t>‹#›</a:t>
            </a:fld>
            <a:endParaRPr lang="en-US"/>
          </a:p>
        </p:txBody>
      </p:sp>
    </p:spTree>
    <p:extLst>
      <p:ext uri="{BB962C8B-B14F-4D97-AF65-F5344CB8AC3E}">
        <p14:creationId xmlns:p14="http://schemas.microsoft.com/office/powerpoint/2010/main" val="522648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Main Slid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6C16E8-C039-4A57-8D14-451406A8262F}" type="datetimeFigureOut">
              <a:rPr lang="en-US" smtClean="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29E725-4762-403F-A189-98A65781A6E2}" type="slidenum">
              <a:rPr lang="en-US" smtClean="0"/>
              <a:pPr/>
              <a:t>‹#›</a:t>
            </a:fld>
            <a:endParaRPr lang="en-US" dirty="0"/>
          </a:p>
        </p:txBody>
      </p:sp>
    </p:spTree>
    <p:extLst>
      <p:ext uri="{BB962C8B-B14F-4D97-AF65-F5344CB8AC3E}">
        <p14:creationId xmlns:p14="http://schemas.microsoft.com/office/powerpoint/2010/main" val="681651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94977-75EA-4DAC-9B4C-D757BE31D7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5284BA-761E-4C81-8A59-6109FC578D1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9C13B0-D73C-4DB2-B538-4B915ECF69F6}"/>
              </a:ext>
            </a:extLst>
          </p:cNvPr>
          <p:cNvSpPr>
            <a:spLocks noGrp="1"/>
          </p:cNvSpPr>
          <p:nvPr>
            <p:ph type="dt" sz="half" idx="10"/>
          </p:nvPr>
        </p:nvSpPr>
        <p:spPr/>
        <p:txBody>
          <a:bodyPr/>
          <a:lstStyle/>
          <a:p>
            <a:fld id="{72ECA5CE-2743-4A0E-A17E-E0828FD37E76}" type="datetimeFigureOut">
              <a:rPr lang="en-US" smtClean="0"/>
              <a:t>6/15/2021</a:t>
            </a:fld>
            <a:endParaRPr lang="en-US"/>
          </a:p>
        </p:txBody>
      </p:sp>
      <p:sp>
        <p:nvSpPr>
          <p:cNvPr id="5" name="Footer Placeholder 4">
            <a:extLst>
              <a:ext uri="{FF2B5EF4-FFF2-40B4-BE49-F238E27FC236}">
                <a16:creationId xmlns:a16="http://schemas.microsoft.com/office/drawing/2014/main" id="{5B814646-2FF1-4031-9BC2-53BA1D9DF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18BE5B-E595-4C76-9075-AB300A49F5F4}"/>
              </a:ext>
            </a:extLst>
          </p:cNvPr>
          <p:cNvSpPr>
            <a:spLocks noGrp="1"/>
          </p:cNvSpPr>
          <p:nvPr>
            <p:ph type="sldNum" sz="quarter" idx="12"/>
          </p:nvPr>
        </p:nvSpPr>
        <p:spPr/>
        <p:txBody>
          <a:bodyPr/>
          <a:lstStyle/>
          <a:p>
            <a:fld id="{1E24D222-0D82-451B-8521-DD5654788B64}" type="slidenum">
              <a:rPr lang="en-US" smtClean="0"/>
              <a:t>‹#›</a:t>
            </a:fld>
            <a:endParaRPr lang="en-US"/>
          </a:p>
        </p:txBody>
      </p:sp>
    </p:spTree>
    <p:extLst>
      <p:ext uri="{BB962C8B-B14F-4D97-AF65-F5344CB8AC3E}">
        <p14:creationId xmlns:p14="http://schemas.microsoft.com/office/powerpoint/2010/main" val="3007975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6E0D1-113A-4DD8-9041-7AB4B4A9B7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0BBD1AB-3CB3-4492-9AB8-1089DA4167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6C4D382-5908-4C7C-8A3D-B65446045BE7}"/>
              </a:ext>
            </a:extLst>
          </p:cNvPr>
          <p:cNvSpPr>
            <a:spLocks noGrp="1"/>
          </p:cNvSpPr>
          <p:nvPr>
            <p:ph type="dt" sz="half" idx="10"/>
          </p:nvPr>
        </p:nvSpPr>
        <p:spPr/>
        <p:txBody>
          <a:bodyPr/>
          <a:lstStyle/>
          <a:p>
            <a:fld id="{72ECA5CE-2743-4A0E-A17E-E0828FD37E76}" type="datetimeFigureOut">
              <a:rPr lang="en-US" smtClean="0"/>
              <a:t>6/15/2021</a:t>
            </a:fld>
            <a:endParaRPr lang="en-US"/>
          </a:p>
        </p:txBody>
      </p:sp>
      <p:sp>
        <p:nvSpPr>
          <p:cNvPr id="5" name="Footer Placeholder 4">
            <a:extLst>
              <a:ext uri="{FF2B5EF4-FFF2-40B4-BE49-F238E27FC236}">
                <a16:creationId xmlns:a16="http://schemas.microsoft.com/office/drawing/2014/main" id="{D4F49323-ACB2-406F-B1EC-6D9416F55E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ACB771-C8F9-4E03-8808-A53A03E674E7}"/>
              </a:ext>
            </a:extLst>
          </p:cNvPr>
          <p:cNvSpPr>
            <a:spLocks noGrp="1"/>
          </p:cNvSpPr>
          <p:nvPr>
            <p:ph type="sldNum" sz="quarter" idx="12"/>
          </p:nvPr>
        </p:nvSpPr>
        <p:spPr/>
        <p:txBody>
          <a:bodyPr/>
          <a:lstStyle/>
          <a:p>
            <a:fld id="{1E24D222-0D82-451B-8521-DD5654788B64}" type="slidenum">
              <a:rPr lang="en-US" smtClean="0"/>
              <a:t>‹#›</a:t>
            </a:fld>
            <a:endParaRPr lang="en-US"/>
          </a:p>
        </p:txBody>
      </p:sp>
    </p:spTree>
    <p:extLst>
      <p:ext uri="{BB962C8B-B14F-4D97-AF65-F5344CB8AC3E}">
        <p14:creationId xmlns:p14="http://schemas.microsoft.com/office/powerpoint/2010/main" val="2140617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5458B-DE48-43D2-9B33-BC80464138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917DA5-217C-4DB0-B319-1F9D600903F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86EEFEF-9790-488E-B84E-22FAC944771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5837FE4-85F3-4DFB-843F-8E6955450366}"/>
              </a:ext>
            </a:extLst>
          </p:cNvPr>
          <p:cNvSpPr>
            <a:spLocks noGrp="1"/>
          </p:cNvSpPr>
          <p:nvPr>
            <p:ph type="dt" sz="half" idx="10"/>
          </p:nvPr>
        </p:nvSpPr>
        <p:spPr/>
        <p:txBody>
          <a:bodyPr/>
          <a:lstStyle/>
          <a:p>
            <a:fld id="{72ECA5CE-2743-4A0E-A17E-E0828FD37E76}" type="datetimeFigureOut">
              <a:rPr lang="en-US" smtClean="0"/>
              <a:t>6/15/2021</a:t>
            </a:fld>
            <a:endParaRPr lang="en-US"/>
          </a:p>
        </p:txBody>
      </p:sp>
      <p:sp>
        <p:nvSpPr>
          <p:cNvPr id="6" name="Footer Placeholder 5">
            <a:extLst>
              <a:ext uri="{FF2B5EF4-FFF2-40B4-BE49-F238E27FC236}">
                <a16:creationId xmlns:a16="http://schemas.microsoft.com/office/drawing/2014/main" id="{426F5ABA-F1DA-4B98-8A1C-A4EDC2F834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AA5031-87EF-446A-9840-F3D23BFA6128}"/>
              </a:ext>
            </a:extLst>
          </p:cNvPr>
          <p:cNvSpPr>
            <a:spLocks noGrp="1"/>
          </p:cNvSpPr>
          <p:nvPr>
            <p:ph type="sldNum" sz="quarter" idx="12"/>
          </p:nvPr>
        </p:nvSpPr>
        <p:spPr/>
        <p:txBody>
          <a:bodyPr/>
          <a:lstStyle/>
          <a:p>
            <a:fld id="{1E24D222-0D82-451B-8521-DD5654788B64}" type="slidenum">
              <a:rPr lang="en-US" smtClean="0"/>
              <a:t>‹#›</a:t>
            </a:fld>
            <a:endParaRPr lang="en-US"/>
          </a:p>
        </p:txBody>
      </p:sp>
    </p:spTree>
    <p:extLst>
      <p:ext uri="{BB962C8B-B14F-4D97-AF65-F5344CB8AC3E}">
        <p14:creationId xmlns:p14="http://schemas.microsoft.com/office/powerpoint/2010/main" val="1719449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45033-FE6B-4EF7-9FF1-A71667CB8B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A29908-35EE-4EDD-A961-69AE305BF5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C36E7FE-7E15-4EB4-BFAE-D59E7E79C18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0B73E9-88B5-4302-825F-109A161FAE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63E7F2C-87DE-498C-9213-9FE217D7920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B5BD08-108D-4108-A813-F3C362E680F3}"/>
              </a:ext>
            </a:extLst>
          </p:cNvPr>
          <p:cNvSpPr>
            <a:spLocks noGrp="1"/>
          </p:cNvSpPr>
          <p:nvPr>
            <p:ph type="dt" sz="half" idx="10"/>
          </p:nvPr>
        </p:nvSpPr>
        <p:spPr/>
        <p:txBody>
          <a:bodyPr/>
          <a:lstStyle/>
          <a:p>
            <a:fld id="{72ECA5CE-2743-4A0E-A17E-E0828FD37E76}" type="datetimeFigureOut">
              <a:rPr lang="en-US" smtClean="0"/>
              <a:t>6/15/2021</a:t>
            </a:fld>
            <a:endParaRPr lang="en-US"/>
          </a:p>
        </p:txBody>
      </p:sp>
      <p:sp>
        <p:nvSpPr>
          <p:cNvPr id="8" name="Footer Placeholder 7">
            <a:extLst>
              <a:ext uri="{FF2B5EF4-FFF2-40B4-BE49-F238E27FC236}">
                <a16:creationId xmlns:a16="http://schemas.microsoft.com/office/drawing/2014/main" id="{582B29D4-634E-4F8D-81BF-9817B6F9F8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118224-06C2-4143-9B80-3B962FB2BF98}"/>
              </a:ext>
            </a:extLst>
          </p:cNvPr>
          <p:cNvSpPr>
            <a:spLocks noGrp="1"/>
          </p:cNvSpPr>
          <p:nvPr>
            <p:ph type="sldNum" sz="quarter" idx="12"/>
          </p:nvPr>
        </p:nvSpPr>
        <p:spPr/>
        <p:txBody>
          <a:bodyPr/>
          <a:lstStyle/>
          <a:p>
            <a:fld id="{1E24D222-0D82-451B-8521-DD5654788B64}" type="slidenum">
              <a:rPr lang="en-US" smtClean="0"/>
              <a:t>‹#›</a:t>
            </a:fld>
            <a:endParaRPr lang="en-US"/>
          </a:p>
        </p:txBody>
      </p:sp>
    </p:spTree>
    <p:extLst>
      <p:ext uri="{BB962C8B-B14F-4D97-AF65-F5344CB8AC3E}">
        <p14:creationId xmlns:p14="http://schemas.microsoft.com/office/powerpoint/2010/main" val="4005957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09B2A-219F-47D8-8238-6AFB23DCEF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9C33D0-2BF9-4113-B493-B4198D43F80E}"/>
              </a:ext>
            </a:extLst>
          </p:cNvPr>
          <p:cNvSpPr>
            <a:spLocks noGrp="1"/>
          </p:cNvSpPr>
          <p:nvPr>
            <p:ph type="dt" sz="half" idx="10"/>
          </p:nvPr>
        </p:nvSpPr>
        <p:spPr/>
        <p:txBody>
          <a:bodyPr/>
          <a:lstStyle/>
          <a:p>
            <a:fld id="{72ECA5CE-2743-4A0E-A17E-E0828FD37E76}" type="datetimeFigureOut">
              <a:rPr lang="en-US" smtClean="0"/>
              <a:t>6/15/2021</a:t>
            </a:fld>
            <a:endParaRPr lang="en-US"/>
          </a:p>
        </p:txBody>
      </p:sp>
      <p:sp>
        <p:nvSpPr>
          <p:cNvPr id="4" name="Footer Placeholder 3">
            <a:extLst>
              <a:ext uri="{FF2B5EF4-FFF2-40B4-BE49-F238E27FC236}">
                <a16:creationId xmlns:a16="http://schemas.microsoft.com/office/drawing/2014/main" id="{7A193106-E53B-462B-BC86-62BA7BD912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DBD23C0-AE3D-4659-922D-D3E8F91F0C11}"/>
              </a:ext>
            </a:extLst>
          </p:cNvPr>
          <p:cNvSpPr>
            <a:spLocks noGrp="1"/>
          </p:cNvSpPr>
          <p:nvPr>
            <p:ph type="sldNum" sz="quarter" idx="12"/>
          </p:nvPr>
        </p:nvSpPr>
        <p:spPr/>
        <p:txBody>
          <a:bodyPr/>
          <a:lstStyle/>
          <a:p>
            <a:fld id="{1E24D222-0D82-451B-8521-DD5654788B64}" type="slidenum">
              <a:rPr lang="en-US" smtClean="0"/>
              <a:t>‹#›</a:t>
            </a:fld>
            <a:endParaRPr lang="en-US"/>
          </a:p>
        </p:txBody>
      </p:sp>
    </p:spTree>
    <p:extLst>
      <p:ext uri="{BB962C8B-B14F-4D97-AF65-F5344CB8AC3E}">
        <p14:creationId xmlns:p14="http://schemas.microsoft.com/office/powerpoint/2010/main" val="1925836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1EB1F8-B387-42FA-805B-5055B9D8FF9B}"/>
              </a:ext>
            </a:extLst>
          </p:cNvPr>
          <p:cNvSpPr>
            <a:spLocks noGrp="1"/>
          </p:cNvSpPr>
          <p:nvPr>
            <p:ph type="dt" sz="half" idx="10"/>
          </p:nvPr>
        </p:nvSpPr>
        <p:spPr/>
        <p:txBody>
          <a:bodyPr/>
          <a:lstStyle/>
          <a:p>
            <a:fld id="{72ECA5CE-2743-4A0E-A17E-E0828FD37E76}" type="datetimeFigureOut">
              <a:rPr lang="en-US" smtClean="0"/>
              <a:t>6/15/2021</a:t>
            </a:fld>
            <a:endParaRPr lang="en-US"/>
          </a:p>
        </p:txBody>
      </p:sp>
      <p:sp>
        <p:nvSpPr>
          <p:cNvPr id="3" name="Footer Placeholder 2">
            <a:extLst>
              <a:ext uri="{FF2B5EF4-FFF2-40B4-BE49-F238E27FC236}">
                <a16:creationId xmlns:a16="http://schemas.microsoft.com/office/drawing/2014/main" id="{8DEE8567-8100-4C58-A990-78F3AC7AA9D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98D48EC-16DF-4C63-8F01-B7A355B8CC49}"/>
              </a:ext>
            </a:extLst>
          </p:cNvPr>
          <p:cNvSpPr>
            <a:spLocks noGrp="1"/>
          </p:cNvSpPr>
          <p:nvPr>
            <p:ph type="sldNum" sz="quarter" idx="12"/>
          </p:nvPr>
        </p:nvSpPr>
        <p:spPr/>
        <p:txBody>
          <a:bodyPr/>
          <a:lstStyle/>
          <a:p>
            <a:fld id="{1E24D222-0D82-451B-8521-DD5654788B64}" type="slidenum">
              <a:rPr lang="en-US" smtClean="0"/>
              <a:t>‹#›</a:t>
            </a:fld>
            <a:endParaRPr lang="en-US"/>
          </a:p>
        </p:txBody>
      </p:sp>
    </p:spTree>
    <p:extLst>
      <p:ext uri="{BB962C8B-B14F-4D97-AF65-F5344CB8AC3E}">
        <p14:creationId xmlns:p14="http://schemas.microsoft.com/office/powerpoint/2010/main" val="3659447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FE501-8D88-4358-888A-56B48B91A2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492C36A-A28E-4608-81E1-B732EBB873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DC8ACF7-5458-49CF-82C1-316CB61530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FF23023-E423-4C18-9F3A-3A4EDB096A81}"/>
              </a:ext>
            </a:extLst>
          </p:cNvPr>
          <p:cNvSpPr>
            <a:spLocks noGrp="1"/>
          </p:cNvSpPr>
          <p:nvPr>
            <p:ph type="dt" sz="half" idx="10"/>
          </p:nvPr>
        </p:nvSpPr>
        <p:spPr/>
        <p:txBody>
          <a:bodyPr/>
          <a:lstStyle/>
          <a:p>
            <a:fld id="{72ECA5CE-2743-4A0E-A17E-E0828FD37E76}" type="datetimeFigureOut">
              <a:rPr lang="en-US" smtClean="0"/>
              <a:t>6/15/2021</a:t>
            </a:fld>
            <a:endParaRPr lang="en-US"/>
          </a:p>
        </p:txBody>
      </p:sp>
      <p:sp>
        <p:nvSpPr>
          <p:cNvPr id="6" name="Footer Placeholder 5">
            <a:extLst>
              <a:ext uri="{FF2B5EF4-FFF2-40B4-BE49-F238E27FC236}">
                <a16:creationId xmlns:a16="http://schemas.microsoft.com/office/drawing/2014/main" id="{17C7B653-D999-4A2D-82A1-B05FAB06BA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4F7903-5E18-4778-8B7F-BEDACD4D1A84}"/>
              </a:ext>
            </a:extLst>
          </p:cNvPr>
          <p:cNvSpPr>
            <a:spLocks noGrp="1"/>
          </p:cNvSpPr>
          <p:nvPr>
            <p:ph type="sldNum" sz="quarter" idx="12"/>
          </p:nvPr>
        </p:nvSpPr>
        <p:spPr/>
        <p:txBody>
          <a:bodyPr/>
          <a:lstStyle/>
          <a:p>
            <a:fld id="{1E24D222-0D82-451B-8521-DD5654788B64}" type="slidenum">
              <a:rPr lang="en-US" smtClean="0"/>
              <a:t>‹#›</a:t>
            </a:fld>
            <a:endParaRPr lang="en-US"/>
          </a:p>
        </p:txBody>
      </p:sp>
    </p:spTree>
    <p:extLst>
      <p:ext uri="{BB962C8B-B14F-4D97-AF65-F5344CB8AC3E}">
        <p14:creationId xmlns:p14="http://schemas.microsoft.com/office/powerpoint/2010/main" val="2091536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2337D-DC6C-4580-82B2-A0E3840CCB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179D5C-0B78-4D19-986A-B706410597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466B3D-2EE3-4FF9-9BFC-1BE8D15F52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17B78D4-BFFD-4377-9D4D-D41CDBCA86C7}"/>
              </a:ext>
            </a:extLst>
          </p:cNvPr>
          <p:cNvSpPr>
            <a:spLocks noGrp="1"/>
          </p:cNvSpPr>
          <p:nvPr>
            <p:ph type="dt" sz="half" idx="10"/>
          </p:nvPr>
        </p:nvSpPr>
        <p:spPr/>
        <p:txBody>
          <a:bodyPr/>
          <a:lstStyle/>
          <a:p>
            <a:fld id="{72ECA5CE-2743-4A0E-A17E-E0828FD37E76}" type="datetimeFigureOut">
              <a:rPr lang="en-US" smtClean="0"/>
              <a:t>6/15/2021</a:t>
            </a:fld>
            <a:endParaRPr lang="en-US"/>
          </a:p>
        </p:txBody>
      </p:sp>
      <p:sp>
        <p:nvSpPr>
          <p:cNvPr id="6" name="Footer Placeholder 5">
            <a:extLst>
              <a:ext uri="{FF2B5EF4-FFF2-40B4-BE49-F238E27FC236}">
                <a16:creationId xmlns:a16="http://schemas.microsoft.com/office/drawing/2014/main" id="{09A5C425-9A72-4D73-AC9F-35DD9B0DA6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36C76D-AF56-450F-8ADB-699F1D1E198C}"/>
              </a:ext>
            </a:extLst>
          </p:cNvPr>
          <p:cNvSpPr>
            <a:spLocks noGrp="1"/>
          </p:cNvSpPr>
          <p:nvPr>
            <p:ph type="sldNum" sz="quarter" idx="12"/>
          </p:nvPr>
        </p:nvSpPr>
        <p:spPr/>
        <p:txBody>
          <a:bodyPr/>
          <a:lstStyle/>
          <a:p>
            <a:fld id="{1E24D222-0D82-451B-8521-DD5654788B64}" type="slidenum">
              <a:rPr lang="en-US" smtClean="0"/>
              <a:t>‹#›</a:t>
            </a:fld>
            <a:endParaRPr lang="en-US"/>
          </a:p>
        </p:txBody>
      </p:sp>
    </p:spTree>
    <p:extLst>
      <p:ext uri="{BB962C8B-B14F-4D97-AF65-F5344CB8AC3E}">
        <p14:creationId xmlns:p14="http://schemas.microsoft.com/office/powerpoint/2010/main" val="3399349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E257FC-D8B4-4483-8331-D4E8DF7A25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76AD7A1-8232-43EB-892B-BC0B440CEF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24E91B-3E37-47D8-8737-CD07B5ABA9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CA5CE-2743-4A0E-A17E-E0828FD37E76}" type="datetimeFigureOut">
              <a:rPr lang="en-US" smtClean="0"/>
              <a:t>6/15/2021</a:t>
            </a:fld>
            <a:endParaRPr lang="en-US"/>
          </a:p>
        </p:txBody>
      </p:sp>
      <p:sp>
        <p:nvSpPr>
          <p:cNvPr id="5" name="Footer Placeholder 4">
            <a:extLst>
              <a:ext uri="{FF2B5EF4-FFF2-40B4-BE49-F238E27FC236}">
                <a16:creationId xmlns:a16="http://schemas.microsoft.com/office/drawing/2014/main" id="{5AF82CD0-8B79-4617-AAAD-C0C3EEA38F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1A1045F-0539-4F4B-8F8A-BF223F9F04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24D222-0D82-451B-8521-DD5654788B64}" type="slidenum">
              <a:rPr lang="en-US" smtClean="0"/>
              <a:t>‹#›</a:t>
            </a:fld>
            <a:endParaRPr lang="en-US"/>
          </a:p>
        </p:txBody>
      </p:sp>
    </p:spTree>
    <p:extLst>
      <p:ext uri="{BB962C8B-B14F-4D97-AF65-F5344CB8AC3E}">
        <p14:creationId xmlns:p14="http://schemas.microsoft.com/office/powerpoint/2010/main" val="176750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washington.edu/accessibility/video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dcmp.org/captioningkey/"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washington.edu/accessibility/videos/youtub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www.washington.edu/accessibility/videos/web/" TargetMode="External"/><Relationship Id="rId4" Type="http://schemas.openxmlformats.org/officeDocument/2006/relationships/hyperlink" Target="https://www.washington.edu/accessibility/videos/adding-captions-to-facebook-videos/"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upport.google.com/youtube/answer/2734705?hl=en"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amara.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www.youtube.com/watch?v=LCZ-cxfxzvk" TargetMode="External"/><Relationship Id="rId5" Type="http://schemas.openxmlformats.org/officeDocument/2006/relationships/hyperlink" Target="http://subtitlehorse.com/" TargetMode="External"/><Relationship Id="rId4" Type="http://schemas.openxmlformats.org/officeDocument/2006/relationships/hyperlink" Target="http://dotsub.com/"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NxoPqYwVwo&amp;list=PLjdLzz0k39ykXZJ91DcSd5IIXrm4YuGgE" TargetMode="External"/><Relationship Id="rId2" Type="http://schemas.openxmlformats.org/officeDocument/2006/relationships/hyperlink" Target="http://amara.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support.google.com/youtube/answer/2734796"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upport.google.com/youtube/answer/2734698"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www.valerie-h.com/" TargetMode="External"/><Relationship Id="rId3" Type="http://schemas.openxmlformats.org/officeDocument/2006/relationships/hyperlink" Target="http://www.3playmedia.com/services-features/services/audio-description/" TargetMode="External"/><Relationship Id="rId7" Type="http://schemas.openxmlformats.org/officeDocument/2006/relationships/hyperlink" Target="http://mindseyeaudio.com/" TargetMode="External"/><Relationship Id="rId12" Type="http://schemas.openxmlformats.org/officeDocument/2006/relationships/image" Target="../media/image10.png"/><Relationship Id="rId2" Type="http://schemas.openxmlformats.org/officeDocument/2006/relationships/hyperlink" Target="http://www.acb.org/adp/services.html" TargetMode="External"/><Relationship Id="rId1" Type="http://schemas.openxmlformats.org/officeDocument/2006/relationships/slideLayout" Target="../slideLayouts/slideLayout2.xml"/><Relationship Id="rId6" Type="http://schemas.openxmlformats.org/officeDocument/2006/relationships/hyperlink" Target="http://www.captionmax.com/" TargetMode="External"/><Relationship Id="rId11" Type="http://schemas.openxmlformats.org/officeDocument/2006/relationships/slide" Target="slide26.xml"/><Relationship Id="rId5" Type="http://schemas.openxmlformats.org/officeDocument/2006/relationships/hyperlink" Target="http://www.audioeyes.com/" TargetMode="External"/><Relationship Id="rId10" Type="http://schemas.openxmlformats.org/officeDocument/2006/relationships/image" Target="../media/image1.png"/><Relationship Id="rId4" Type="http://schemas.openxmlformats.org/officeDocument/2006/relationships/hyperlink" Target="http://www.access-usa.com/" TargetMode="External"/><Relationship Id="rId9" Type="http://schemas.openxmlformats.org/officeDocument/2006/relationships/hyperlink" Target="http://www.wgbh.org/about/disabilityservices.cfm"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dcmp.org/ai/10/" TargetMode="External"/><Relationship Id="rId3" Type="http://schemas.openxmlformats.org/officeDocument/2006/relationships/hyperlink" Target="http://www.3playmedia.com/" TargetMode="External"/><Relationship Id="rId7" Type="http://schemas.openxmlformats.org/officeDocument/2006/relationships/hyperlink" Target="http://www.captionmax.com/" TargetMode="External"/><Relationship Id="rId2" Type="http://schemas.openxmlformats.org/officeDocument/2006/relationships/hyperlink" Target="http://www.automaticsync.com/captionsync/" TargetMode="External"/><Relationship Id="rId1" Type="http://schemas.openxmlformats.org/officeDocument/2006/relationships/slideLayout" Target="../slideLayouts/slideLayout2.xml"/><Relationship Id="rId6" Type="http://schemas.openxmlformats.org/officeDocument/2006/relationships/hyperlink" Target="http://www.audioeyes.com/" TargetMode="External"/><Relationship Id="rId5" Type="http://schemas.openxmlformats.org/officeDocument/2006/relationships/hyperlink" Target="http://www.cielo24.com/" TargetMode="External"/><Relationship Id="rId4" Type="http://schemas.openxmlformats.org/officeDocument/2006/relationships/hyperlink" Target="http://www.access-usa.co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amara.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ubtitlehorse.com/" TargetMode="External"/><Relationship Id="rId4" Type="http://schemas.openxmlformats.org/officeDocument/2006/relationships/hyperlink" Target="http://dotsub.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Creating Accessible Videos</a:t>
            </a:r>
          </a:p>
        </p:txBody>
      </p:sp>
      <p:sp>
        <p:nvSpPr>
          <p:cNvPr id="3" name="Subtitle 2"/>
          <p:cNvSpPr>
            <a:spLocks noGrp="1"/>
          </p:cNvSpPr>
          <p:nvPr>
            <p:ph type="subTitle" idx="1"/>
          </p:nvPr>
        </p:nvSpPr>
        <p:spPr/>
        <p:txBody>
          <a:bodyPr>
            <a:normAutofit fontScale="77500" lnSpcReduction="20000"/>
          </a:bodyPr>
          <a:lstStyle/>
          <a:p>
            <a:r>
              <a:rPr lang="en-US" dirty="0"/>
              <a:t>Source:  </a:t>
            </a:r>
            <a:r>
              <a:rPr lang="en-US" dirty="0">
                <a:hlinkClick r:id="rId2"/>
              </a:rPr>
              <a:t>https://www.washington.edu/accessibility/videos/</a:t>
            </a:r>
            <a:endParaRPr lang="en-US" dirty="0"/>
          </a:p>
          <a:p>
            <a:endParaRPr lang="en-US" dirty="0"/>
          </a:p>
          <a:p>
            <a:endParaRPr lang="en-US" dirty="0"/>
          </a:p>
          <a:p>
            <a:endParaRPr lang="en-US" dirty="0"/>
          </a:p>
          <a:p>
            <a:r>
              <a:rPr lang="en-US" dirty="0">
                <a:highlight>
                  <a:srgbClr val="FFFF00"/>
                </a:highlight>
              </a:rPr>
              <a:t>1-16-19 is the last update</a:t>
            </a:r>
          </a:p>
        </p:txBody>
      </p:sp>
    </p:spTree>
    <p:extLst>
      <p:ext uri="{BB962C8B-B14F-4D97-AF65-F5344CB8AC3E}">
        <p14:creationId xmlns:p14="http://schemas.microsoft.com/office/powerpoint/2010/main" val="417078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How to Caption Videos</a:t>
            </a:r>
            <a:br>
              <a:rPr lang="en-US" b="1" dirty="0"/>
            </a:br>
            <a:br>
              <a:rPr lang="en-US" b="1" dirty="0"/>
            </a:br>
            <a:endParaRPr lang="en-US" dirty="0"/>
          </a:p>
        </p:txBody>
      </p:sp>
      <p:sp>
        <p:nvSpPr>
          <p:cNvPr id="3" name="Content Placeholder 2"/>
          <p:cNvSpPr>
            <a:spLocks noGrp="1"/>
          </p:cNvSpPr>
          <p:nvPr>
            <p:ph idx="1"/>
          </p:nvPr>
        </p:nvSpPr>
        <p:spPr>
          <a:xfrm>
            <a:off x="838201" y="2021746"/>
            <a:ext cx="9296400" cy="4607653"/>
          </a:xfrm>
        </p:spPr>
        <p:txBody>
          <a:bodyPr>
            <a:normAutofit/>
          </a:bodyPr>
          <a:lstStyle/>
          <a:p>
            <a:pPr marL="514350" indent="-514350">
              <a:buFont typeface="+mj-lt"/>
              <a:buAutoNum type="arabicPeriod" startAt="4"/>
            </a:pPr>
            <a:r>
              <a:rPr lang="en-US" dirty="0"/>
              <a:t>Review and edit the captions to be sure they’re accurate and easy to follow. </a:t>
            </a:r>
          </a:p>
          <a:p>
            <a:pPr marL="514350" indent="-514350">
              <a:buFont typeface="+mj-lt"/>
              <a:buAutoNum type="arabicPeriod" startAt="4"/>
            </a:pPr>
            <a:endParaRPr lang="en-US" dirty="0"/>
          </a:p>
          <a:p>
            <a:pPr lvl="1"/>
            <a:r>
              <a:rPr lang="en-US" dirty="0"/>
              <a:t>The Described and Captioned Media Program (DCMP) provides a </a:t>
            </a:r>
            <a:r>
              <a:rPr lang="en-US" u="sng" dirty="0">
                <a:hlinkClick r:id="rId3"/>
              </a:rPr>
              <a:t>Captioning Key</a:t>
            </a:r>
            <a:r>
              <a:rPr lang="en-US" dirty="0"/>
              <a:t> with guidelines for effective captioning.</a:t>
            </a:r>
          </a:p>
          <a:p>
            <a:pPr marL="514350" indent="-514350">
              <a:buFont typeface="+mj-lt"/>
              <a:buAutoNum type="arabicPeriod" startAt="4"/>
            </a:pPr>
            <a:endParaRPr lang="en-US" dirty="0"/>
          </a:p>
          <a:p>
            <a:pPr marL="514350" indent="-514350">
              <a:buNone/>
            </a:pPr>
            <a:endParaRPr lang="en-US" dirty="0"/>
          </a:p>
          <a:p>
            <a:endParaRPr lang="en-US" dirty="0"/>
          </a:p>
        </p:txBody>
      </p:sp>
    </p:spTree>
    <p:extLst>
      <p:ext uri="{BB962C8B-B14F-4D97-AF65-F5344CB8AC3E}">
        <p14:creationId xmlns:p14="http://schemas.microsoft.com/office/powerpoint/2010/main" val="1139550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How to Caption Videos</a:t>
            </a:r>
            <a:br>
              <a:rPr lang="en-US" b="1" dirty="0"/>
            </a:br>
            <a:br>
              <a:rPr lang="en-US" b="1" dirty="0"/>
            </a:br>
            <a:endParaRPr lang="en-US" dirty="0"/>
          </a:p>
        </p:txBody>
      </p:sp>
      <p:sp>
        <p:nvSpPr>
          <p:cNvPr id="3" name="Content Placeholder 2"/>
          <p:cNvSpPr>
            <a:spLocks noGrp="1"/>
          </p:cNvSpPr>
          <p:nvPr>
            <p:ph idx="1"/>
          </p:nvPr>
        </p:nvSpPr>
        <p:spPr>
          <a:xfrm>
            <a:off x="838200" y="2038524"/>
            <a:ext cx="9296400" cy="4590875"/>
          </a:xfrm>
        </p:spPr>
        <p:txBody>
          <a:bodyPr>
            <a:normAutofit/>
          </a:bodyPr>
          <a:lstStyle/>
          <a:p>
            <a:pPr marL="514350" indent="-514350">
              <a:buFont typeface="+mj-lt"/>
              <a:buAutoNum type="arabicPeriod" startAt="5"/>
            </a:pPr>
            <a:r>
              <a:rPr lang="en-US" dirty="0"/>
              <a:t>Download the captions as a </a:t>
            </a:r>
            <a:r>
              <a:rPr lang="en-US" b="1" dirty="0"/>
              <a:t>caption file in the appropriate format </a:t>
            </a:r>
            <a:r>
              <a:rPr lang="en-US" dirty="0"/>
              <a:t>for your needs.</a:t>
            </a:r>
          </a:p>
          <a:p>
            <a:pPr marL="0" indent="0">
              <a:buNone/>
            </a:pPr>
            <a:endParaRPr lang="en-US" dirty="0"/>
          </a:p>
          <a:p>
            <a:pPr lvl="1"/>
            <a:r>
              <a:rPr lang="en-US" dirty="0"/>
              <a:t>In what format should you caption file be downloaded?</a:t>
            </a:r>
          </a:p>
          <a:p>
            <a:pPr lvl="1"/>
            <a:endParaRPr lang="en-US" dirty="0"/>
          </a:p>
          <a:p>
            <a:pPr lvl="1"/>
            <a:r>
              <a:rPr lang="en-US" dirty="0"/>
              <a:t>The type of file you need </a:t>
            </a:r>
            <a:r>
              <a:rPr lang="en-US" b="1" dirty="0"/>
              <a:t>depends on where your video will be hosted.</a:t>
            </a:r>
          </a:p>
          <a:p>
            <a:pPr marL="514350" indent="-514350">
              <a:buFont typeface="Wingdings" pitchFamily="2" charset="2"/>
              <a:buChar char="v"/>
            </a:pPr>
            <a:endParaRPr lang="en-US" b="1" dirty="0"/>
          </a:p>
          <a:p>
            <a:pPr marL="514350" indent="-514350">
              <a:buFont typeface="Wingdings" pitchFamily="2" charset="2"/>
              <a:buChar char="v"/>
            </a:pPr>
            <a:endParaRPr lang="en-US" dirty="0"/>
          </a:p>
        </p:txBody>
      </p:sp>
    </p:spTree>
    <p:extLst>
      <p:ext uri="{BB962C8B-B14F-4D97-AF65-F5344CB8AC3E}">
        <p14:creationId xmlns:p14="http://schemas.microsoft.com/office/powerpoint/2010/main" val="2655208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Caption Files</a:t>
            </a:r>
            <a:br>
              <a:rPr lang="en-US" b="1" dirty="0"/>
            </a:br>
            <a:br>
              <a:rPr lang="en-US" b="1" dirty="0"/>
            </a:br>
            <a:endParaRPr lang="en-US" dirty="0"/>
          </a:p>
        </p:txBody>
      </p:sp>
      <p:sp>
        <p:nvSpPr>
          <p:cNvPr id="3" name="Content Placeholder 2"/>
          <p:cNvSpPr>
            <a:spLocks noGrp="1"/>
          </p:cNvSpPr>
          <p:nvPr>
            <p:ph idx="1"/>
          </p:nvPr>
        </p:nvSpPr>
        <p:spPr>
          <a:xfrm>
            <a:off x="897622" y="2214694"/>
            <a:ext cx="9236978" cy="4414706"/>
          </a:xfrm>
        </p:spPr>
        <p:txBody>
          <a:bodyPr>
            <a:normAutofit/>
          </a:bodyPr>
          <a:lstStyle/>
          <a:p>
            <a:r>
              <a:rPr lang="en-US" dirty="0"/>
              <a:t>Most caption files are plain text files with time codes indicating the start and stop times. </a:t>
            </a:r>
          </a:p>
          <a:p>
            <a:endParaRPr lang="en-US" dirty="0"/>
          </a:p>
          <a:p>
            <a:r>
              <a:rPr lang="en-US" dirty="0"/>
              <a:t>However, there are various types of caption files with slight variations in their syntax. </a:t>
            </a:r>
          </a:p>
          <a:p>
            <a:endParaRPr lang="en-US" dirty="0"/>
          </a:p>
          <a:p>
            <a:pPr>
              <a:buNone/>
            </a:pPr>
            <a:endParaRPr lang="en-US" dirty="0"/>
          </a:p>
        </p:txBody>
      </p:sp>
    </p:spTree>
    <p:extLst>
      <p:ext uri="{BB962C8B-B14F-4D97-AF65-F5344CB8AC3E}">
        <p14:creationId xmlns:p14="http://schemas.microsoft.com/office/powerpoint/2010/main" val="215524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Caption Files</a:t>
            </a:r>
            <a:br>
              <a:rPr lang="en-US" b="1" dirty="0"/>
            </a:br>
            <a:br>
              <a:rPr lang="en-US" b="1" dirty="0"/>
            </a:br>
            <a:endParaRPr lang="en-US" dirty="0"/>
          </a:p>
        </p:txBody>
      </p:sp>
      <p:sp>
        <p:nvSpPr>
          <p:cNvPr id="3" name="Content Placeholder 2"/>
          <p:cNvSpPr>
            <a:spLocks noGrp="1"/>
          </p:cNvSpPr>
          <p:nvPr>
            <p:ph idx="1"/>
          </p:nvPr>
        </p:nvSpPr>
        <p:spPr>
          <a:xfrm>
            <a:off x="838200" y="1568740"/>
            <a:ext cx="9296400" cy="5060659"/>
          </a:xfrm>
        </p:spPr>
        <p:txBody>
          <a:bodyPr>
            <a:normAutofit/>
          </a:bodyPr>
          <a:lstStyle/>
          <a:p>
            <a:r>
              <a:rPr lang="en-US" dirty="0"/>
              <a:t>Both,  (1)  knowing </a:t>
            </a:r>
            <a:r>
              <a:rPr lang="en-US" b="1" dirty="0"/>
              <a:t>which caption file format </a:t>
            </a:r>
            <a:r>
              <a:rPr lang="en-US" dirty="0"/>
              <a:t>will be supported, and (2) understanding how to add that caption file to your video, depends on where your video will be hosted. </a:t>
            </a:r>
          </a:p>
          <a:p>
            <a:pPr>
              <a:buNone/>
            </a:pPr>
            <a:endParaRPr lang="en-US" dirty="0"/>
          </a:p>
          <a:p>
            <a:r>
              <a:rPr lang="en-US" dirty="0"/>
              <a:t>Will you be posting to your organization’s webpage?</a:t>
            </a:r>
          </a:p>
          <a:p>
            <a:endParaRPr lang="en-US" dirty="0"/>
          </a:p>
          <a:p>
            <a:r>
              <a:rPr lang="en-US" dirty="0"/>
              <a:t>To </a:t>
            </a:r>
            <a:r>
              <a:rPr lang="en-US" dirty="0" err="1"/>
              <a:t>Facebook</a:t>
            </a:r>
            <a:r>
              <a:rPr lang="en-US" dirty="0"/>
              <a:t>?</a:t>
            </a:r>
          </a:p>
          <a:p>
            <a:endParaRPr lang="en-US" dirty="0"/>
          </a:p>
          <a:p>
            <a:r>
              <a:rPr lang="en-US" dirty="0"/>
              <a:t>To YouTube?</a:t>
            </a:r>
          </a:p>
          <a:p>
            <a:endParaRPr lang="en-US" dirty="0"/>
          </a:p>
        </p:txBody>
      </p:sp>
    </p:spTree>
    <p:extLst>
      <p:ext uri="{BB962C8B-B14F-4D97-AF65-F5344CB8AC3E}">
        <p14:creationId xmlns:p14="http://schemas.microsoft.com/office/powerpoint/2010/main" val="2333039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Caption Files</a:t>
            </a:r>
            <a:br>
              <a:rPr lang="en-US" b="1" dirty="0"/>
            </a:br>
            <a:br>
              <a:rPr lang="en-US" b="1" dirty="0"/>
            </a:br>
            <a:endParaRPr lang="en-US" dirty="0"/>
          </a:p>
        </p:txBody>
      </p:sp>
      <p:sp>
        <p:nvSpPr>
          <p:cNvPr id="3" name="Content Placeholder 2"/>
          <p:cNvSpPr>
            <a:spLocks noGrp="1"/>
          </p:cNvSpPr>
          <p:nvPr>
            <p:ph idx="1"/>
          </p:nvPr>
        </p:nvSpPr>
        <p:spPr>
          <a:xfrm>
            <a:off x="838200" y="1979802"/>
            <a:ext cx="9296400" cy="4649598"/>
          </a:xfrm>
        </p:spPr>
        <p:txBody>
          <a:bodyPr>
            <a:normAutofit/>
          </a:bodyPr>
          <a:lstStyle/>
          <a:p>
            <a:pPr marL="0" indent="0">
              <a:buNone/>
            </a:pPr>
            <a:r>
              <a:rPr lang="en-US" dirty="0"/>
              <a:t>For specific instructions, select one of the following options:</a:t>
            </a:r>
          </a:p>
          <a:p>
            <a:endParaRPr lang="en-US" dirty="0"/>
          </a:p>
          <a:p>
            <a:pPr>
              <a:lnSpc>
                <a:spcPct val="150000"/>
              </a:lnSpc>
            </a:pPr>
            <a:r>
              <a:rPr lang="en-US" dirty="0">
                <a:hlinkClick r:id="rId3" tooltip="Adding Captions to YouTube Videos"/>
              </a:rPr>
              <a:t>Adding captions to YouTube videos</a:t>
            </a:r>
            <a:endParaRPr lang="en-US" dirty="0"/>
          </a:p>
          <a:p>
            <a:pPr>
              <a:lnSpc>
                <a:spcPct val="150000"/>
              </a:lnSpc>
            </a:pPr>
            <a:r>
              <a:rPr lang="en-US" dirty="0">
                <a:hlinkClick r:id="rId4" tooltip="Adding captions to video in Facebook"/>
              </a:rPr>
              <a:t>Adding captions to videos in </a:t>
            </a:r>
            <a:r>
              <a:rPr lang="en-US" dirty="0" err="1">
                <a:hlinkClick r:id="rId4" tooltip="Adding captions to video in Facebook"/>
              </a:rPr>
              <a:t>Facebook</a:t>
            </a:r>
            <a:endParaRPr lang="en-US" dirty="0"/>
          </a:p>
          <a:p>
            <a:pPr>
              <a:lnSpc>
                <a:spcPct val="150000"/>
              </a:lnSpc>
            </a:pPr>
            <a:r>
              <a:rPr lang="en-US" dirty="0">
                <a:hlinkClick r:id="rId5" tooltip="Adding captions to videos on web pages"/>
              </a:rPr>
              <a:t>Adding captions to videos on web pages</a:t>
            </a:r>
            <a:endParaRPr lang="en-US" dirty="0"/>
          </a:p>
          <a:p>
            <a:endParaRPr lang="en-US" dirty="0"/>
          </a:p>
        </p:txBody>
      </p:sp>
    </p:spTree>
    <p:extLst>
      <p:ext uri="{BB962C8B-B14F-4D97-AF65-F5344CB8AC3E}">
        <p14:creationId xmlns:p14="http://schemas.microsoft.com/office/powerpoint/2010/main" val="886177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sz="4000" b="1" dirty="0"/>
              <a:t>Adding Caption Files to YouTube Videos</a:t>
            </a:r>
            <a:br>
              <a:rPr lang="en-US" b="1" dirty="0"/>
            </a:br>
            <a:br>
              <a:rPr lang="en-US" b="1" dirty="0"/>
            </a:br>
            <a:endParaRPr lang="en-US" dirty="0"/>
          </a:p>
        </p:txBody>
      </p:sp>
      <p:sp>
        <p:nvSpPr>
          <p:cNvPr id="3" name="Content Placeholder 2"/>
          <p:cNvSpPr>
            <a:spLocks noGrp="1"/>
          </p:cNvSpPr>
          <p:nvPr>
            <p:ph idx="1"/>
          </p:nvPr>
        </p:nvSpPr>
        <p:spPr>
          <a:xfrm>
            <a:off x="838200" y="1853966"/>
            <a:ext cx="9296400" cy="4775433"/>
          </a:xfrm>
        </p:spPr>
        <p:txBody>
          <a:bodyPr>
            <a:normAutofit/>
          </a:bodyPr>
          <a:lstStyle/>
          <a:p>
            <a:pPr marL="0" indent="0">
              <a:buNone/>
            </a:pPr>
            <a:r>
              <a:rPr lang="en-US" dirty="0"/>
              <a:t>There are two ways to add captions to YouTube videos for free. You must be the owner of the video for either of these to work.</a:t>
            </a:r>
          </a:p>
          <a:p>
            <a:pPr marL="514350" indent="-514350">
              <a:buFont typeface="+mj-lt"/>
              <a:buAutoNum type="arabicPeriod"/>
            </a:pPr>
            <a:endParaRPr lang="en-US" dirty="0"/>
          </a:p>
          <a:p>
            <a:pPr marL="514350" indent="-514350">
              <a:buFont typeface="+mj-lt"/>
              <a:buAutoNum type="arabicPeriod"/>
            </a:pPr>
            <a:r>
              <a:rPr lang="en-US" b="1" dirty="0"/>
              <a:t>Use the YouTube Caption Editor. </a:t>
            </a:r>
            <a:r>
              <a:rPr lang="en-US" dirty="0"/>
              <a:t>Allow YouTube to caption the video automatically first, then go in and fix the errors directly in YouTube.</a:t>
            </a:r>
          </a:p>
          <a:p>
            <a:pPr marL="514350" indent="-514350">
              <a:buFont typeface="+mj-lt"/>
              <a:buAutoNum type="arabicPeriod"/>
            </a:pPr>
            <a:endParaRPr lang="en-US" dirty="0"/>
          </a:p>
          <a:p>
            <a:pPr marL="514350" indent="-514350">
              <a:buFont typeface="+mj-lt"/>
              <a:buAutoNum type="arabicPeriod"/>
            </a:pPr>
            <a:r>
              <a:rPr lang="en-US" b="1" dirty="0"/>
              <a:t>Caption the video before you upload it to YouTube, </a:t>
            </a:r>
            <a:r>
              <a:rPr lang="en-US" dirty="0"/>
              <a:t>using one of the free online tools.</a:t>
            </a:r>
          </a:p>
          <a:p>
            <a:endParaRPr lang="en-US" dirty="0"/>
          </a:p>
          <a:p>
            <a:pPr>
              <a:buNone/>
            </a:pPr>
            <a:endParaRPr lang="en-US" dirty="0"/>
          </a:p>
        </p:txBody>
      </p:sp>
    </p:spTree>
    <p:extLst>
      <p:ext uri="{BB962C8B-B14F-4D97-AF65-F5344CB8AC3E}">
        <p14:creationId xmlns:p14="http://schemas.microsoft.com/office/powerpoint/2010/main" val="3964455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690" y="457200"/>
            <a:ext cx="9060110" cy="1143000"/>
          </a:xfrm>
        </p:spPr>
        <p:txBody>
          <a:bodyPr>
            <a:normAutofit fontScale="90000"/>
          </a:bodyPr>
          <a:lstStyle/>
          <a:p>
            <a:br>
              <a:rPr lang="en-US" b="1" dirty="0"/>
            </a:br>
            <a:r>
              <a:rPr lang="en-US" dirty="0"/>
              <a:t>Edit </a:t>
            </a:r>
            <a:r>
              <a:rPr lang="en-US" sz="4000" dirty="0"/>
              <a:t>YouTube’s Automatic Captioning </a:t>
            </a:r>
            <a:br>
              <a:rPr lang="en-US" b="1" dirty="0"/>
            </a:br>
            <a:br>
              <a:rPr lang="en-US" b="1" dirty="0"/>
            </a:br>
            <a:endParaRPr lang="en-US" dirty="0"/>
          </a:p>
        </p:txBody>
      </p:sp>
      <p:sp>
        <p:nvSpPr>
          <p:cNvPr id="3" name="Content Placeholder 2"/>
          <p:cNvSpPr>
            <a:spLocks noGrp="1"/>
          </p:cNvSpPr>
          <p:nvPr>
            <p:ph idx="1"/>
          </p:nvPr>
        </p:nvSpPr>
        <p:spPr>
          <a:xfrm>
            <a:off x="998290" y="1219200"/>
            <a:ext cx="9060110" cy="5410200"/>
          </a:xfrm>
        </p:spPr>
        <p:txBody>
          <a:bodyPr>
            <a:normAutofit fontScale="92500" lnSpcReduction="20000"/>
          </a:bodyPr>
          <a:lstStyle/>
          <a:p>
            <a:pPr>
              <a:buNone/>
            </a:pPr>
            <a:endParaRPr lang="en-US" sz="3400" dirty="0"/>
          </a:p>
          <a:p>
            <a:pPr marL="514350" indent="-514350">
              <a:buFont typeface="+mj-lt"/>
              <a:buAutoNum type="arabicPeriod"/>
            </a:pPr>
            <a:r>
              <a:rPr lang="en-US" sz="3400" dirty="0"/>
              <a:t>YouTube automatically generates captions for most videos when they’re uploaded using speech recognition technology. </a:t>
            </a:r>
          </a:p>
          <a:p>
            <a:pPr marL="0" indent="0">
              <a:buNone/>
            </a:pPr>
            <a:endParaRPr lang="en-US" sz="3400" dirty="0"/>
          </a:p>
          <a:p>
            <a:pPr lvl="1"/>
            <a:r>
              <a:rPr lang="en-US" sz="3000" dirty="0"/>
              <a:t>These machine-generated captions are rarely if ever fully accurate. </a:t>
            </a:r>
          </a:p>
          <a:p>
            <a:pPr lvl="1"/>
            <a:endParaRPr lang="en-US" sz="3000" dirty="0"/>
          </a:p>
          <a:p>
            <a:pPr lvl="1"/>
            <a:r>
              <a:rPr lang="en-US" sz="3000" dirty="0"/>
              <a:t>However, if their accuracy is decent and captions can be perfected with only a few minor corrections, the easiest way to correct them is to do so directly in YouTube.  </a:t>
            </a:r>
          </a:p>
          <a:p>
            <a:pPr lvl="1"/>
            <a:endParaRPr lang="en-US" sz="3000" dirty="0"/>
          </a:p>
          <a:p>
            <a:pPr lvl="1"/>
            <a:r>
              <a:rPr lang="en-US" sz="3000" dirty="0"/>
              <a:t>For instructions see the </a:t>
            </a:r>
            <a:r>
              <a:rPr lang="en-US" sz="3000" u="sng" dirty="0">
                <a:hlinkClick r:id="rId3"/>
              </a:rPr>
              <a:t>Edit Captions help page on YouTube</a:t>
            </a:r>
            <a:r>
              <a:rPr lang="en-US" sz="3000" dirty="0"/>
              <a:t>.</a:t>
            </a:r>
          </a:p>
          <a:p>
            <a:pPr marL="514350" indent="-514350">
              <a:buFont typeface="+mj-lt"/>
              <a:buAutoNum type="arabicPeriod"/>
            </a:pPr>
            <a:endParaRPr lang="en-US" sz="3400" dirty="0"/>
          </a:p>
          <a:p>
            <a:endParaRPr lang="en-US" dirty="0"/>
          </a:p>
          <a:p>
            <a:pPr>
              <a:buNone/>
            </a:pPr>
            <a:endParaRPr lang="en-US" dirty="0"/>
          </a:p>
        </p:txBody>
      </p:sp>
    </p:spTree>
    <p:extLst>
      <p:ext uri="{BB962C8B-B14F-4D97-AF65-F5344CB8AC3E}">
        <p14:creationId xmlns:p14="http://schemas.microsoft.com/office/powerpoint/2010/main" val="983282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br>
              <a:rPr lang="en-US" b="1" dirty="0"/>
            </a:br>
            <a:br>
              <a:rPr lang="en-US" b="1" dirty="0"/>
            </a:br>
            <a:r>
              <a:rPr lang="en-US" sz="4000" dirty="0"/>
              <a:t>Caption the Video Yourself,  </a:t>
            </a:r>
            <a:br>
              <a:rPr lang="en-US" sz="4000" dirty="0"/>
            </a:br>
            <a:r>
              <a:rPr lang="en-US" sz="4000" dirty="0"/>
              <a:t>Using a Free Online Tool</a:t>
            </a:r>
            <a:br>
              <a:rPr lang="en-US" sz="4000" b="1" dirty="0"/>
            </a:br>
            <a:br>
              <a:rPr lang="en-US" b="1" dirty="0"/>
            </a:br>
            <a:br>
              <a:rPr lang="en-US" b="1" dirty="0"/>
            </a:br>
            <a:endParaRPr lang="en-US" dirty="0"/>
          </a:p>
        </p:txBody>
      </p:sp>
      <p:sp>
        <p:nvSpPr>
          <p:cNvPr id="3" name="Content Placeholder 2"/>
          <p:cNvSpPr>
            <a:spLocks noGrp="1"/>
          </p:cNvSpPr>
          <p:nvPr>
            <p:ph idx="1"/>
          </p:nvPr>
        </p:nvSpPr>
        <p:spPr>
          <a:xfrm>
            <a:off x="906011" y="1828800"/>
            <a:ext cx="9228589" cy="4800600"/>
          </a:xfrm>
        </p:spPr>
        <p:txBody>
          <a:bodyPr>
            <a:normAutofit/>
          </a:bodyPr>
          <a:lstStyle/>
          <a:p>
            <a:pPr marL="0" indent="0">
              <a:buNone/>
            </a:pPr>
            <a:r>
              <a:rPr lang="en-US" b="1" dirty="0"/>
              <a:t>Caption the video before you upload it </a:t>
            </a:r>
            <a:r>
              <a:rPr lang="en-US" dirty="0"/>
              <a:t>with free online tools.</a:t>
            </a:r>
          </a:p>
          <a:p>
            <a:pPr>
              <a:buNone/>
            </a:pPr>
            <a:endParaRPr lang="en-US" b="1" u="sng" dirty="0"/>
          </a:p>
          <a:p>
            <a:pPr>
              <a:buNone/>
            </a:pPr>
            <a:r>
              <a:rPr lang="en-US" b="1" u="sng" dirty="0"/>
              <a:t>Such as:</a:t>
            </a:r>
          </a:p>
          <a:p>
            <a:pPr marL="514350" indent="-514350">
              <a:buFont typeface="+mj-lt"/>
              <a:buAutoNum type="arabicPeriod"/>
            </a:pPr>
            <a:r>
              <a:rPr lang="en-US" u="sng" dirty="0">
                <a:hlinkClick r:id="rId3"/>
              </a:rPr>
              <a:t>Amara.org</a:t>
            </a:r>
            <a:endParaRPr lang="en-US" dirty="0"/>
          </a:p>
          <a:p>
            <a:pPr marL="514350" indent="-514350">
              <a:buFont typeface="+mj-lt"/>
              <a:buAutoNum type="arabicPeriod"/>
            </a:pPr>
            <a:r>
              <a:rPr lang="en-US" u="sng" dirty="0">
                <a:hlinkClick r:id="rId4"/>
              </a:rPr>
              <a:t>DotSub.com</a:t>
            </a:r>
            <a:endParaRPr lang="en-US" dirty="0"/>
          </a:p>
          <a:p>
            <a:pPr marL="514350" indent="-514350">
              <a:buFont typeface="+mj-lt"/>
              <a:buAutoNum type="arabicPeriod"/>
            </a:pPr>
            <a:r>
              <a:rPr lang="en-US" u="sng" dirty="0">
                <a:hlinkClick r:id="rId5"/>
              </a:rPr>
              <a:t>Subtitle Horse</a:t>
            </a:r>
            <a:endParaRPr lang="en-US" u="sng" dirty="0"/>
          </a:p>
          <a:p>
            <a:pPr>
              <a:buNone/>
            </a:pPr>
            <a:endParaRPr lang="en-US" dirty="0"/>
          </a:p>
          <a:p>
            <a:pPr marL="0" indent="0">
              <a:buNone/>
            </a:pPr>
            <a:r>
              <a:rPr lang="en-US" dirty="0"/>
              <a:t>Or  view this </a:t>
            </a:r>
            <a:r>
              <a:rPr lang="en-US" u="sng" dirty="0">
                <a:hlinkClick r:id="rId6"/>
              </a:rPr>
              <a:t>Video on YouTube’s Subtitle and Closed Captions Creator.</a:t>
            </a:r>
            <a:endParaRPr lang="en-US" dirty="0"/>
          </a:p>
          <a:p>
            <a:pPr>
              <a:buNone/>
            </a:pPr>
            <a:endParaRPr lang="en-US" dirty="0"/>
          </a:p>
        </p:txBody>
      </p:sp>
    </p:spTree>
    <p:extLst>
      <p:ext uri="{BB962C8B-B14F-4D97-AF65-F5344CB8AC3E}">
        <p14:creationId xmlns:p14="http://schemas.microsoft.com/office/powerpoint/2010/main" val="3098368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3791" y="381000"/>
            <a:ext cx="9137009" cy="1143000"/>
          </a:xfrm>
        </p:spPr>
        <p:txBody>
          <a:bodyPr>
            <a:normAutofit fontScale="90000"/>
          </a:bodyPr>
          <a:lstStyle/>
          <a:p>
            <a:br>
              <a:rPr lang="en-US" dirty="0"/>
            </a:br>
            <a:r>
              <a:rPr lang="en-US" dirty="0"/>
              <a:t>A Free Online Video Captioning Tool</a:t>
            </a:r>
            <a:br>
              <a:rPr lang="en-US" dirty="0"/>
            </a:br>
            <a:br>
              <a:rPr lang="en-US" dirty="0"/>
            </a:br>
            <a:endParaRPr lang="en-US" dirty="0"/>
          </a:p>
        </p:txBody>
      </p:sp>
      <p:sp>
        <p:nvSpPr>
          <p:cNvPr id="3" name="Content Placeholder 2"/>
          <p:cNvSpPr>
            <a:spLocks noGrp="1"/>
          </p:cNvSpPr>
          <p:nvPr>
            <p:ph idx="1"/>
          </p:nvPr>
        </p:nvSpPr>
        <p:spPr>
          <a:xfrm>
            <a:off x="973123" y="1524000"/>
            <a:ext cx="9313877" cy="4800600"/>
          </a:xfrm>
        </p:spPr>
        <p:txBody>
          <a:bodyPr>
            <a:normAutofit/>
          </a:bodyPr>
          <a:lstStyle/>
          <a:p>
            <a:pPr>
              <a:buNone/>
            </a:pPr>
            <a:r>
              <a:rPr lang="en-US" dirty="0"/>
              <a:t>Let’s look at one example, </a:t>
            </a:r>
            <a:r>
              <a:rPr lang="en-US" u="sng" dirty="0">
                <a:hlinkClick r:id="rId2"/>
              </a:rPr>
              <a:t> Amara.org</a:t>
            </a:r>
            <a:r>
              <a:rPr lang="en-US" u="sng" dirty="0"/>
              <a:t>  </a:t>
            </a:r>
          </a:p>
          <a:p>
            <a:endParaRPr lang="en-US" dirty="0"/>
          </a:p>
          <a:p>
            <a:pPr>
              <a:buNone/>
            </a:pPr>
            <a:r>
              <a:rPr lang="en-US" b="1" u="sng" dirty="0"/>
              <a:t>Steps:</a:t>
            </a:r>
          </a:p>
          <a:p>
            <a:pPr marL="514350" indent="-514350">
              <a:buFont typeface="+mj-lt"/>
              <a:buAutoNum type="arabicPeriod"/>
            </a:pPr>
            <a:r>
              <a:rPr lang="en-US" dirty="0"/>
              <a:t>Create your own free account.</a:t>
            </a:r>
          </a:p>
          <a:p>
            <a:pPr marL="514350" indent="-514350">
              <a:buFont typeface="+mj-lt"/>
              <a:buAutoNum type="arabicPeriod"/>
            </a:pPr>
            <a:endParaRPr lang="en-US" dirty="0"/>
          </a:p>
          <a:p>
            <a:pPr marL="514350" indent="-514350">
              <a:buFont typeface="+mj-lt"/>
              <a:buAutoNum type="arabicPeriod"/>
            </a:pPr>
            <a:r>
              <a:rPr lang="en-US" dirty="0"/>
              <a:t>Watch the </a:t>
            </a:r>
            <a:r>
              <a:rPr lang="en-US" u="sng" dirty="0">
                <a:hlinkClick r:id="rId3"/>
              </a:rPr>
              <a:t>Learn the </a:t>
            </a:r>
            <a:r>
              <a:rPr lang="en-US" u="sng" dirty="0" err="1">
                <a:hlinkClick r:id="rId3"/>
              </a:rPr>
              <a:t>Amara</a:t>
            </a:r>
            <a:r>
              <a:rPr lang="en-US" u="sng" dirty="0">
                <a:hlinkClick r:id="rId3"/>
              </a:rPr>
              <a:t> subtitle editor (videos)</a:t>
            </a:r>
            <a:r>
              <a:rPr lang="en-US" dirty="0"/>
              <a:t>.  </a:t>
            </a:r>
          </a:p>
          <a:p>
            <a:pPr marL="514350" indent="-514350">
              <a:buFont typeface="+mj-lt"/>
              <a:buAutoNum type="arabicPeriod"/>
            </a:pPr>
            <a:endParaRPr lang="en-US" dirty="0"/>
          </a:p>
          <a:p>
            <a:pPr lvl="1"/>
            <a:r>
              <a:rPr lang="en-US" dirty="0"/>
              <a:t>It will take you through the three steps you need to take to caption your video’s audio. (1) Typing, (2) Syncing and (3) Review.</a:t>
            </a:r>
          </a:p>
          <a:p>
            <a:endParaRPr lang="en-US" u="sng" dirty="0"/>
          </a:p>
          <a:p>
            <a:endParaRPr lang="en-US" dirty="0"/>
          </a:p>
          <a:p>
            <a:endParaRPr lang="en-US" dirty="0"/>
          </a:p>
          <a:p>
            <a:endParaRPr lang="en-US" dirty="0"/>
          </a:p>
        </p:txBody>
      </p:sp>
    </p:spTree>
    <p:extLst>
      <p:ext uri="{BB962C8B-B14F-4D97-AF65-F5344CB8AC3E}">
        <p14:creationId xmlns:p14="http://schemas.microsoft.com/office/powerpoint/2010/main" val="2789103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A Free Online Video Captioning Tool</a:t>
            </a:r>
            <a:br>
              <a:rPr lang="en-US" dirty="0"/>
            </a:br>
            <a:br>
              <a:rPr lang="en-US" dirty="0"/>
            </a:br>
            <a:endParaRPr lang="en-US" dirty="0"/>
          </a:p>
        </p:txBody>
      </p:sp>
      <p:sp>
        <p:nvSpPr>
          <p:cNvPr id="3" name="Content Placeholder 2"/>
          <p:cNvSpPr>
            <a:spLocks noGrp="1"/>
          </p:cNvSpPr>
          <p:nvPr>
            <p:ph idx="1"/>
          </p:nvPr>
        </p:nvSpPr>
        <p:spPr>
          <a:xfrm>
            <a:off x="838200" y="990600"/>
            <a:ext cx="9525000" cy="5638800"/>
          </a:xfrm>
        </p:spPr>
        <p:txBody>
          <a:bodyPr>
            <a:normAutofit/>
          </a:bodyPr>
          <a:lstStyle/>
          <a:p>
            <a:pPr marL="514350" indent="-514350">
              <a:buNone/>
            </a:pPr>
            <a:endParaRPr lang="en-US" dirty="0"/>
          </a:p>
          <a:p>
            <a:pPr marL="514350" indent="-514350">
              <a:buFont typeface="+mj-lt"/>
              <a:buAutoNum type="arabicPeriod" startAt="3"/>
            </a:pPr>
            <a:r>
              <a:rPr lang="en-US" dirty="0"/>
              <a:t>Type in your video’s URL location. </a:t>
            </a:r>
          </a:p>
          <a:p>
            <a:pPr marL="514350" indent="-514350">
              <a:buFont typeface="+mj-lt"/>
              <a:buAutoNum type="arabicPeriod" startAt="3"/>
            </a:pPr>
            <a:endParaRPr lang="en-US" dirty="0"/>
          </a:p>
          <a:p>
            <a:pPr lvl="1"/>
            <a:r>
              <a:rPr lang="en-US" dirty="0"/>
              <a:t>Most of the </a:t>
            </a:r>
            <a:r>
              <a:rPr lang="en-US" b="1" dirty="0"/>
              <a:t>free captioning services </a:t>
            </a:r>
            <a:r>
              <a:rPr lang="en-US" dirty="0"/>
              <a:t>can caption any video as long as it has a public URL, including videos on YouTube. </a:t>
            </a:r>
          </a:p>
          <a:p>
            <a:pPr lvl="1"/>
            <a:endParaRPr lang="en-US" dirty="0"/>
          </a:p>
          <a:p>
            <a:pPr lvl="1"/>
            <a:r>
              <a:rPr lang="en-US" dirty="0"/>
              <a:t>To keep the video private during the captioning process, don’t publish it’s URL (YouTube offers this as one of its privacy options).</a:t>
            </a:r>
          </a:p>
          <a:p>
            <a:pPr marL="514350" indent="-514350">
              <a:buFont typeface="+mj-lt"/>
              <a:buAutoNum type="arabicPeriod" startAt="3"/>
            </a:pPr>
            <a:endParaRPr lang="en-US" dirty="0"/>
          </a:p>
          <a:p>
            <a:endParaRPr lang="en-US" u="sng" dirty="0"/>
          </a:p>
          <a:p>
            <a:endParaRPr lang="en-US" dirty="0"/>
          </a:p>
          <a:p>
            <a:endParaRPr lang="en-US" dirty="0"/>
          </a:p>
          <a:p>
            <a:endParaRPr lang="en-US" dirty="0"/>
          </a:p>
        </p:txBody>
      </p:sp>
    </p:spTree>
    <p:extLst>
      <p:ext uri="{BB962C8B-B14F-4D97-AF65-F5344CB8AC3E}">
        <p14:creationId xmlns:p14="http://schemas.microsoft.com/office/powerpoint/2010/main" val="973952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9372600" cy="1143000"/>
          </a:xfrm>
        </p:spPr>
        <p:txBody>
          <a:bodyPr>
            <a:normAutofit fontScale="90000"/>
          </a:bodyPr>
          <a:lstStyle/>
          <a:p>
            <a:r>
              <a:rPr lang="en-US" b="1" dirty="0"/>
              <a:t>Creating Accessible Videos</a:t>
            </a:r>
            <a:br>
              <a:rPr lang="en-US" b="1" dirty="0"/>
            </a:br>
            <a:endParaRPr lang="en-US" dirty="0"/>
          </a:p>
        </p:txBody>
      </p:sp>
      <p:sp>
        <p:nvSpPr>
          <p:cNvPr id="3" name="Content Placeholder 2"/>
          <p:cNvSpPr>
            <a:spLocks noGrp="1"/>
          </p:cNvSpPr>
          <p:nvPr>
            <p:ph idx="1"/>
          </p:nvPr>
        </p:nvSpPr>
        <p:spPr/>
        <p:txBody>
          <a:bodyPr>
            <a:normAutofit/>
          </a:bodyPr>
          <a:lstStyle/>
          <a:p>
            <a:pPr marL="0" indent="0">
              <a:buNone/>
            </a:pPr>
            <a:r>
              <a:rPr lang="en-US" dirty="0"/>
              <a:t>Videos should be produced and delivered in ways that ensure all members of the audience can access their content. </a:t>
            </a:r>
          </a:p>
          <a:p>
            <a:endParaRPr lang="en-US" dirty="0"/>
          </a:p>
          <a:p>
            <a:pPr>
              <a:buNone/>
            </a:pPr>
            <a:r>
              <a:rPr lang="en-US" b="1" u="sng" dirty="0"/>
              <a:t>Accessible Videos include all of the following:</a:t>
            </a:r>
          </a:p>
          <a:p>
            <a:pPr marL="514350" indent="-514350">
              <a:buFont typeface="+mj-lt"/>
              <a:buAutoNum type="arabicPeriod"/>
            </a:pPr>
            <a:r>
              <a:rPr lang="en-US" dirty="0"/>
              <a:t>Video Captions (Subtitles)</a:t>
            </a:r>
          </a:p>
          <a:p>
            <a:pPr marL="514350" indent="-514350">
              <a:buFont typeface="+mj-lt"/>
              <a:buAutoNum type="arabicPeriod"/>
            </a:pPr>
            <a:r>
              <a:rPr lang="en-US" dirty="0"/>
              <a:t>Transcript</a:t>
            </a:r>
          </a:p>
          <a:p>
            <a:pPr marL="514350" indent="-514350">
              <a:buFont typeface="+mj-lt"/>
              <a:buAutoNum type="arabicPeriod"/>
            </a:pPr>
            <a:r>
              <a:rPr lang="en-US" dirty="0"/>
              <a:t>Audio Description </a:t>
            </a:r>
          </a:p>
          <a:p>
            <a:pPr marL="514350" indent="-514350">
              <a:buFont typeface="+mj-lt"/>
              <a:buAutoNum type="arabicPeriod"/>
            </a:pPr>
            <a:r>
              <a:rPr lang="en-US" dirty="0"/>
              <a:t>Delivered in an Accessible Media Player</a:t>
            </a:r>
          </a:p>
          <a:p>
            <a:endParaRPr lang="en-US" dirty="0"/>
          </a:p>
        </p:txBody>
      </p:sp>
    </p:spTree>
    <p:extLst>
      <p:ext uri="{BB962C8B-B14F-4D97-AF65-F5344CB8AC3E}">
        <p14:creationId xmlns:p14="http://schemas.microsoft.com/office/powerpoint/2010/main" val="638480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A Free Online Video Captioning Tool</a:t>
            </a:r>
            <a:br>
              <a:rPr lang="en-US" dirty="0"/>
            </a:br>
            <a:br>
              <a:rPr lang="en-US" dirty="0"/>
            </a:br>
            <a:endParaRPr lang="en-US" dirty="0"/>
          </a:p>
        </p:txBody>
      </p:sp>
      <p:sp>
        <p:nvSpPr>
          <p:cNvPr id="3" name="Content Placeholder 2"/>
          <p:cNvSpPr>
            <a:spLocks noGrp="1"/>
          </p:cNvSpPr>
          <p:nvPr>
            <p:ph idx="1"/>
          </p:nvPr>
        </p:nvSpPr>
        <p:spPr>
          <a:xfrm>
            <a:off x="838200" y="1219200"/>
            <a:ext cx="10730218" cy="5638800"/>
          </a:xfrm>
        </p:spPr>
        <p:txBody>
          <a:bodyPr>
            <a:normAutofit/>
          </a:bodyPr>
          <a:lstStyle/>
          <a:p>
            <a:pPr marL="514350" indent="-514350">
              <a:buFont typeface="+mj-lt"/>
              <a:buAutoNum type="arabicPeriod" startAt="4"/>
            </a:pPr>
            <a:r>
              <a:rPr lang="en-US" dirty="0"/>
              <a:t>Download the captions as a caption file in the appropriate format for your needs.</a:t>
            </a:r>
          </a:p>
          <a:p>
            <a:pPr marL="514350" indent="-514350">
              <a:buFont typeface="+mj-lt"/>
              <a:buAutoNum type="arabicPeriod" startAt="4"/>
            </a:pPr>
            <a:endParaRPr lang="en-US" dirty="0"/>
          </a:p>
          <a:p>
            <a:r>
              <a:rPr lang="en-US" dirty="0"/>
              <a:t>If your host is YouTube, the caption file format you will need is:</a:t>
            </a:r>
          </a:p>
          <a:p>
            <a:pPr marL="0" indent="0">
              <a:buNone/>
            </a:pPr>
            <a:endParaRPr lang="en-US" dirty="0"/>
          </a:p>
          <a:p>
            <a:r>
              <a:rPr lang="en-US" dirty="0"/>
              <a:t>If you’re new to creating caption files, you may want to use </a:t>
            </a:r>
            <a:r>
              <a:rPr lang="en-US" dirty="0" err="1"/>
              <a:t>SubRip</a:t>
            </a:r>
            <a:r>
              <a:rPr lang="en-US" dirty="0"/>
              <a:t> (.</a:t>
            </a:r>
            <a:r>
              <a:rPr lang="en-US" dirty="0" err="1"/>
              <a:t>srt</a:t>
            </a:r>
            <a:r>
              <a:rPr lang="en-US" dirty="0"/>
              <a:t>) or </a:t>
            </a:r>
            <a:r>
              <a:rPr lang="en-US" dirty="0" err="1"/>
              <a:t>SubViewer</a:t>
            </a:r>
            <a:r>
              <a:rPr lang="en-US" dirty="0"/>
              <a:t> (.</a:t>
            </a:r>
            <a:r>
              <a:rPr lang="en-US" dirty="0" err="1"/>
              <a:t>sbv</a:t>
            </a:r>
            <a:r>
              <a:rPr lang="en-US" dirty="0"/>
              <a:t>). They only require basic timing information, and can be edited using any plain text </a:t>
            </a:r>
            <a:r>
              <a:rPr lang="en-US" dirty="0">
                <a:hlinkClick r:id="rId2"/>
              </a:rPr>
              <a:t>editing software</a:t>
            </a:r>
            <a:r>
              <a:rPr lang="en-US" dirty="0"/>
              <a:t>.</a:t>
            </a:r>
          </a:p>
          <a:p>
            <a:pPr marL="0" indent="0">
              <a:buNone/>
            </a:pPr>
            <a:endParaRPr lang="en-US" dirty="0"/>
          </a:p>
          <a:p>
            <a:r>
              <a:rPr lang="en-US" dirty="0"/>
              <a:t>The main difference between </a:t>
            </a:r>
            <a:r>
              <a:rPr lang="en-US" dirty="0" err="1"/>
              <a:t>SubRip</a:t>
            </a:r>
            <a:r>
              <a:rPr lang="en-US" dirty="0"/>
              <a:t> and </a:t>
            </a:r>
            <a:r>
              <a:rPr lang="en-US" dirty="0" err="1"/>
              <a:t>SubViewer</a:t>
            </a:r>
            <a:r>
              <a:rPr lang="en-US" dirty="0"/>
              <a:t> files is the format of the caption start and stop times.</a:t>
            </a:r>
          </a:p>
          <a:p>
            <a:endParaRPr lang="en-US" dirty="0"/>
          </a:p>
          <a:p>
            <a:endParaRPr lang="en-US" dirty="0"/>
          </a:p>
          <a:p>
            <a:endParaRPr lang="en-US" dirty="0"/>
          </a:p>
        </p:txBody>
      </p:sp>
    </p:spTree>
    <p:extLst>
      <p:ext uri="{BB962C8B-B14F-4D97-AF65-F5344CB8AC3E}">
        <p14:creationId xmlns:p14="http://schemas.microsoft.com/office/powerpoint/2010/main" val="2074707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Caption Files</a:t>
            </a:r>
            <a:br>
              <a:rPr lang="en-US" b="1" dirty="0"/>
            </a:br>
            <a:br>
              <a:rPr lang="en-US" b="1" dirty="0"/>
            </a:br>
            <a:endParaRPr lang="en-US" dirty="0"/>
          </a:p>
        </p:txBody>
      </p:sp>
      <p:sp>
        <p:nvSpPr>
          <p:cNvPr id="3" name="Content Placeholder 2"/>
          <p:cNvSpPr>
            <a:spLocks noGrp="1"/>
          </p:cNvSpPr>
          <p:nvPr>
            <p:ph idx="1"/>
          </p:nvPr>
        </p:nvSpPr>
        <p:spPr>
          <a:xfrm>
            <a:off x="956345" y="1501628"/>
            <a:ext cx="9178255" cy="5127771"/>
          </a:xfrm>
        </p:spPr>
        <p:txBody>
          <a:bodyPr>
            <a:normAutofit fontScale="77500" lnSpcReduction="20000"/>
          </a:bodyPr>
          <a:lstStyle/>
          <a:p>
            <a:pPr marL="0" indent="0">
              <a:buNone/>
            </a:pPr>
            <a:r>
              <a:rPr lang="en-US" dirty="0"/>
              <a:t>Once you have a caption file, the final step is to add this file to your video. </a:t>
            </a:r>
          </a:p>
          <a:p>
            <a:pPr marL="514350" indent="-514350">
              <a:buAutoNum type="arabicPeriod" startAt="5"/>
            </a:pPr>
            <a:endParaRPr lang="en-US" b="1" u="sng" dirty="0">
              <a:solidFill>
                <a:srgbClr val="FF0000"/>
              </a:solidFill>
            </a:endParaRPr>
          </a:p>
          <a:p>
            <a:r>
              <a:rPr lang="en-US" b="1" u="sng" dirty="0">
                <a:solidFill>
                  <a:srgbClr val="FF0000"/>
                </a:solidFill>
              </a:rPr>
              <a:t>Upload a file (from YouTube.com_</a:t>
            </a:r>
          </a:p>
          <a:p>
            <a:r>
              <a:rPr lang="en-US" dirty="0"/>
              <a:t>If you have a subtitle and closed caption file, you can upload it to your video. These types of files contain both the text and time codes for when each line of text should be displayed. Some files also include position and style information, which is especially useful for deaf or hard of hearing viewers.</a:t>
            </a:r>
          </a:p>
          <a:p>
            <a:r>
              <a:rPr lang="en-US" dirty="0"/>
              <a:t>Before you start, make sure that your </a:t>
            </a:r>
            <a:r>
              <a:rPr lang="en-US" dirty="0">
                <a:hlinkClick r:id="rId3"/>
              </a:rPr>
              <a:t>file type is supported on YouTube</a:t>
            </a:r>
            <a:r>
              <a:rPr lang="en-US" dirty="0"/>
              <a:t>.</a:t>
            </a:r>
          </a:p>
          <a:p>
            <a:pPr fontAlgn="base"/>
            <a:r>
              <a:rPr lang="en-US" dirty="0"/>
              <a:t>Select </a:t>
            </a:r>
            <a:r>
              <a:rPr lang="en-US" b="1" dirty="0"/>
              <a:t>Add new subtitles or CC</a:t>
            </a:r>
            <a:r>
              <a:rPr lang="en-US" dirty="0"/>
              <a:t>. Choose the language for the subtitles or closed captions you want to create. You can use the search bar to find languages that don't automatically show in the list.</a:t>
            </a:r>
          </a:p>
          <a:p>
            <a:pPr fontAlgn="base"/>
            <a:r>
              <a:rPr lang="en-US" dirty="0"/>
              <a:t>Select </a:t>
            </a:r>
            <a:r>
              <a:rPr lang="en-US" b="1" dirty="0"/>
              <a:t>Upload a file</a:t>
            </a:r>
            <a:r>
              <a:rPr lang="en-US" dirty="0"/>
              <a:t> and choose the type of file you have to upload.</a:t>
            </a:r>
          </a:p>
          <a:p>
            <a:pPr fontAlgn="base"/>
            <a:r>
              <a:rPr lang="en-US" dirty="0"/>
              <a:t>Select </a:t>
            </a:r>
            <a:r>
              <a:rPr lang="en-US" b="1" dirty="0"/>
              <a:t>Choose file &gt; Upload</a:t>
            </a:r>
            <a:r>
              <a:rPr lang="en-US" dirty="0"/>
              <a:t>.</a:t>
            </a:r>
          </a:p>
          <a:p>
            <a:pPr fontAlgn="base"/>
            <a:r>
              <a:rPr lang="en-US" dirty="0"/>
              <a:t>Use the editor to make any needed adjustments to the text and timing of your new subtitle or closed caption.</a:t>
            </a:r>
          </a:p>
          <a:p>
            <a:pPr fontAlgn="base"/>
            <a:r>
              <a:rPr lang="en-US" dirty="0"/>
              <a:t>Select </a:t>
            </a:r>
            <a:r>
              <a:rPr lang="en-US" b="1" dirty="0"/>
              <a:t>Publish</a:t>
            </a:r>
            <a:r>
              <a:rPr lang="en-US" dirty="0"/>
              <a:t>.</a:t>
            </a:r>
          </a:p>
          <a:p>
            <a:pPr marL="514350" indent="-514350">
              <a:buNone/>
            </a:pPr>
            <a:endParaRPr lang="en-US" dirty="0"/>
          </a:p>
          <a:p>
            <a:pPr>
              <a:buNone/>
            </a:pPr>
            <a:endParaRPr lang="en-US" dirty="0"/>
          </a:p>
        </p:txBody>
      </p:sp>
    </p:spTree>
    <p:extLst>
      <p:ext uri="{BB962C8B-B14F-4D97-AF65-F5344CB8AC3E}">
        <p14:creationId xmlns:p14="http://schemas.microsoft.com/office/powerpoint/2010/main" val="1589089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Transcripts</a:t>
            </a:r>
            <a:br>
              <a:rPr lang="en-US" b="1" dirty="0"/>
            </a:br>
            <a:br>
              <a:rPr lang="en-US" b="1" dirty="0"/>
            </a:br>
            <a:endParaRPr lang="en-US" dirty="0"/>
          </a:p>
        </p:txBody>
      </p:sp>
      <p:sp>
        <p:nvSpPr>
          <p:cNvPr id="3" name="Content Placeholder 2"/>
          <p:cNvSpPr>
            <a:spLocks noGrp="1"/>
          </p:cNvSpPr>
          <p:nvPr>
            <p:ph idx="1"/>
          </p:nvPr>
        </p:nvSpPr>
        <p:spPr/>
        <p:txBody>
          <a:bodyPr>
            <a:normAutofit/>
          </a:bodyPr>
          <a:lstStyle/>
          <a:p>
            <a:r>
              <a:rPr lang="en-US" dirty="0"/>
              <a:t>Interactive transcripts enable a user to click anywhere in the transcript, so they can return the video to the point at which that text was spoken.  </a:t>
            </a:r>
          </a:p>
        </p:txBody>
      </p:sp>
    </p:spTree>
    <p:extLst>
      <p:ext uri="{BB962C8B-B14F-4D97-AF65-F5344CB8AC3E}">
        <p14:creationId xmlns:p14="http://schemas.microsoft.com/office/powerpoint/2010/main" val="9772456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Audio Description</a:t>
            </a:r>
            <a:br>
              <a:rPr lang="en-US" b="1"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Audio description is a separate narrative audio track that describes important visual content, making it accessible to people who are unable to see the video. </a:t>
            </a:r>
          </a:p>
          <a:p>
            <a:endParaRPr lang="en-US" dirty="0"/>
          </a:p>
          <a:p>
            <a:r>
              <a:rPr lang="en-US" dirty="0"/>
              <a:t>Individuals who are blind can understand much of a video’s content by listening to its audio. </a:t>
            </a:r>
          </a:p>
          <a:p>
            <a:endParaRPr lang="en-US" dirty="0"/>
          </a:p>
          <a:p>
            <a:r>
              <a:rPr lang="en-US" dirty="0"/>
              <a:t>However, if a video includes content that is only presented visually (e.g., on-screen text or key actions that are not obvious from the audio) this visual information must be described in order to be accessible to people who are unable to see it.</a:t>
            </a:r>
          </a:p>
          <a:p>
            <a:endParaRPr lang="en-US" dirty="0"/>
          </a:p>
          <a:p>
            <a:endParaRPr lang="en-US" dirty="0"/>
          </a:p>
          <a:p>
            <a:endParaRPr lang="en-US" dirty="0"/>
          </a:p>
        </p:txBody>
      </p:sp>
    </p:spTree>
    <p:extLst>
      <p:ext uri="{BB962C8B-B14F-4D97-AF65-F5344CB8AC3E}">
        <p14:creationId xmlns:p14="http://schemas.microsoft.com/office/powerpoint/2010/main" val="2954289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Audio Description</a:t>
            </a:r>
            <a:br>
              <a:rPr lang="en-US" b="1" dirty="0"/>
            </a:br>
            <a:endParaRPr lang="en-US" dirty="0"/>
          </a:p>
        </p:txBody>
      </p:sp>
      <p:sp>
        <p:nvSpPr>
          <p:cNvPr id="3" name="Content Placeholder 2"/>
          <p:cNvSpPr>
            <a:spLocks noGrp="1"/>
          </p:cNvSpPr>
          <p:nvPr>
            <p:ph idx="1"/>
          </p:nvPr>
        </p:nvSpPr>
        <p:spPr/>
        <p:txBody>
          <a:bodyPr>
            <a:normAutofit/>
          </a:bodyPr>
          <a:lstStyle/>
          <a:p>
            <a:pPr marL="0" indent="0">
              <a:buNone/>
            </a:pPr>
            <a:r>
              <a:rPr lang="en-US" dirty="0"/>
              <a:t>Like captions, there are two general approaches to producing audio description for video:</a:t>
            </a:r>
          </a:p>
          <a:p>
            <a:endParaRPr lang="en-US" dirty="0"/>
          </a:p>
          <a:p>
            <a:pPr marL="514350" indent="-514350">
              <a:buFont typeface="+mj-lt"/>
              <a:buAutoNum type="arabicPeriod"/>
            </a:pPr>
            <a:r>
              <a:rPr lang="en-US" dirty="0"/>
              <a:t>Outsource.</a:t>
            </a:r>
          </a:p>
          <a:p>
            <a:pPr marL="514350" indent="-514350">
              <a:buFont typeface="+mj-lt"/>
              <a:buAutoNum type="arabicPeriod"/>
            </a:pPr>
            <a:endParaRPr lang="en-US" dirty="0"/>
          </a:p>
          <a:p>
            <a:pPr marL="514350" indent="-514350">
              <a:buFont typeface="+mj-lt"/>
              <a:buAutoNum type="arabicPeriod"/>
            </a:pPr>
            <a:r>
              <a:rPr lang="en-US" dirty="0"/>
              <a:t>Do it yourself</a:t>
            </a:r>
          </a:p>
          <a:p>
            <a:pPr>
              <a:buNone/>
            </a:pPr>
            <a:endParaRPr lang="en-US" dirty="0"/>
          </a:p>
        </p:txBody>
      </p:sp>
    </p:spTree>
    <p:extLst>
      <p:ext uri="{BB962C8B-B14F-4D97-AF65-F5344CB8AC3E}">
        <p14:creationId xmlns:p14="http://schemas.microsoft.com/office/powerpoint/2010/main" val="38730348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0510" y="152400"/>
            <a:ext cx="9380290" cy="1143000"/>
          </a:xfrm>
        </p:spPr>
        <p:txBody>
          <a:bodyPr>
            <a:normAutofit fontScale="90000"/>
          </a:bodyPr>
          <a:lstStyle/>
          <a:p>
            <a:br>
              <a:rPr lang="en-US" b="1" dirty="0"/>
            </a:br>
            <a:r>
              <a:rPr lang="en-US" b="1" dirty="0"/>
              <a:t>Outsourcing Audio Description</a:t>
            </a:r>
            <a:br>
              <a:rPr lang="en-US" b="1" dirty="0"/>
            </a:br>
            <a:endParaRPr lang="en-US" dirty="0"/>
          </a:p>
        </p:txBody>
      </p:sp>
      <p:sp>
        <p:nvSpPr>
          <p:cNvPr id="3" name="Content Placeholder 2"/>
          <p:cNvSpPr>
            <a:spLocks noGrp="1"/>
          </p:cNvSpPr>
          <p:nvPr>
            <p:ph idx="1"/>
          </p:nvPr>
        </p:nvSpPr>
        <p:spPr>
          <a:xfrm>
            <a:off x="729842" y="1371600"/>
            <a:ext cx="9480958" cy="5257800"/>
          </a:xfrm>
        </p:spPr>
        <p:txBody>
          <a:bodyPr>
            <a:normAutofit fontScale="77500" lnSpcReduction="20000"/>
          </a:bodyPr>
          <a:lstStyle/>
          <a:p>
            <a:r>
              <a:rPr lang="en-US" sz="3400" dirty="0"/>
              <a:t>The American Council of the Blind has compiled a comprehensive list of </a:t>
            </a:r>
            <a:r>
              <a:rPr lang="en-US" sz="3400" u="sng" dirty="0">
                <a:hlinkClick r:id="rId2"/>
              </a:rPr>
              <a:t>commercial services for producing audio description.</a:t>
            </a:r>
            <a:r>
              <a:rPr lang="en-US" sz="3400" dirty="0"/>
              <a:t> </a:t>
            </a:r>
          </a:p>
          <a:p>
            <a:endParaRPr lang="en-US" sz="3400" dirty="0"/>
          </a:p>
          <a:p>
            <a:r>
              <a:rPr lang="en-US" sz="3400" dirty="0"/>
              <a:t>The following subset of organizations is not meant to be an exhaustive list, and the companies are not endorsed by the </a:t>
            </a:r>
            <a:r>
              <a:rPr lang="en-US" sz="3400" dirty="0" err="1"/>
              <a:t>KanCare</a:t>
            </a:r>
            <a:r>
              <a:rPr lang="en-US" sz="3400" dirty="0"/>
              <a:t> Ombudsman.  They are listed her as a reference only.</a:t>
            </a:r>
          </a:p>
          <a:p>
            <a:pPr>
              <a:buNone/>
            </a:pPr>
            <a:endParaRPr lang="en-US" sz="3400" dirty="0"/>
          </a:p>
          <a:p>
            <a:r>
              <a:rPr lang="en-US" sz="3400" u="sng" dirty="0">
                <a:hlinkClick r:id="rId3"/>
              </a:rPr>
              <a:t>3PlayMedia</a:t>
            </a:r>
            <a:r>
              <a:rPr lang="en-US" sz="3400" dirty="0"/>
              <a:t> </a:t>
            </a:r>
          </a:p>
          <a:p>
            <a:r>
              <a:rPr lang="en-US" sz="3400" u="sng" dirty="0">
                <a:hlinkClick r:id="rId4"/>
              </a:rPr>
              <a:t>Access USA</a:t>
            </a:r>
            <a:endParaRPr lang="en-US" sz="3400" dirty="0"/>
          </a:p>
          <a:p>
            <a:r>
              <a:rPr lang="en-US" sz="3400" u="sng" dirty="0">
                <a:hlinkClick r:id="rId5"/>
              </a:rPr>
              <a:t>Audio Eyes</a:t>
            </a:r>
            <a:endParaRPr lang="en-US" sz="3400" dirty="0"/>
          </a:p>
          <a:p>
            <a:r>
              <a:rPr lang="en-US" sz="3400" u="sng" dirty="0" err="1">
                <a:hlinkClick r:id="rId6"/>
              </a:rPr>
              <a:t>CaptionMax</a:t>
            </a:r>
            <a:endParaRPr lang="en-US" sz="3400" dirty="0"/>
          </a:p>
          <a:p>
            <a:r>
              <a:rPr lang="en-US" sz="3400" u="sng" dirty="0">
                <a:hlinkClick r:id="rId7"/>
              </a:rPr>
              <a:t>Mind’s Eye Audio Productions</a:t>
            </a:r>
            <a:endParaRPr lang="en-US" sz="3400" dirty="0"/>
          </a:p>
          <a:p>
            <a:r>
              <a:rPr lang="en-US" sz="3400" u="sng" dirty="0">
                <a:hlinkClick r:id="rId8"/>
              </a:rPr>
              <a:t>Valerie H Productions</a:t>
            </a:r>
            <a:endParaRPr lang="en-US" sz="3400" dirty="0"/>
          </a:p>
          <a:p>
            <a:r>
              <a:rPr lang="en-US" sz="3400" u="sng" dirty="0">
                <a:hlinkClick r:id="rId9"/>
              </a:rPr>
              <a:t>WGBH Media Access Group</a:t>
            </a:r>
            <a:endParaRPr lang="en-US" sz="3400" dirty="0"/>
          </a:p>
          <a:p>
            <a:endParaRPr lang="en-US" dirty="0"/>
          </a:p>
        </p:txBody>
      </p:sp>
      <mc:AlternateContent xmlns:mc="http://schemas.openxmlformats.org/markup-compatibility/2006" xmlns:pslz="http://schemas.microsoft.com/office/powerpoint/2016/slidezoom">
        <mc:Choice Requires="pslz">
          <p:graphicFrame>
            <p:nvGraphicFramePr>
              <p:cNvPr id="5" name="Slide Zoom 4">
                <a:extLst>
                  <a:ext uri="{FF2B5EF4-FFF2-40B4-BE49-F238E27FC236}">
                    <a16:creationId xmlns:a16="http://schemas.microsoft.com/office/drawing/2014/main" id="{A571ABB0-3960-4E97-B7C5-86ADF1F1C2BD}"/>
                  </a:ext>
                </a:extLst>
              </p:cNvPr>
              <p:cNvGraphicFramePr>
                <a:graphicFrameLocks noChangeAspect="1"/>
              </p:cNvGraphicFramePr>
              <p:nvPr>
                <p:extLst>
                  <p:ext uri="{D42A27DB-BD31-4B8C-83A1-F6EECF244321}">
                    <p14:modId xmlns:p14="http://schemas.microsoft.com/office/powerpoint/2010/main" val="1159828136"/>
                  </p:ext>
                </p:extLst>
              </p:nvPr>
            </p:nvGraphicFramePr>
            <p:xfrm>
              <a:off x="-1062500" y="3871249"/>
              <a:ext cx="3048000" cy="1714500"/>
            </p:xfrm>
            <a:graphic>
              <a:graphicData uri="http://schemas.microsoft.com/office/powerpoint/2016/slidezoom">
                <pslz:sldZm>
                  <pslz:sldZmObj sldId="596" cId="3681446782">
                    <pslz:zmPr id="{48C15F41-ACE8-4695-97BD-8CAB86A53DC2}" returnToParent="0" transitionDur="1000">
                      <p166:blipFill xmlns:p166="http://schemas.microsoft.com/office/powerpoint/2016/6/main">
                        <a:blip r:embed="rId10"/>
                        <a:stretch>
                          <a:fillRect/>
                        </a:stretch>
                      </p166:blipFill>
                      <p166:spPr xmlns:p166="http://schemas.microsoft.com/office/powerpoint/2016/6/main">
                        <a:xfrm>
                          <a:off x="0" y="0"/>
                          <a:ext cx="3048000" cy="1714500"/>
                        </a:xfrm>
                        <a:prstGeom prst="rect">
                          <a:avLst/>
                        </a:prstGeom>
                        <a:ln w="3175">
                          <a:solidFill>
                            <a:prstClr val="ltGray"/>
                          </a:solidFill>
                        </a:ln>
                      </p166:spPr>
                    </pslz:zmPr>
                  </pslz:sldZmObj>
                </pslz:sldZm>
              </a:graphicData>
            </a:graphic>
          </p:graphicFrame>
        </mc:Choice>
        <mc:Fallback xmlns="">
          <p:pic>
            <p:nvPicPr>
              <p:cNvPr id="5" name="Slide Zoom 4">
                <a:hlinkClick r:id="rId11" action="ppaction://hlinksldjump"/>
                <a:extLst>
                  <a:ext uri="{FF2B5EF4-FFF2-40B4-BE49-F238E27FC236}">
                    <a16:creationId xmlns:a16="http://schemas.microsoft.com/office/drawing/2014/main" id="{A571ABB0-3960-4E97-B7C5-86ADF1F1C2BD}"/>
                  </a:ext>
                </a:extLst>
              </p:cNvPr>
              <p:cNvPicPr>
                <a:picLocks noGrp="1" noRot="1" noChangeAspect="1" noMove="1" noResize="1" noEditPoints="1" noAdjustHandles="1" noChangeArrowheads="1" noChangeShapeType="1"/>
              </p:cNvPicPr>
              <p:nvPr/>
            </p:nvPicPr>
            <p:blipFill>
              <a:blip r:embed="rId12"/>
              <a:stretch>
                <a:fillRect/>
              </a:stretch>
            </p:blipFill>
            <p:spPr>
              <a:xfrm>
                <a:off x="-1062500" y="3871249"/>
                <a:ext cx="3048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36165572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Outsourcing Audio Description</a:t>
            </a:r>
            <a:br>
              <a:rPr lang="en-US" b="1" dirty="0"/>
            </a:br>
            <a:endParaRPr lang="en-US" dirty="0"/>
          </a:p>
        </p:txBody>
      </p:sp>
      <p:sp>
        <p:nvSpPr>
          <p:cNvPr id="3" name="Content Placeholder 2"/>
          <p:cNvSpPr>
            <a:spLocks noGrp="1"/>
          </p:cNvSpPr>
          <p:nvPr>
            <p:ph idx="1"/>
          </p:nvPr>
        </p:nvSpPr>
        <p:spPr>
          <a:xfrm>
            <a:off x="956345" y="1295400"/>
            <a:ext cx="10515600" cy="5029200"/>
          </a:xfrm>
        </p:spPr>
        <p:txBody>
          <a:bodyPr>
            <a:normAutofit lnSpcReduction="10000"/>
          </a:bodyPr>
          <a:lstStyle/>
          <a:p>
            <a:pPr marL="0" indent="0">
              <a:buNone/>
            </a:pPr>
            <a:r>
              <a:rPr lang="en-US" dirty="0"/>
              <a:t>The professional audio description services typically deliver a product that is either:</a:t>
            </a:r>
          </a:p>
          <a:p>
            <a:endParaRPr lang="en-US" dirty="0"/>
          </a:p>
          <a:p>
            <a:pPr marL="514350" indent="-514350">
              <a:buFont typeface="+mj-lt"/>
              <a:buAutoNum type="arabicPeriod"/>
            </a:pPr>
            <a:r>
              <a:rPr lang="en-US" dirty="0"/>
              <a:t> An </a:t>
            </a:r>
            <a:r>
              <a:rPr lang="en-US" b="1" dirty="0"/>
              <a:t>audio file </a:t>
            </a:r>
            <a:r>
              <a:rPr lang="en-US" dirty="0"/>
              <a:t>with the original audio soundtrack and description mixed together, and it would be made available to users by announcing that the video is “also available with audio description.”</a:t>
            </a:r>
          </a:p>
          <a:p>
            <a:pPr marL="514350" indent="-514350">
              <a:buFont typeface="+mj-lt"/>
              <a:buAutoNum type="arabicPeriod"/>
            </a:pPr>
            <a:endParaRPr lang="en-US" dirty="0"/>
          </a:p>
          <a:p>
            <a:pPr marL="514350" indent="-514350">
              <a:buFont typeface="+mj-lt"/>
              <a:buAutoNum type="arabicPeriod"/>
            </a:pPr>
            <a:r>
              <a:rPr lang="en-US" dirty="0"/>
              <a:t>An </a:t>
            </a:r>
            <a:r>
              <a:rPr lang="en-US" b="1" dirty="0"/>
              <a:t>audio description version </a:t>
            </a:r>
            <a:r>
              <a:rPr lang="en-US" dirty="0"/>
              <a:t>of the video that replaces the original program audio., and it would be made available to users by announcing that the video is “also available with audio description.” The “audio description” version, in this case, would be a link to the described version.</a:t>
            </a:r>
          </a:p>
          <a:p>
            <a:pPr marL="514350" indent="-514350">
              <a:buFont typeface="+mj-lt"/>
              <a:buAutoNum type="arabicPeriod"/>
            </a:pPr>
            <a:endParaRPr lang="en-US" dirty="0"/>
          </a:p>
          <a:p>
            <a:pPr marL="514350" indent="-514350">
              <a:buNone/>
            </a:pPr>
            <a:endParaRPr lang="en-US" dirty="0"/>
          </a:p>
          <a:p>
            <a:pPr marL="514350" indent="-514350"/>
            <a:endParaRPr lang="en-US" dirty="0"/>
          </a:p>
          <a:p>
            <a:pPr>
              <a:buNone/>
            </a:pPr>
            <a:endParaRPr lang="en-US" dirty="0"/>
          </a:p>
        </p:txBody>
      </p:sp>
    </p:spTree>
    <p:extLst>
      <p:ext uri="{BB962C8B-B14F-4D97-AF65-F5344CB8AC3E}">
        <p14:creationId xmlns:p14="http://schemas.microsoft.com/office/powerpoint/2010/main" val="36814467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699" y="247679"/>
            <a:ext cx="10515600" cy="1325563"/>
          </a:xfrm>
        </p:spPr>
        <p:txBody>
          <a:bodyPr>
            <a:normAutofit/>
          </a:bodyPr>
          <a:lstStyle/>
          <a:p>
            <a:r>
              <a:rPr lang="en-US" dirty="0"/>
              <a:t>What if my software version is different?</a:t>
            </a:r>
          </a:p>
        </p:txBody>
      </p:sp>
      <p:sp>
        <p:nvSpPr>
          <p:cNvPr id="3" name="Content Placeholder 2"/>
          <p:cNvSpPr>
            <a:spLocks noGrp="1"/>
          </p:cNvSpPr>
          <p:nvPr>
            <p:ph idx="1"/>
          </p:nvPr>
        </p:nvSpPr>
        <p:spPr>
          <a:xfrm>
            <a:off x="838198" y="1825625"/>
            <a:ext cx="10515601" cy="4351338"/>
          </a:xfrm>
        </p:spPr>
        <p:txBody>
          <a:bodyPr>
            <a:normAutofit/>
          </a:bodyPr>
          <a:lstStyle/>
          <a:p>
            <a:pPr marL="0" indent="0">
              <a:buNone/>
            </a:pPr>
            <a:r>
              <a:rPr lang="en-US" dirty="0"/>
              <a:t>Talk about the difference between different versions of PPT and different software programs.</a:t>
            </a:r>
          </a:p>
          <a:p>
            <a:pPr marL="0" indent="0">
              <a:buNone/>
            </a:pPr>
            <a:endParaRPr lang="en-US" b="1" u="sng" dirty="0"/>
          </a:p>
          <a:p>
            <a:pPr marL="0" indent="0">
              <a:buNone/>
            </a:pPr>
            <a:r>
              <a:rPr lang="en-US" b="1" u="sng" dirty="0"/>
              <a:t>Solutions:</a:t>
            </a:r>
          </a:p>
          <a:p>
            <a:pPr marL="0" indent="0"/>
            <a:r>
              <a:rPr lang="en-US" dirty="0"/>
              <a:t>Version vary, but they have these tools</a:t>
            </a:r>
          </a:p>
          <a:p>
            <a:pPr marL="0" indent="0"/>
            <a:r>
              <a:rPr lang="en-US" dirty="0"/>
              <a:t>Going to Help? (only good if version is not retired)</a:t>
            </a:r>
          </a:p>
          <a:p>
            <a:pPr marL="0" indent="0"/>
            <a:r>
              <a:rPr lang="en-US" dirty="0"/>
              <a:t>Check out these URLs.</a:t>
            </a:r>
          </a:p>
          <a:p>
            <a:pPr marL="0" indent="0">
              <a:buNone/>
            </a:pPr>
            <a:r>
              <a:rPr lang="en-US" dirty="0"/>
              <a:t>.</a:t>
            </a:r>
          </a:p>
          <a:p>
            <a:pPr marL="0" indent="0">
              <a:buNone/>
            </a:pPr>
            <a:endParaRPr lang="en-US" dirty="0"/>
          </a:p>
        </p:txBody>
      </p:sp>
    </p:spTree>
    <p:extLst>
      <p:ext uri="{BB962C8B-B14F-4D97-AF65-F5344CB8AC3E}">
        <p14:creationId xmlns:p14="http://schemas.microsoft.com/office/powerpoint/2010/main" val="505064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Video Captions</a:t>
            </a:r>
            <a:br>
              <a:rPr lang="en-US" b="1" dirty="0"/>
            </a:br>
            <a:br>
              <a:rPr lang="en-US" b="1" dirty="0"/>
            </a:br>
            <a:endParaRPr lang="en-US" dirty="0"/>
          </a:p>
        </p:txBody>
      </p:sp>
      <p:sp>
        <p:nvSpPr>
          <p:cNvPr id="3" name="Content Placeholder 2"/>
          <p:cNvSpPr>
            <a:spLocks noGrp="1"/>
          </p:cNvSpPr>
          <p:nvPr>
            <p:ph idx="1"/>
          </p:nvPr>
        </p:nvSpPr>
        <p:spPr>
          <a:xfrm>
            <a:off x="746620" y="1586917"/>
            <a:ext cx="9480958" cy="5562600"/>
          </a:xfrm>
        </p:spPr>
        <p:txBody>
          <a:bodyPr>
            <a:noAutofit/>
          </a:bodyPr>
          <a:lstStyle/>
          <a:p>
            <a:r>
              <a:rPr lang="en-US" sz="2400" dirty="0"/>
              <a:t>Captions are text versions of the audio content, synchronized with the video. </a:t>
            </a:r>
          </a:p>
          <a:p>
            <a:pPr marL="0" indent="0">
              <a:buNone/>
            </a:pPr>
            <a:endParaRPr lang="en-US" sz="2400" dirty="0"/>
          </a:p>
          <a:p>
            <a:r>
              <a:rPr lang="en-US" sz="2400" dirty="0"/>
              <a:t>They are essential for ensuring your video is accessible to individuals who are deaf or hard of hearing, and helps non-native English speakers to understand the video.</a:t>
            </a:r>
          </a:p>
          <a:p>
            <a:pPr>
              <a:buNone/>
            </a:pPr>
            <a:endParaRPr lang="en-US" sz="2400" dirty="0"/>
          </a:p>
          <a:p>
            <a:r>
              <a:rPr lang="en-US" sz="2400" dirty="0"/>
              <a:t>They make it possible to search for content within the video and to learn the spelling of technical terms spoken in the video.</a:t>
            </a:r>
          </a:p>
          <a:p>
            <a:pPr marL="0" indent="0">
              <a:buNone/>
            </a:pPr>
            <a:endParaRPr lang="en-US" sz="2400" dirty="0"/>
          </a:p>
          <a:p>
            <a:r>
              <a:rPr lang="en-US" sz="2400" dirty="0"/>
              <a:t>Captions make it possible to generate  interactive transcripts.</a:t>
            </a:r>
          </a:p>
        </p:txBody>
      </p:sp>
    </p:spTree>
    <p:extLst>
      <p:ext uri="{BB962C8B-B14F-4D97-AF65-F5344CB8AC3E}">
        <p14:creationId xmlns:p14="http://schemas.microsoft.com/office/powerpoint/2010/main" val="884086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 Captions</a:t>
            </a:r>
          </a:p>
        </p:txBody>
      </p:sp>
      <p:sp>
        <p:nvSpPr>
          <p:cNvPr id="3" name="Content Placeholder 2"/>
          <p:cNvSpPr>
            <a:spLocks noGrp="1"/>
          </p:cNvSpPr>
          <p:nvPr>
            <p:ph idx="1"/>
          </p:nvPr>
        </p:nvSpPr>
        <p:spPr/>
        <p:txBody>
          <a:bodyPr>
            <a:normAutofit/>
          </a:bodyPr>
          <a:lstStyle/>
          <a:p>
            <a:pPr marL="0" indent="0">
              <a:buNone/>
            </a:pPr>
            <a:r>
              <a:rPr lang="en-US" dirty="0"/>
              <a:t>There are two general approaches to captioning video:</a:t>
            </a:r>
          </a:p>
          <a:p>
            <a:endParaRPr lang="en-US" dirty="0"/>
          </a:p>
          <a:p>
            <a:pPr marL="514350" indent="-514350">
              <a:lnSpc>
                <a:spcPct val="150000"/>
              </a:lnSpc>
              <a:buFont typeface="+mj-lt"/>
              <a:buAutoNum type="arabicPeriod"/>
            </a:pPr>
            <a:r>
              <a:rPr lang="en-US" dirty="0"/>
              <a:t>Outsource </a:t>
            </a:r>
          </a:p>
          <a:p>
            <a:pPr marL="514350" indent="-514350">
              <a:lnSpc>
                <a:spcPct val="150000"/>
              </a:lnSpc>
              <a:buFont typeface="+mj-lt"/>
              <a:buAutoNum type="arabicPeriod"/>
            </a:pPr>
            <a:r>
              <a:rPr lang="en-US" dirty="0"/>
              <a:t>Do it yourself</a:t>
            </a:r>
          </a:p>
          <a:p>
            <a:pPr marL="514350" indent="-514350">
              <a:buFont typeface="+mj-lt"/>
              <a:buAutoNum type="arabicPeriod"/>
            </a:pPr>
            <a:endParaRPr lang="en-US" dirty="0"/>
          </a:p>
        </p:txBody>
      </p:sp>
    </p:spTree>
    <p:extLst>
      <p:ext uri="{BB962C8B-B14F-4D97-AF65-F5344CB8AC3E}">
        <p14:creationId xmlns:p14="http://schemas.microsoft.com/office/powerpoint/2010/main" val="4196021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398" y="152400"/>
            <a:ext cx="9447402" cy="1143000"/>
          </a:xfrm>
        </p:spPr>
        <p:txBody>
          <a:bodyPr/>
          <a:lstStyle/>
          <a:p>
            <a:r>
              <a:rPr lang="en-US" dirty="0"/>
              <a:t>Outsourcing Video Captions</a:t>
            </a:r>
          </a:p>
        </p:txBody>
      </p:sp>
      <p:sp>
        <p:nvSpPr>
          <p:cNvPr id="3" name="Content Placeholder 2"/>
          <p:cNvSpPr>
            <a:spLocks noGrp="1"/>
          </p:cNvSpPr>
          <p:nvPr>
            <p:ph idx="1"/>
          </p:nvPr>
        </p:nvSpPr>
        <p:spPr>
          <a:xfrm>
            <a:off x="620785" y="1677798"/>
            <a:ext cx="9590015" cy="5180202"/>
          </a:xfrm>
        </p:spPr>
        <p:txBody>
          <a:bodyPr>
            <a:normAutofit/>
          </a:bodyPr>
          <a:lstStyle/>
          <a:p>
            <a:r>
              <a:rPr lang="en-US" sz="2600" dirty="0"/>
              <a:t>Companies such as </a:t>
            </a:r>
            <a:r>
              <a:rPr lang="en-US" sz="2600" u="sng" dirty="0">
                <a:hlinkClick r:id="rId2"/>
              </a:rPr>
              <a:t>Automatic Sync Technologies</a:t>
            </a:r>
            <a:r>
              <a:rPr lang="en-US" sz="2600" dirty="0"/>
              <a:t>, </a:t>
            </a:r>
            <a:r>
              <a:rPr lang="en-US" sz="2600" u="sng" dirty="0">
                <a:hlinkClick r:id="rId3"/>
              </a:rPr>
              <a:t>3PlayMedia</a:t>
            </a:r>
            <a:r>
              <a:rPr lang="en-US" sz="2600" dirty="0"/>
              <a:t>, </a:t>
            </a:r>
            <a:r>
              <a:rPr lang="en-US" sz="2600" u="sng" dirty="0">
                <a:hlinkClick r:id="rId4"/>
              </a:rPr>
              <a:t>Access USA</a:t>
            </a:r>
            <a:r>
              <a:rPr lang="en-US" sz="2600" dirty="0"/>
              <a:t>, </a:t>
            </a:r>
            <a:r>
              <a:rPr lang="en-US" sz="2600" u="sng" dirty="0">
                <a:hlinkClick r:id="rId5"/>
              </a:rPr>
              <a:t>cielo24</a:t>
            </a:r>
            <a:r>
              <a:rPr lang="en-US" sz="2600" dirty="0"/>
              <a:t>, </a:t>
            </a:r>
            <a:r>
              <a:rPr lang="en-US" sz="2600" u="sng" dirty="0">
                <a:hlinkClick r:id="rId6"/>
              </a:rPr>
              <a:t>Audio Eyes</a:t>
            </a:r>
            <a:r>
              <a:rPr lang="en-US" sz="2600" dirty="0"/>
              <a:t>, </a:t>
            </a:r>
            <a:r>
              <a:rPr lang="en-US" sz="2600" u="sng" dirty="0" err="1">
                <a:hlinkClick r:id="rId7"/>
              </a:rPr>
              <a:t>CaptionMax</a:t>
            </a:r>
            <a:r>
              <a:rPr lang="en-US" sz="2600" dirty="0"/>
              <a:t> and </a:t>
            </a:r>
            <a:r>
              <a:rPr lang="en-US" sz="2600" u="sng" dirty="0">
                <a:hlinkClick r:id="rId8"/>
              </a:rPr>
              <a:t>many other captioning service providers</a:t>
            </a:r>
            <a:r>
              <a:rPr lang="en-US" sz="2600" dirty="0"/>
              <a:t> will caption videos for a fee.  </a:t>
            </a:r>
          </a:p>
          <a:p>
            <a:pPr marL="0" indent="0">
              <a:buNone/>
            </a:pPr>
            <a:endParaRPr lang="en-US" sz="2600" dirty="0"/>
          </a:p>
          <a:p>
            <a:r>
              <a:rPr lang="en-US" sz="2600" dirty="0"/>
              <a:t>Contact these companies directly for additional information.</a:t>
            </a:r>
          </a:p>
          <a:p>
            <a:pPr>
              <a:buNone/>
            </a:pPr>
            <a:endParaRPr lang="en-US" sz="2600" dirty="0"/>
          </a:p>
          <a:p>
            <a:r>
              <a:rPr lang="en-US" sz="2600" dirty="0"/>
              <a:t>The above list of organizations is not meant to be an exhaustive list,  nor are the companies endorsed by the </a:t>
            </a:r>
            <a:r>
              <a:rPr lang="en-US" sz="2600" dirty="0" err="1"/>
              <a:t>KanCare</a:t>
            </a:r>
            <a:r>
              <a:rPr lang="en-US" sz="2600" dirty="0"/>
              <a:t> Ombudsman office.  They are listed here as a reference only.</a:t>
            </a:r>
          </a:p>
          <a:p>
            <a:pPr>
              <a:buNone/>
            </a:pPr>
            <a:endParaRPr lang="en-US" sz="3400" dirty="0"/>
          </a:p>
          <a:p>
            <a:pPr>
              <a:buNone/>
            </a:pPr>
            <a:endParaRPr lang="en-US" sz="3400" dirty="0"/>
          </a:p>
          <a:p>
            <a:endParaRPr lang="en-US" dirty="0"/>
          </a:p>
        </p:txBody>
      </p:sp>
    </p:spTree>
    <p:extLst>
      <p:ext uri="{BB962C8B-B14F-4D97-AF65-F5344CB8AC3E}">
        <p14:creationId xmlns:p14="http://schemas.microsoft.com/office/powerpoint/2010/main" val="4262188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to Caption Your Own Videos</a:t>
            </a:r>
          </a:p>
        </p:txBody>
      </p:sp>
      <p:sp>
        <p:nvSpPr>
          <p:cNvPr id="3" name="Content Placeholder 2"/>
          <p:cNvSpPr>
            <a:spLocks noGrp="1"/>
          </p:cNvSpPr>
          <p:nvPr>
            <p:ph idx="1"/>
          </p:nvPr>
        </p:nvSpPr>
        <p:spPr>
          <a:xfrm>
            <a:off x="838200" y="1600200"/>
            <a:ext cx="9372600" cy="5029200"/>
          </a:xfrm>
        </p:spPr>
        <p:txBody>
          <a:bodyPr>
            <a:normAutofit/>
          </a:bodyPr>
          <a:lstStyle/>
          <a:p>
            <a:pPr marL="0" indent="0">
              <a:buNone/>
            </a:pPr>
            <a:r>
              <a:rPr lang="en-US" dirty="0"/>
              <a:t>If it’s not in your budget, there are free online tools available that make it possible and easy to caption your own video. </a:t>
            </a:r>
          </a:p>
          <a:p>
            <a:pPr>
              <a:buNone/>
            </a:pPr>
            <a:endParaRPr lang="en-US" b="1" dirty="0"/>
          </a:p>
          <a:p>
            <a:pPr>
              <a:buNone/>
            </a:pPr>
            <a:r>
              <a:rPr lang="en-US" b="1" u="sng" dirty="0"/>
              <a:t>Here are a few:</a:t>
            </a:r>
          </a:p>
          <a:p>
            <a:pPr marL="514350" indent="-514350">
              <a:buFont typeface="+mj-lt"/>
              <a:buAutoNum type="arabicPeriod"/>
            </a:pPr>
            <a:r>
              <a:rPr lang="en-US" u="sng" dirty="0">
                <a:hlinkClick r:id="rId3"/>
              </a:rPr>
              <a:t>Amara.org</a:t>
            </a:r>
            <a:endParaRPr lang="en-US" dirty="0"/>
          </a:p>
          <a:p>
            <a:pPr marL="514350" indent="-514350">
              <a:buFont typeface="+mj-lt"/>
              <a:buAutoNum type="arabicPeriod"/>
            </a:pPr>
            <a:r>
              <a:rPr lang="en-US" u="sng" dirty="0">
                <a:hlinkClick r:id="rId4"/>
              </a:rPr>
              <a:t>DotSub.com</a:t>
            </a:r>
            <a:endParaRPr lang="en-US" dirty="0"/>
          </a:p>
          <a:p>
            <a:pPr marL="514350" indent="-514350">
              <a:buFont typeface="+mj-lt"/>
              <a:buAutoNum type="arabicPeriod"/>
            </a:pPr>
            <a:r>
              <a:rPr lang="en-US" u="sng" dirty="0">
                <a:hlinkClick r:id="rId5"/>
              </a:rPr>
              <a:t>Subtitle Horse</a:t>
            </a:r>
            <a:endParaRPr lang="en-US" u="sng" dirty="0"/>
          </a:p>
          <a:p>
            <a:pPr marL="514350" indent="-514350">
              <a:buNone/>
            </a:pPr>
            <a:endParaRPr lang="en-US" u="sng" dirty="0"/>
          </a:p>
          <a:p>
            <a:pPr marL="0" indent="0">
              <a:buNone/>
            </a:pPr>
            <a:r>
              <a:rPr lang="en-US" dirty="0"/>
              <a:t>The </a:t>
            </a:r>
            <a:r>
              <a:rPr lang="en-US" b="1" dirty="0"/>
              <a:t>end product </a:t>
            </a:r>
            <a:r>
              <a:rPr lang="en-US" dirty="0"/>
              <a:t>generated will be a </a:t>
            </a:r>
            <a:r>
              <a:rPr lang="en-US" b="1" dirty="0"/>
              <a:t>caption file</a:t>
            </a:r>
            <a:r>
              <a:rPr lang="en-US" dirty="0"/>
              <a:t>, regardless of which tool you choose. </a:t>
            </a:r>
          </a:p>
          <a:p>
            <a:pPr marL="514350" indent="-514350">
              <a:buFont typeface="+mj-lt"/>
              <a:buAutoNum type="arabicPeriod"/>
            </a:pPr>
            <a:endParaRPr lang="en-US" u="sng" dirty="0"/>
          </a:p>
          <a:p>
            <a:pPr marL="514350" indent="-514350">
              <a:buFont typeface="+mj-lt"/>
              <a:buAutoNum type="arabicPeriod"/>
            </a:pPr>
            <a:endParaRPr lang="en-US" u="sng" dirty="0"/>
          </a:p>
          <a:p>
            <a:pPr marL="514350" indent="-514350">
              <a:buFont typeface="+mj-lt"/>
              <a:buAutoNum type="arabicPeriod"/>
            </a:pPr>
            <a:endParaRPr lang="en-US" dirty="0"/>
          </a:p>
          <a:p>
            <a:endParaRPr lang="en-US" dirty="0"/>
          </a:p>
        </p:txBody>
      </p:sp>
    </p:spTree>
    <p:extLst>
      <p:ext uri="{BB962C8B-B14F-4D97-AF65-F5344CB8AC3E}">
        <p14:creationId xmlns:p14="http://schemas.microsoft.com/office/powerpoint/2010/main" val="3015390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How to Caption Videos</a:t>
            </a:r>
            <a:br>
              <a:rPr lang="en-US" b="1" dirty="0"/>
            </a:br>
            <a:br>
              <a:rPr lang="en-US" b="1" dirty="0"/>
            </a:br>
            <a:endParaRPr lang="en-US" dirty="0"/>
          </a:p>
        </p:txBody>
      </p:sp>
      <p:sp>
        <p:nvSpPr>
          <p:cNvPr id="3" name="Content Placeholder 2"/>
          <p:cNvSpPr>
            <a:spLocks noGrp="1"/>
          </p:cNvSpPr>
          <p:nvPr>
            <p:ph idx="1"/>
          </p:nvPr>
        </p:nvSpPr>
        <p:spPr>
          <a:xfrm>
            <a:off x="906011" y="1543574"/>
            <a:ext cx="9228589" cy="5085826"/>
          </a:xfrm>
        </p:spPr>
        <p:txBody>
          <a:bodyPr>
            <a:normAutofit/>
          </a:bodyPr>
          <a:lstStyle/>
          <a:p>
            <a:pPr marL="0" indent="0">
              <a:buNone/>
            </a:pPr>
            <a:r>
              <a:rPr lang="en-US" b="1" dirty="0"/>
              <a:t>The process for creating captions will also be very similar, regardless of the tool you use:</a:t>
            </a:r>
          </a:p>
          <a:p>
            <a:pPr>
              <a:buNone/>
            </a:pPr>
            <a:endParaRPr lang="en-US" b="1" u="sng" dirty="0"/>
          </a:p>
          <a:p>
            <a:pPr marL="514350" indent="-514350">
              <a:buFont typeface="+mj-lt"/>
              <a:buAutoNum type="arabicPeriod"/>
            </a:pPr>
            <a:r>
              <a:rPr lang="en-US" dirty="0"/>
              <a:t>Upload the video to the web </a:t>
            </a:r>
          </a:p>
          <a:p>
            <a:pPr marL="514350" indent="-514350">
              <a:buFont typeface="+mj-lt"/>
              <a:buAutoNum type="arabicPeriod"/>
            </a:pPr>
            <a:endParaRPr lang="en-US" dirty="0"/>
          </a:p>
          <a:p>
            <a:pPr lvl="1"/>
            <a:r>
              <a:rPr lang="en-US" dirty="0"/>
              <a:t>Most of the </a:t>
            </a:r>
            <a:r>
              <a:rPr lang="en-US" b="1" dirty="0"/>
              <a:t>free captioning services </a:t>
            </a:r>
            <a:r>
              <a:rPr lang="en-US" dirty="0"/>
              <a:t>can caption any video as long as it has a public URL, including videos on YouTube. </a:t>
            </a:r>
          </a:p>
          <a:p>
            <a:endParaRPr lang="en-US" dirty="0"/>
          </a:p>
          <a:p>
            <a:pPr lvl="1"/>
            <a:r>
              <a:rPr lang="en-US" dirty="0"/>
              <a:t>To keep the video private during the captioning process, don’t publish it’s URL (YouTube offers this as one of its privacy options).</a:t>
            </a:r>
          </a:p>
          <a:p>
            <a:pPr marL="514350" indent="-514350">
              <a:buNone/>
            </a:pPr>
            <a:endParaRPr lang="en-US" dirty="0"/>
          </a:p>
          <a:p>
            <a:endParaRPr lang="en-US" dirty="0"/>
          </a:p>
        </p:txBody>
      </p:sp>
    </p:spTree>
    <p:extLst>
      <p:ext uri="{BB962C8B-B14F-4D97-AF65-F5344CB8AC3E}">
        <p14:creationId xmlns:p14="http://schemas.microsoft.com/office/powerpoint/2010/main" val="2812997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How to Caption Videos</a:t>
            </a:r>
            <a:br>
              <a:rPr lang="en-US" b="1" dirty="0"/>
            </a:br>
            <a:br>
              <a:rPr lang="en-US" b="1" dirty="0"/>
            </a:br>
            <a:endParaRPr lang="en-US" dirty="0"/>
          </a:p>
        </p:txBody>
      </p:sp>
      <p:sp>
        <p:nvSpPr>
          <p:cNvPr id="3" name="Content Placeholder 2"/>
          <p:cNvSpPr>
            <a:spLocks noGrp="1"/>
          </p:cNvSpPr>
          <p:nvPr>
            <p:ph idx="1"/>
          </p:nvPr>
        </p:nvSpPr>
        <p:spPr>
          <a:xfrm>
            <a:off x="922789" y="2055302"/>
            <a:ext cx="9211811" cy="4574097"/>
          </a:xfrm>
        </p:spPr>
        <p:txBody>
          <a:bodyPr>
            <a:normAutofit/>
          </a:bodyPr>
          <a:lstStyle/>
          <a:p>
            <a:pPr marL="514350" indent="-514350">
              <a:buFont typeface="+mj-lt"/>
              <a:buAutoNum type="arabicPeriod" startAt="2"/>
            </a:pPr>
            <a:r>
              <a:rPr lang="en-US" dirty="0"/>
              <a:t>Provide the video’s URL to the </a:t>
            </a:r>
            <a:r>
              <a:rPr lang="en-US" b="1" dirty="0"/>
              <a:t>free captioning service</a:t>
            </a:r>
            <a:r>
              <a:rPr lang="en-US" dirty="0"/>
              <a:t>. </a:t>
            </a:r>
          </a:p>
          <a:p>
            <a:pPr marL="514350" indent="-514350">
              <a:buFont typeface="+mj-lt"/>
              <a:buAutoNum type="arabicPeriod" startAt="2"/>
            </a:pPr>
            <a:endParaRPr lang="en-US" dirty="0"/>
          </a:p>
          <a:p>
            <a:pPr lvl="1"/>
            <a:r>
              <a:rPr lang="en-US" dirty="0"/>
              <a:t>Some services also support uploading a video directly to their site.</a:t>
            </a:r>
          </a:p>
          <a:p>
            <a:pPr marL="514350" indent="-514350">
              <a:buFont typeface="+mj-lt"/>
              <a:buAutoNum type="arabicPeriod" startAt="2"/>
            </a:pPr>
            <a:endParaRPr lang="en-US" dirty="0"/>
          </a:p>
          <a:p>
            <a:pPr marL="514350" indent="-514350">
              <a:buNone/>
            </a:pPr>
            <a:endParaRPr lang="en-US" dirty="0"/>
          </a:p>
          <a:p>
            <a:pPr>
              <a:buNone/>
            </a:pPr>
            <a:endParaRPr lang="en-US" dirty="0"/>
          </a:p>
        </p:txBody>
      </p:sp>
    </p:spTree>
    <p:extLst>
      <p:ext uri="{BB962C8B-B14F-4D97-AF65-F5344CB8AC3E}">
        <p14:creationId xmlns:p14="http://schemas.microsoft.com/office/powerpoint/2010/main" val="2638110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How to Caption Videos</a:t>
            </a:r>
            <a:br>
              <a:rPr lang="en-US" b="1" dirty="0"/>
            </a:br>
            <a:br>
              <a:rPr lang="en-US" b="1" dirty="0"/>
            </a:br>
            <a:endParaRPr lang="en-US" dirty="0"/>
          </a:p>
        </p:txBody>
      </p:sp>
      <p:sp>
        <p:nvSpPr>
          <p:cNvPr id="3" name="Content Placeholder 2"/>
          <p:cNvSpPr>
            <a:spLocks noGrp="1"/>
          </p:cNvSpPr>
          <p:nvPr>
            <p:ph idx="1"/>
          </p:nvPr>
        </p:nvSpPr>
        <p:spPr>
          <a:xfrm>
            <a:off x="931178" y="2063692"/>
            <a:ext cx="9203422" cy="4565708"/>
          </a:xfrm>
        </p:spPr>
        <p:txBody>
          <a:bodyPr>
            <a:normAutofit/>
          </a:bodyPr>
          <a:lstStyle/>
          <a:p>
            <a:pPr marL="514350" indent="-514350">
              <a:buFont typeface="+mj-lt"/>
              <a:buAutoNum type="arabicPeriod" startAt="3"/>
            </a:pPr>
            <a:r>
              <a:rPr lang="en-US" dirty="0"/>
              <a:t>Use the </a:t>
            </a:r>
            <a:r>
              <a:rPr lang="en-US" b="1" dirty="0"/>
              <a:t>free service’s </a:t>
            </a:r>
            <a:r>
              <a:rPr lang="en-US" dirty="0"/>
              <a:t>captioning tool to watch the video and transcribe it. </a:t>
            </a:r>
          </a:p>
          <a:p>
            <a:pPr marL="514350" indent="-514350">
              <a:buFont typeface="+mj-lt"/>
              <a:buAutoNum type="arabicPeriod" startAt="3"/>
            </a:pPr>
            <a:endParaRPr lang="en-US" dirty="0"/>
          </a:p>
          <a:p>
            <a:pPr lvl="1"/>
            <a:r>
              <a:rPr lang="en-US" dirty="0"/>
              <a:t>Caption text is displayed in real time on the video as you type.</a:t>
            </a:r>
          </a:p>
          <a:p>
            <a:pPr marL="514350" indent="-514350">
              <a:buFont typeface="+mj-lt"/>
              <a:buAutoNum type="arabicPeriod" startAt="2"/>
            </a:pPr>
            <a:endParaRPr lang="en-US" dirty="0"/>
          </a:p>
          <a:p>
            <a:pPr>
              <a:buNone/>
            </a:pPr>
            <a:endParaRPr lang="en-US" dirty="0"/>
          </a:p>
        </p:txBody>
      </p:sp>
    </p:spTree>
    <p:extLst>
      <p:ext uri="{BB962C8B-B14F-4D97-AF65-F5344CB8AC3E}">
        <p14:creationId xmlns:p14="http://schemas.microsoft.com/office/powerpoint/2010/main" val="23870700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TotalTime>
  <Words>1994</Words>
  <Application>Microsoft Office PowerPoint</Application>
  <PresentationFormat>Widescreen</PresentationFormat>
  <Paragraphs>242</Paragraphs>
  <Slides>27</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Wingdings</vt:lpstr>
      <vt:lpstr>Office Theme</vt:lpstr>
      <vt:lpstr>Creating Accessible Videos</vt:lpstr>
      <vt:lpstr>Creating Accessible Videos </vt:lpstr>
      <vt:lpstr> Video Captions  </vt:lpstr>
      <vt:lpstr>Video Captions</vt:lpstr>
      <vt:lpstr>Outsourcing Video Captions</vt:lpstr>
      <vt:lpstr>How to Caption Your Own Videos</vt:lpstr>
      <vt:lpstr> How to Caption Videos  </vt:lpstr>
      <vt:lpstr> How to Caption Videos  </vt:lpstr>
      <vt:lpstr> How to Caption Videos  </vt:lpstr>
      <vt:lpstr> How to Caption Videos  </vt:lpstr>
      <vt:lpstr> How to Caption Videos  </vt:lpstr>
      <vt:lpstr> Caption Files  </vt:lpstr>
      <vt:lpstr> Caption Files  </vt:lpstr>
      <vt:lpstr> Caption Files  </vt:lpstr>
      <vt:lpstr> Adding Caption Files to YouTube Videos  </vt:lpstr>
      <vt:lpstr> Edit YouTube’s Automatic Captioning   </vt:lpstr>
      <vt:lpstr>   Caption the Video Yourself,   Using a Free Online Tool   </vt:lpstr>
      <vt:lpstr> A Free Online Video Captioning Tool  </vt:lpstr>
      <vt:lpstr> A Free Online Video Captioning Tool  </vt:lpstr>
      <vt:lpstr> A Free Online Video Captioning Tool  </vt:lpstr>
      <vt:lpstr> Caption Files  </vt:lpstr>
      <vt:lpstr> Transcripts  </vt:lpstr>
      <vt:lpstr>Audio Description </vt:lpstr>
      <vt:lpstr>Audio Description </vt:lpstr>
      <vt:lpstr> Outsourcing Audio Description </vt:lpstr>
      <vt:lpstr>Outsourcing Audio Description </vt:lpstr>
      <vt:lpstr>What if my software version is different?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Accessible Videos</dc:title>
  <dc:creator>Lisa Churchill [KDADS]</dc:creator>
  <cp:lastModifiedBy>Kerrie Bacon [KDADS]</cp:lastModifiedBy>
  <cp:revision>6</cp:revision>
  <dcterms:created xsi:type="dcterms:W3CDTF">2019-01-15T22:37:26Z</dcterms:created>
  <dcterms:modified xsi:type="dcterms:W3CDTF">2021-06-15T20:12:57Z</dcterms:modified>
</cp:coreProperties>
</file>