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0" r:id="rId1"/>
  </p:sldMasterIdLst>
  <p:notesMasterIdLst>
    <p:notesMasterId r:id="rId40"/>
  </p:notesMasterIdLst>
  <p:handoutMasterIdLst>
    <p:handoutMasterId r:id="rId41"/>
  </p:handoutMasterIdLst>
  <p:sldIdLst>
    <p:sldId id="609" r:id="rId2"/>
    <p:sldId id="603" r:id="rId3"/>
    <p:sldId id="604" r:id="rId4"/>
    <p:sldId id="611" r:id="rId5"/>
    <p:sldId id="605" r:id="rId6"/>
    <p:sldId id="606" r:id="rId7"/>
    <p:sldId id="607" r:id="rId8"/>
    <p:sldId id="608" r:id="rId9"/>
    <p:sldId id="610" r:id="rId10"/>
    <p:sldId id="566" r:id="rId11"/>
    <p:sldId id="588" r:id="rId12"/>
    <p:sldId id="567" r:id="rId13"/>
    <p:sldId id="589" r:id="rId14"/>
    <p:sldId id="568" r:id="rId15"/>
    <p:sldId id="584" r:id="rId16"/>
    <p:sldId id="590" r:id="rId17"/>
    <p:sldId id="570" r:id="rId18"/>
    <p:sldId id="573" r:id="rId19"/>
    <p:sldId id="591" r:id="rId20"/>
    <p:sldId id="574" r:id="rId21"/>
    <p:sldId id="576" r:id="rId22"/>
    <p:sldId id="592" r:id="rId23"/>
    <p:sldId id="578" r:id="rId24"/>
    <p:sldId id="585" r:id="rId25"/>
    <p:sldId id="579" r:id="rId26"/>
    <p:sldId id="593" r:id="rId27"/>
    <p:sldId id="580" r:id="rId28"/>
    <p:sldId id="602" r:id="rId29"/>
    <p:sldId id="594" r:id="rId30"/>
    <p:sldId id="601" r:id="rId31"/>
    <p:sldId id="581" r:id="rId32"/>
    <p:sldId id="599" r:id="rId33"/>
    <p:sldId id="582" r:id="rId34"/>
    <p:sldId id="600" r:id="rId35"/>
    <p:sldId id="598" r:id="rId36"/>
    <p:sldId id="583" r:id="rId37"/>
    <p:sldId id="565" r:id="rId38"/>
    <p:sldId id="539" r:id="rId39"/>
  </p:sldIdLst>
  <p:sldSz cx="9144000" cy="6858000" type="screen4x3"/>
  <p:notesSz cx="697388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ward Wang" initials="HW" lastIdx="9" clrIdx="0">
    <p:extLst>
      <p:ext uri="{19B8F6BF-5375-455C-9EA6-DF929625EA0E}">
        <p15:presenceInfo xmlns:p15="http://schemas.microsoft.com/office/powerpoint/2012/main" userId="S-1-5-21-861567501-2052111302-725345543-176637" providerId="AD"/>
      </p:ext>
    </p:extLst>
  </p:cmAuthor>
  <p:cmAuthor id="2" name="Roshni Arora" initials="RA" lastIdx="24" clrIdx="1">
    <p:extLst>
      <p:ext uri="{19B8F6BF-5375-455C-9EA6-DF929625EA0E}">
        <p15:presenceInfo xmlns:p15="http://schemas.microsoft.com/office/powerpoint/2012/main" userId="S-1-5-21-861567501-2052111302-725345543-147049" providerId="AD"/>
      </p:ext>
    </p:extLst>
  </p:cmAuthor>
  <p:cmAuthor id="3" name="Hanford Lin" initials="HL" lastIdx="22" clrIdx="2">
    <p:extLst>
      <p:ext uri="{19B8F6BF-5375-455C-9EA6-DF929625EA0E}">
        <p15:presenceInfo xmlns:p15="http://schemas.microsoft.com/office/powerpoint/2012/main" userId="S-1-5-21-861567501-2052111302-725345543-10500" providerId="AD"/>
      </p:ext>
    </p:extLst>
  </p:cmAuthor>
  <p:cmAuthor id="4" name="Ross, Becky [KHPA]" initials="RB[" lastIdx="12" clrIdx="3">
    <p:extLst>
      <p:ext uri="{19B8F6BF-5375-455C-9EA6-DF929625EA0E}">
        <p15:presenceInfo xmlns:p15="http://schemas.microsoft.com/office/powerpoint/2012/main" userId="S-1-5-21-3757097164-3719808342-214591647-12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69"/>
    <a:srgbClr val="70AD47"/>
    <a:srgbClr val="C5E0B4"/>
    <a:srgbClr val="F1AD02"/>
    <a:srgbClr val="FFCC00"/>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0" autoAdjust="0"/>
    <p:restoredTop sz="67676" autoAdjust="0"/>
  </p:normalViewPr>
  <p:slideViewPr>
    <p:cSldViewPr>
      <p:cViewPr varScale="1">
        <p:scale>
          <a:sx n="62" d="100"/>
          <a:sy n="62" d="100"/>
        </p:scale>
        <p:origin x="1596" y="7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47"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45A4C9-D504-4741-9076-9BAC1D55894D}"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en-US"/>
        </a:p>
      </dgm:t>
    </dgm:pt>
    <dgm:pt modelId="{59589194-1482-48AF-A6F3-A4AA287E77A6}">
      <dgm:prSet phldrT="[Text]" custT="1"/>
      <dgm:spPr/>
      <dgm:t>
        <a:bodyPr/>
        <a:lstStyle/>
        <a:p>
          <a:r>
            <a:rPr lang="en-US" sz="1800" dirty="0">
              <a:solidFill>
                <a:srgbClr val="002569"/>
              </a:solidFill>
              <a:latin typeface="Arial" panose="020B0604020202020204" pitchFamily="34" charset="0"/>
              <a:cs typeface="Arial" panose="020B0604020202020204" pitchFamily="34" charset="0"/>
            </a:rPr>
            <a:t>Release of KanCare 2.0 application for public comment</a:t>
          </a:r>
        </a:p>
        <a:p>
          <a:r>
            <a:rPr lang="en-US" sz="1800" b="1" i="1" dirty="0">
              <a:solidFill>
                <a:srgbClr val="002569"/>
              </a:solidFill>
              <a:latin typeface="Arial" panose="020B0604020202020204" pitchFamily="34" charset="0"/>
              <a:cs typeface="Arial" panose="020B0604020202020204" pitchFamily="34" charset="0"/>
            </a:rPr>
            <a:t>October 27, 2017</a:t>
          </a:r>
        </a:p>
      </dgm:t>
    </dgm:pt>
    <dgm:pt modelId="{A0457D40-5210-4B4B-8377-B3531FBEB985}" type="parTrans" cxnId="{66B827BD-9886-46DC-B415-CE3F54A8A2AA}">
      <dgm:prSet/>
      <dgm:spPr/>
      <dgm:t>
        <a:bodyPr/>
        <a:lstStyle/>
        <a:p>
          <a:endParaRPr lang="en-US"/>
        </a:p>
      </dgm:t>
    </dgm:pt>
    <dgm:pt modelId="{2D184A30-5862-4461-8F1A-7C0D41B074CB}" type="sibTrans" cxnId="{66B827BD-9886-46DC-B415-CE3F54A8A2AA}">
      <dgm:prSet/>
      <dgm:spPr/>
      <dgm:t>
        <a:bodyPr/>
        <a:lstStyle/>
        <a:p>
          <a:endParaRPr lang="en-US" dirty="0"/>
        </a:p>
      </dgm:t>
    </dgm:pt>
    <dgm:pt modelId="{20F2E427-DDCA-461A-8A70-A7E1A22AEA2E}">
      <dgm:prSet phldrT="[Text]" custT="1"/>
      <dgm:spPr/>
      <dgm:t>
        <a:bodyPr/>
        <a:lstStyle/>
        <a:p>
          <a:r>
            <a:rPr lang="en-US" sz="1800" dirty="0">
              <a:solidFill>
                <a:srgbClr val="002569"/>
              </a:solidFill>
              <a:latin typeface="Arial" panose="020B0604020202020204" pitchFamily="34" charset="0"/>
              <a:cs typeface="Arial" panose="020B0604020202020204" pitchFamily="34" charset="0"/>
            </a:rPr>
            <a:t>Public Hearings on KanCare 2.0</a:t>
          </a:r>
        </a:p>
        <a:p>
          <a:r>
            <a:rPr lang="en-US" sz="1800" b="1" i="1" dirty="0">
              <a:solidFill>
                <a:srgbClr val="002569"/>
              </a:solidFill>
              <a:latin typeface="Arial" panose="020B0604020202020204" pitchFamily="34" charset="0"/>
              <a:cs typeface="Arial" panose="020B0604020202020204" pitchFamily="34" charset="0"/>
            </a:rPr>
            <a:t>November 14 to 20, 2017</a:t>
          </a:r>
        </a:p>
      </dgm:t>
    </dgm:pt>
    <dgm:pt modelId="{1B5E98A0-35E6-475B-8727-BE44BEDE711C}" type="parTrans" cxnId="{2B55ECCB-F6C7-4A60-AA96-0A29C9CFBE1B}">
      <dgm:prSet/>
      <dgm:spPr/>
      <dgm:t>
        <a:bodyPr/>
        <a:lstStyle/>
        <a:p>
          <a:endParaRPr lang="en-US"/>
        </a:p>
      </dgm:t>
    </dgm:pt>
    <dgm:pt modelId="{1B54E613-11F3-4AFC-9EB7-F9B11D0800C3}" type="sibTrans" cxnId="{2B55ECCB-F6C7-4A60-AA96-0A29C9CFBE1B}">
      <dgm:prSet/>
      <dgm:spPr/>
      <dgm:t>
        <a:bodyPr/>
        <a:lstStyle/>
        <a:p>
          <a:endParaRPr lang="en-US" dirty="0"/>
        </a:p>
      </dgm:t>
    </dgm:pt>
    <dgm:pt modelId="{A54916E8-15E4-478C-AC76-AC5A00DF8C37}">
      <dgm:prSet custT="1"/>
      <dgm:spPr/>
      <dgm:t>
        <a:bodyPr/>
        <a:lstStyle/>
        <a:p>
          <a:r>
            <a:rPr lang="en-US" sz="1800" dirty="0">
              <a:solidFill>
                <a:srgbClr val="002569"/>
              </a:solidFill>
              <a:latin typeface="Arial" panose="020B0604020202020204" pitchFamily="34" charset="0"/>
              <a:cs typeface="Arial" panose="020B0604020202020204" pitchFamily="34" charset="0"/>
            </a:rPr>
            <a:t>KanCare 2.0 application submitted to CMS</a:t>
          </a:r>
          <a:endParaRPr lang="en-US" sz="1800" strike="sngStrike" dirty="0">
            <a:solidFill>
              <a:srgbClr val="FF0000"/>
            </a:solidFill>
            <a:latin typeface="Arial" panose="020B0604020202020204" pitchFamily="34" charset="0"/>
            <a:cs typeface="Arial" panose="020B0604020202020204" pitchFamily="34" charset="0"/>
          </a:endParaRPr>
        </a:p>
        <a:p>
          <a:r>
            <a:rPr lang="en-US" sz="1800" b="1" i="1" dirty="0">
              <a:solidFill>
                <a:srgbClr val="002569"/>
              </a:solidFill>
              <a:latin typeface="Arial" panose="020B0604020202020204" pitchFamily="34" charset="0"/>
              <a:cs typeface="Arial" panose="020B0604020202020204" pitchFamily="34" charset="0"/>
            </a:rPr>
            <a:t>By</a:t>
          </a:r>
          <a:r>
            <a:rPr lang="en-US" sz="1800" b="1" i="1" dirty="0">
              <a:solidFill>
                <a:srgbClr val="FF0000"/>
              </a:solidFill>
              <a:latin typeface="Arial" panose="020B0604020202020204" pitchFamily="34" charset="0"/>
              <a:cs typeface="Arial" panose="020B0604020202020204" pitchFamily="34" charset="0"/>
            </a:rPr>
            <a:t> </a:t>
          </a:r>
          <a:r>
            <a:rPr lang="en-US" sz="1800" b="1" i="1" dirty="0">
              <a:solidFill>
                <a:srgbClr val="002569"/>
              </a:solidFill>
              <a:latin typeface="Arial" panose="020B0604020202020204" pitchFamily="34" charset="0"/>
              <a:cs typeface="Arial" panose="020B0604020202020204" pitchFamily="34" charset="0"/>
            </a:rPr>
            <a:t>December 31, 2017</a:t>
          </a:r>
        </a:p>
      </dgm:t>
    </dgm:pt>
    <dgm:pt modelId="{E0D7DB4D-1E50-43E7-BD2A-EB65F84A7974}" type="parTrans" cxnId="{B8D6EF62-A358-4C77-9550-81DD0CE37022}">
      <dgm:prSet/>
      <dgm:spPr/>
      <dgm:t>
        <a:bodyPr/>
        <a:lstStyle/>
        <a:p>
          <a:endParaRPr lang="en-US"/>
        </a:p>
      </dgm:t>
    </dgm:pt>
    <dgm:pt modelId="{A8F71FE1-CB04-46F8-B03A-DA33BF3DE7C4}" type="sibTrans" cxnId="{B8D6EF62-A358-4C77-9550-81DD0CE37022}">
      <dgm:prSet/>
      <dgm:spPr/>
      <dgm:t>
        <a:bodyPr/>
        <a:lstStyle/>
        <a:p>
          <a:endParaRPr lang="en-US" dirty="0"/>
        </a:p>
      </dgm:t>
    </dgm:pt>
    <dgm:pt modelId="{DA127192-317C-46F2-A756-92CCCAECA2A2}">
      <dgm:prSet custT="1"/>
      <dgm:spPr/>
      <dgm:t>
        <a:bodyPr/>
        <a:lstStyle/>
        <a:p>
          <a:r>
            <a:rPr lang="en-US" sz="1800" dirty="0">
              <a:solidFill>
                <a:srgbClr val="002569"/>
              </a:solidFill>
              <a:latin typeface="Arial" panose="020B0604020202020204" pitchFamily="34" charset="0"/>
              <a:cs typeface="Arial" panose="020B0604020202020204" pitchFamily="34" charset="0"/>
            </a:rPr>
            <a:t>KanCare 2.0 begins</a:t>
          </a:r>
        </a:p>
        <a:p>
          <a:r>
            <a:rPr lang="en-US" sz="1800" b="1" i="1" dirty="0">
              <a:solidFill>
                <a:srgbClr val="002569"/>
              </a:solidFill>
              <a:latin typeface="Arial" panose="020B0604020202020204" pitchFamily="34" charset="0"/>
              <a:cs typeface="Arial" panose="020B0604020202020204" pitchFamily="34" charset="0"/>
            </a:rPr>
            <a:t>January 1, 2019</a:t>
          </a:r>
        </a:p>
      </dgm:t>
    </dgm:pt>
    <dgm:pt modelId="{5EE55240-FD8B-4FAE-B6A9-236F669CDC8A}" type="sibTrans" cxnId="{EB9209B0-D2F5-4AAA-9DFC-207DC727D288}">
      <dgm:prSet/>
      <dgm:spPr/>
      <dgm:t>
        <a:bodyPr/>
        <a:lstStyle/>
        <a:p>
          <a:endParaRPr lang="en-US" dirty="0"/>
        </a:p>
      </dgm:t>
    </dgm:pt>
    <dgm:pt modelId="{7901C927-77F1-41B7-91E2-23571A7DAAB4}" type="parTrans" cxnId="{EB9209B0-D2F5-4AAA-9DFC-207DC727D288}">
      <dgm:prSet/>
      <dgm:spPr/>
      <dgm:t>
        <a:bodyPr/>
        <a:lstStyle/>
        <a:p>
          <a:endParaRPr lang="en-US"/>
        </a:p>
      </dgm:t>
    </dgm:pt>
    <dgm:pt modelId="{A00E15D7-8365-4489-A3A8-5A5C444A3E19}">
      <dgm:prSet custT="1"/>
      <dgm:spPr/>
      <dgm:t>
        <a:bodyPr/>
        <a:lstStyle/>
        <a:p>
          <a:r>
            <a:rPr lang="en-US" sz="1800" dirty="0">
              <a:solidFill>
                <a:srgbClr val="002569"/>
              </a:solidFill>
              <a:latin typeface="Arial" panose="020B0604020202020204" pitchFamily="34" charset="0"/>
              <a:cs typeface="Arial" panose="020B0604020202020204" pitchFamily="34" charset="0"/>
            </a:rPr>
            <a:t>Last day to submit comments</a:t>
          </a:r>
        </a:p>
        <a:p>
          <a:r>
            <a:rPr lang="en-US" sz="1800" b="1" i="1" dirty="0">
              <a:solidFill>
                <a:srgbClr val="002569"/>
              </a:solidFill>
              <a:latin typeface="Arial" panose="020B0604020202020204" pitchFamily="34" charset="0"/>
              <a:cs typeface="Arial" panose="020B0604020202020204" pitchFamily="34" charset="0"/>
            </a:rPr>
            <a:t>November 26, 2017</a:t>
          </a:r>
        </a:p>
      </dgm:t>
    </dgm:pt>
    <dgm:pt modelId="{AE2F05F5-E693-4513-865B-6D4A43E8882C}" type="parTrans" cxnId="{9AD6374F-492C-4218-B0A1-0C0FB17E7E23}">
      <dgm:prSet/>
      <dgm:spPr/>
      <dgm:t>
        <a:bodyPr/>
        <a:lstStyle/>
        <a:p>
          <a:endParaRPr lang="en-US"/>
        </a:p>
      </dgm:t>
    </dgm:pt>
    <dgm:pt modelId="{D2FCCEFF-1658-4A98-944C-E0DD002D1168}" type="sibTrans" cxnId="{9AD6374F-492C-4218-B0A1-0C0FB17E7E23}">
      <dgm:prSet/>
      <dgm:spPr/>
      <dgm:t>
        <a:bodyPr/>
        <a:lstStyle/>
        <a:p>
          <a:endParaRPr lang="en-US" dirty="0"/>
        </a:p>
      </dgm:t>
    </dgm:pt>
    <dgm:pt modelId="{20D5D5D1-D927-47C1-AF41-917053F20B3E}" type="pres">
      <dgm:prSet presAssocID="{1545A4C9-D504-4741-9076-9BAC1D55894D}" presName="Name0" presStyleCnt="0">
        <dgm:presLayoutVars>
          <dgm:dir/>
          <dgm:resizeHandles val="exact"/>
        </dgm:presLayoutVars>
      </dgm:prSet>
      <dgm:spPr/>
      <dgm:t>
        <a:bodyPr/>
        <a:lstStyle/>
        <a:p>
          <a:endParaRPr lang="en-US"/>
        </a:p>
      </dgm:t>
    </dgm:pt>
    <dgm:pt modelId="{9A4D423D-6279-4420-B049-6ACFAB70B9E4}" type="pres">
      <dgm:prSet presAssocID="{59589194-1482-48AF-A6F3-A4AA287E77A6}" presName="node" presStyleLbl="node1" presStyleIdx="0" presStyleCnt="5" custScaleY="135314">
        <dgm:presLayoutVars>
          <dgm:bulletEnabled val="1"/>
        </dgm:presLayoutVars>
      </dgm:prSet>
      <dgm:spPr/>
      <dgm:t>
        <a:bodyPr/>
        <a:lstStyle/>
        <a:p>
          <a:endParaRPr lang="en-US"/>
        </a:p>
      </dgm:t>
    </dgm:pt>
    <dgm:pt modelId="{C15722D7-F6DD-4FC9-83FB-7A52B43C359F}" type="pres">
      <dgm:prSet presAssocID="{2D184A30-5862-4461-8F1A-7C0D41B074CB}" presName="sibTrans" presStyleLbl="sibTrans1D1" presStyleIdx="0" presStyleCnt="4"/>
      <dgm:spPr/>
      <dgm:t>
        <a:bodyPr/>
        <a:lstStyle/>
        <a:p>
          <a:endParaRPr lang="en-US"/>
        </a:p>
      </dgm:t>
    </dgm:pt>
    <dgm:pt modelId="{51ECB86D-6789-4CDE-98A0-C197D0A686E8}" type="pres">
      <dgm:prSet presAssocID="{2D184A30-5862-4461-8F1A-7C0D41B074CB}" presName="connectorText" presStyleLbl="sibTrans1D1" presStyleIdx="0" presStyleCnt="4"/>
      <dgm:spPr/>
      <dgm:t>
        <a:bodyPr/>
        <a:lstStyle/>
        <a:p>
          <a:endParaRPr lang="en-US"/>
        </a:p>
      </dgm:t>
    </dgm:pt>
    <dgm:pt modelId="{9828B6F7-311D-4633-AB42-146F336115FC}" type="pres">
      <dgm:prSet presAssocID="{20F2E427-DDCA-461A-8A70-A7E1A22AEA2E}" presName="node" presStyleLbl="node1" presStyleIdx="1" presStyleCnt="5" custScaleY="135314">
        <dgm:presLayoutVars>
          <dgm:bulletEnabled val="1"/>
        </dgm:presLayoutVars>
      </dgm:prSet>
      <dgm:spPr/>
      <dgm:t>
        <a:bodyPr/>
        <a:lstStyle/>
        <a:p>
          <a:endParaRPr lang="en-US"/>
        </a:p>
      </dgm:t>
    </dgm:pt>
    <dgm:pt modelId="{86593A5C-FA53-4B2B-B52B-5C5D8D787397}" type="pres">
      <dgm:prSet presAssocID="{1B54E613-11F3-4AFC-9EB7-F9B11D0800C3}" presName="sibTrans" presStyleLbl="sibTrans1D1" presStyleIdx="1" presStyleCnt="4"/>
      <dgm:spPr/>
      <dgm:t>
        <a:bodyPr/>
        <a:lstStyle/>
        <a:p>
          <a:endParaRPr lang="en-US"/>
        </a:p>
      </dgm:t>
    </dgm:pt>
    <dgm:pt modelId="{2E9D78B8-49A1-4EEF-887C-588BE0EF56E6}" type="pres">
      <dgm:prSet presAssocID="{1B54E613-11F3-4AFC-9EB7-F9B11D0800C3}" presName="connectorText" presStyleLbl="sibTrans1D1" presStyleIdx="1" presStyleCnt="4"/>
      <dgm:spPr/>
      <dgm:t>
        <a:bodyPr/>
        <a:lstStyle/>
        <a:p>
          <a:endParaRPr lang="en-US"/>
        </a:p>
      </dgm:t>
    </dgm:pt>
    <dgm:pt modelId="{118A0791-53B5-4C11-904B-D826CF68FC6F}" type="pres">
      <dgm:prSet presAssocID="{A00E15D7-8365-4489-A3A8-5A5C444A3E19}" presName="node" presStyleLbl="node1" presStyleIdx="2" presStyleCnt="5" custScaleY="135314" custLinFactNeighborX="-998" custLinFactNeighborY="-1908">
        <dgm:presLayoutVars>
          <dgm:bulletEnabled val="1"/>
        </dgm:presLayoutVars>
      </dgm:prSet>
      <dgm:spPr/>
      <dgm:t>
        <a:bodyPr/>
        <a:lstStyle/>
        <a:p>
          <a:endParaRPr lang="en-US"/>
        </a:p>
      </dgm:t>
    </dgm:pt>
    <dgm:pt modelId="{D82E7073-15E4-46FE-B08F-1B9F5472334B}" type="pres">
      <dgm:prSet presAssocID="{D2FCCEFF-1658-4A98-944C-E0DD002D1168}" presName="sibTrans" presStyleLbl="sibTrans1D1" presStyleIdx="2" presStyleCnt="4"/>
      <dgm:spPr/>
      <dgm:t>
        <a:bodyPr/>
        <a:lstStyle/>
        <a:p>
          <a:endParaRPr lang="en-US"/>
        </a:p>
      </dgm:t>
    </dgm:pt>
    <dgm:pt modelId="{D8B14CF3-658C-4A26-ADAE-C439DE13BC3B}" type="pres">
      <dgm:prSet presAssocID="{D2FCCEFF-1658-4A98-944C-E0DD002D1168}" presName="connectorText" presStyleLbl="sibTrans1D1" presStyleIdx="2" presStyleCnt="4"/>
      <dgm:spPr/>
      <dgm:t>
        <a:bodyPr/>
        <a:lstStyle/>
        <a:p>
          <a:endParaRPr lang="en-US"/>
        </a:p>
      </dgm:t>
    </dgm:pt>
    <dgm:pt modelId="{C637A544-641B-4E70-9E94-E44C6D882149}" type="pres">
      <dgm:prSet presAssocID="{A54916E8-15E4-478C-AC76-AC5A00DF8C37}" presName="node" presStyleLbl="node1" presStyleIdx="3" presStyleCnt="5" custScaleY="130478">
        <dgm:presLayoutVars>
          <dgm:bulletEnabled val="1"/>
        </dgm:presLayoutVars>
      </dgm:prSet>
      <dgm:spPr/>
      <dgm:t>
        <a:bodyPr/>
        <a:lstStyle/>
        <a:p>
          <a:endParaRPr lang="en-US"/>
        </a:p>
      </dgm:t>
    </dgm:pt>
    <dgm:pt modelId="{42B81B81-3D6F-4557-BF28-19FE0A7A9315}" type="pres">
      <dgm:prSet presAssocID="{A8F71FE1-CB04-46F8-B03A-DA33BF3DE7C4}" presName="sibTrans" presStyleLbl="sibTrans1D1" presStyleIdx="3" presStyleCnt="4"/>
      <dgm:spPr/>
      <dgm:t>
        <a:bodyPr/>
        <a:lstStyle/>
        <a:p>
          <a:endParaRPr lang="en-US"/>
        </a:p>
      </dgm:t>
    </dgm:pt>
    <dgm:pt modelId="{646FFCA8-C060-4A0E-BE6D-73DC0BB264CF}" type="pres">
      <dgm:prSet presAssocID="{A8F71FE1-CB04-46F8-B03A-DA33BF3DE7C4}" presName="connectorText" presStyleLbl="sibTrans1D1" presStyleIdx="3" presStyleCnt="4"/>
      <dgm:spPr/>
      <dgm:t>
        <a:bodyPr/>
        <a:lstStyle/>
        <a:p>
          <a:endParaRPr lang="en-US"/>
        </a:p>
      </dgm:t>
    </dgm:pt>
    <dgm:pt modelId="{EC41BA37-76D4-4213-A189-7A6E13082BA6}" type="pres">
      <dgm:prSet presAssocID="{DA127192-317C-46F2-A756-92CCCAECA2A2}" presName="node" presStyleLbl="node1" presStyleIdx="4" presStyleCnt="5" custScaleY="130995">
        <dgm:presLayoutVars>
          <dgm:bulletEnabled val="1"/>
        </dgm:presLayoutVars>
      </dgm:prSet>
      <dgm:spPr/>
      <dgm:t>
        <a:bodyPr/>
        <a:lstStyle/>
        <a:p>
          <a:endParaRPr lang="en-US"/>
        </a:p>
      </dgm:t>
    </dgm:pt>
  </dgm:ptLst>
  <dgm:cxnLst>
    <dgm:cxn modelId="{A88DECDE-3858-4BC1-A1B7-A24F10866985}" type="presOf" srcId="{A8F71FE1-CB04-46F8-B03A-DA33BF3DE7C4}" destId="{646FFCA8-C060-4A0E-BE6D-73DC0BB264CF}" srcOrd="1" destOrd="0" presId="urn:microsoft.com/office/officeart/2005/8/layout/bProcess3"/>
    <dgm:cxn modelId="{BC5E60D6-D7F7-4FF1-870A-1200516A429F}" type="presOf" srcId="{A8F71FE1-CB04-46F8-B03A-DA33BF3DE7C4}" destId="{42B81B81-3D6F-4557-BF28-19FE0A7A9315}" srcOrd="0" destOrd="0" presId="urn:microsoft.com/office/officeart/2005/8/layout/bProcess3"/>
    <dgm:cxn modelId="{C15056F7-F056-468E-B824-89E0503BAD22}" type="presOf" srcId="{20F2E427-DDCA-461A-8A70-A7E1A22AEA2E}" destId="{9828B6F7-311D-4633-AB42-146F336115FC}" srcOrd="0" destOrd="0" presId="urn:microsoft.com/office/officeart/2005/8/layout/bProcess3"/>
    <dgm:cxn modelId="{DEEA817A-0887-427F-877A-945E2FDB03E0}" type="presOf" srcId="{D2FCCEFF-1658-4A98-944C-E0DD002D1168}" destId="{D8B14CF3-658C-4A26-ADAE-C439DE13BC3B}" srcOrd="1" destOrd="0" presId="urn:microsoft.com/office/officeart/2005/8/layout/bProcess3"/>
    <dgm:cxn modelId="{A2CF4974-789E-405F-9193-BEFF56241BD4}" type="presOf" srcId="{DA127192-317C-46F2-A756-92CCCAECA2A2}" destId="{EC41BA37-76D4-4213-A189-7A6E13082BA6}" srcOrd="0" destOrd="0" presId="urn:microsoft.com/office/officeart/2005/8/layout/bProcess3"/>
    <dgm:cxn modelId="{E42A8155-E064-4202-8C94-FC96D8112982}" type="presOf" srcId="{D2FCCEFF-1658-4A98-944C-E0DD002D1168}" destId="{D82E7073-15E4-46FE-B08F-1B9F5472334B}" srcOrd="0" destOrd="0" presId="urn:microsoft.com/office/officeart/2005/8/layout/bProcess3"/>
    <dgm:cxn modelId="{153CC351-10F7-40E7-82EB-B79C8C519DD4}" type="presOf" srcId="{A00E15D7-8365-4489-A3A8-5A5C444A3E19}" destId="{118A0791-53B5-4C11-904B-D826CF68FC6F}" srcOrd="0" destOrd="0" presId="urn:microsoft.com/office/officeart/2005/8/layout/bProcess3"/>
    <dgm:cxn modelId="{EB9209B0-D2F5-4AAA-9DFC-207DC727D288}" srcId="{1545A4C9-D504-4741-9076-9BAC1D55894D}" destId="{DA127192-317C-46F2-A756-92CCCAECA2A2}" srcOrd="4" destOrd="0" parTransId="{7901C927-77F1-41B7-91E2-23571A7DAAB4}" sibTransId="{5EE55240-FD8B-4FAE-B6A9-236F669CDC8A}"/>
    <dgm:cxn modelId="{9AD6374F-492C-4218-B0A1-0C0FB17E7E23}" srcId="{1545A4C9-D504-4741-9076-9BAC1D55894D}" destId="{A00E15D7-8365-4489-A3A8-5A5C444A3E19}" srcOrd="2" destOrd="0" parTransId="{AE2F05F5-E693-4513-865B-6D4A43E8882C}" sibTransId="{D2FCCEFF-1658-4A98-944C-E0DD002D1168}"/>
    <dgm:cxn modelId="{17A9E4F6-CD70-4334-8CFD-459E42D2C999}" type="presOf" srcId="{2D184A30-5862-4461-8F1A-7C0D41B074CB}" destId="{51ECB86D-6789-4CDE-98A0-C197D0A686E8}" srcOrd="1" destOrd="0" presId="urn:microsoft.com/office/officeart/2005/8/layout/bProcess3"/>
    <dgm:cxn modelId="{6ECE4253-3608-4F72-9ED6-00BA9E8C78F5}" type="presOf" srcId="{2D184A30-5862-4461-8F1A-7C0D41B074CB}" destId="{C15722D7-F6DD-4FC9-83FB-7A52B43C359F}" srcOrd="0" destOrd="0" presId="urn:microsoft.com/office/officeart/2005/8/layout/bProcess3"/>
    <dgm:cxn modelId="{4CF424F5-0286-4924-AA98-23603BBD0DF9}" type="presOf" srcId="{1545A4C9-D504-4741-9076-9BAC1D55894D}" destId="{20D5D5D1-D927-47C1-AF41-917053F20B3E}" srcOrd="0" destOrd="0" presId="urn:microsoft.com/office/officeart/2005/8/layout/bProcess3"/>
    <dgm:cxn modelId="{2B55ECCB-F6C7-4A60-AA96-0A29C9CFBE1B}" srcId="{1545A4C9-D504-4741-9076-9BAC1D55894D}" destId="{20F2E427-DDCA-461A-8A70-A7E1A22AEA2E}" srcOrd="1" destOrd="0" parTransId="{1B5E98A0-35E6-475B-8727-BE44BEDE711C}" sibTransId="{1B54E613-11F3-4AFC-9EB7-F9B11D0800C3}"/>
    <dgm:cxn modelId="{5966FE6E-85A2-48E9-8C45-77FD15A1F303}" type="presOf" srcId="{A54916E8-15E4-478C-AC76-AC5A00DF8C37}" destId="{C637A544-641B-4E70-9E94-E44C6D882149}" srcOrd="0" destOrd="0" presId="urn:microsoft.com/office/officeart/2005/8/layout/bProcess3"/>
    <dgm:cxn modelId="{66B827BD-9886-46DC-B415-CE3F54A8A2AA}" srcId="{1545A4C9-D504-4741-9076-9BAC1D55894D}" destId="{59589194-1482-48AF-A6F3-A4AA287E77A6}" srcOrd="0" destOrd="0" parTransId="{A0457D40-5210-4B4B-8377-B3531FBEB985}" sibTransId="{2D184A30-5862-4461-8F1A-7C0D41B074CB}"/>
    <dgm:cxn modelId="{3782052F-F0A2-48F0-9BFA-C5737B3AFAEA}" type="presOf" srcId="{1B54E613-11F3-4AFC-9EB7-F9B11D0800C3}" destId="{2E9D78B8-49A1-4EEF-887C-588BE0EF56E6}" srcOrd="1" destOrd="0" presId="urn:microsoft.com/office/officeart/2005/8/layout/bProcess3"/>
    <dgm:cxn modelId="{7AA195EA-125A-451E-8005-F34E4806CA36}" type="presOf" srcId="{1B54E613-11F3-4AFC-9EB7-F9B11D0800C3}" destId="{86593A5C-FA53-4B2B-B52B-5C5D8D787397}" srcOrd="0" destOrd="0" presId="urn:microsoft.com/office/officeart/2005/8/layout/bProcess3"/>
    <dgm:cxn modelId="{600173D4-7C01-4D63-BC15-9DB3D5299591}" type="presOf" srcId="{59589194-1482-48AF-A6F3-A4AA287E77A6}" destId="{9A4D423D-6279-4420-B049-6ACFAB70B9E4}" srcOrd="0" destOrd="0" presId="urn:microsoft.com/office/officeart/2005/8/layout/bProcess3"/>
    <dgm:cxn modelId="{B8D6EF62-A358-4C77-9550-81DD0CE37022}" srcId="{1545A4C9-D504-4741-9076-9BAC1D55894D}" destId="{A54916E8-15E4-478C-AC76-AC5A00DF8C37}" srcOrd="3" destOrd="0" parTransId="{E0D7DB4D-1E50-43E7-BD2A-EB65F84A7974}" sibTransId="{A8F71FE1-CB04-46F8-B03A-DA33BF3DE7C4}"/>
    <dgm:cxn modelId="{3893B9B0-BBE3-4E5F-BDCC-D963CF962F0D}" type="presParOf" srcId="{20D5D5D1-D927-47C1-AF41-917053F20B3E}" destId="{9A4D423D-6279-4420-B049-6ACFAB70B9E4}" srcOrd="0" destOrd="0" presId="urn:microsoft.com/office/officeart/2005/8/layout/bProcess3"/>
    <dgm:cxn modelId="{E99A0B59-0A9B-4A72-AE88-292F205C1AE5}" type="presParOf" srcId="{20D5D5D1-D927-47C1-AF41-917053F20B3E}" destId="{C15722D7-F6DD-4FC9-83FB-7A52B43C359F}" srcOrd="1" destOrd="0" presId="urn:microsoft.com/office/officeart/2005/8/layout/bProcess3"/>
    <dgm:cxn modelId="{12857D69-D072-4ADE-9B61-F425A6063E55}" type="presParOf" srcId="{C15722D7-F6DD-4FC9-83FB-7A52B43C359F}" destId="{51ECB86D-6789-4CDE-98A0-C197D0A686E8}" srcOrd="0" destOrd="0" presId="urn:microsoft.com/office/officeart/2005/8/layout/bProcess3"/>
    <dgm:cxn modelId="{F6B6B97D-979C-4768-B9EA-81CF26062F70}" type="presParOf" srcId="{20D5D5D1-D927-47C1-AF41-917053F20B3E}" destId="{9828B6F7-311D-4633-AB42-146F336115FC}" srcOrd="2" destOrd="0" presId="urn:microsoft.com/office/officeart/2005/8/layout/bProcess3"/>
    <dgm:cxn modelId="{28AC9321-5037-4C0C-B33F-0856C7B4B203}" type="presParOf" srcId="{20D5D5D1-D927-47C1-AF41-917053F20B3E}" destId="{86593A5C-FA53-4B2B-B52B-5C5D8D787397}" srcOrd="3" destOrd="0" presId="urn:microsoft.com/office/officeart/2005/8/layout/bProcess3"/>
    <dgm:cxn modelId="{D76155CB-936D-47EF-A2EE-A99A97294976}" type="presParOf" srcId="{86593A5C-FA53-4B2B-B52B-5C5D8D787397}" destId="{2E9D78B8-49A1-4EEF-887C-588BE0EF56E6}" srcOrd="0" destOrd="0" presId="urn:microsoft.com/office/officeart/2005/8/layout/bProcess3"/>
    <dgm:cxn modelId="{DFC15756-FD18-493B-B781-D0F1584E841D}" type="presParOf" srcId="{20D5D5D1-D927-47C1-AF41-917053F20B3E}" destId="{118A0791-53B5-4C11-904B-D826CF68FC6F}" srcOrd="4" destOrd="0" presId="urn:microsoft.com/office/officeart/2005/8/layout/bProcess3"/>
    <dgm:cxn modelId="{DD656DC2-2BD6-4515-AD24-3F1F71CCC5F2}" type="presParOf" srcId="{20D5D5D1-D927-47C1-AF41-917053F20B3E}" destId="{D82E7073-15E4-46FE-B08F-1B9F5472334B}" srcOrd="5" destOrd="0" presId="urn:microsoft.com/office/officeart/2005/8/layout/bProcess3"/>
    <dgm:cxn modelId="{56736D94-41C0-49F3-A36A-D36018878A50}" type="presParOf" srcId="{D82E7073-15E4-46FE-B08F-1B9F5472334B}" destId="{D8B14CF3-658C-4A26-ADAE-C439DE13BC3B}" srcOrd="0" destOrd="0" presId="urn:microsoft.com/office/officeart/2005/8/layout/bProcess3"/>
    <dgm:cxn modelId="{DF3B6E49-7C71-4473-9D8C-5F6D05B49D4F}" type="presParOf" srcId="{20D5D5D1-D927-47C1-AF41-917053F20B3E}" destId="{C637A544-641B-4E70-9E94-E44C6D882149}" srcOrd="6" destOrd="0" presId="urn:microsoft.com/office/officeart/2005/8/layout/bProcess3"/>
    <dgm:cxn modelId="{A1282FFF-C904-4BF8-BC99-4B98BE334677}" type="presParOf" srcId="{20D5D5D1-D927-47C1-AF41-917053F20B3E}" destId="{42B81B81-3D6F-4557-BF28-19FE0A7A9315}" srcOrd="7" destOrd="0" presId="urn:microsoft.com/office/officeart/2005/8/layout/bProcess3"/>
    <dgm:cxn modelId="{B066A5DA-F405-4A84-B044-D0869B80E3F0}" type="presParOf" srcId="{42B81B81-3D6F-4557-BF28-19FE0A7A9315}" destId="{646FFCA8-C060-4A0E-BE6D-73DC0BB264CF}" srcOrd="0" destOrd="0" presId="urn:microsoft.com/office/officeart/2005/8/layout/bProcess3"/>
    <dgm:cxn modelId="{E3B4DE6A-AD95-4CEF-BAF2-000B6BCF8CD0}" type="presParOf" srcId="{20D5D5D1-D927-47C1-AF41-917053F20B3E}" destId="{EC41BA37-76D4-4213-A189-7A6E13082BA6}" srcOrd="8" destOrd="0" presId="urn:microsoft.com/office/officeart/2005/8/layout/b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FA2F8E-9D6C-45A1-8C4B-48ADA4B07626}" type="doc">
      <dgm:prSet loTypeId="urn:microsoft.com/office/officeart/2005/8/layout/vProcess5" loCatId="process" qsTypeId="urn:microsoft.com/office/officeart/2005/8/quickstyle/simple1" qsCatId="simple" csTypeId="urn:microsoft.com/office/officeart/2005/8/colors/accent1_1" csCatId="accent1" phldr="1"/>
      <dgm:spPr/>
      <dgm:t>
        <a:bodyPr/>
        <a:lstStyle/>
        <a:p>
          <a:endParaRPr lang="en-US"/>
        </a:p>
      </dgm:t>
    </dgm:pt>
    <dgm:pt modelId="{9A44F87B-56C1-45CD-801E-5C65E7074295}">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Member enrolls in KanCare 2.0</a:t>
          </a:r>
        </a:p>
      </dgm:t>
    </dgm:pt>
    <dgm:pt modelId="{EE84BA5C-E771-45FE-825D-505E80BD19E2}" type="parTrans" cxnId="{E544645F-FDD5-4D02-8EB3-814B41006E88}">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18A55491-D4E0-4FDA-BB03-B413F2070E01}" type="sibTrans" cxnId="{E544645F-FDD5-4D02-8EB3-814B41006E88}">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2FDFC487-74E1-4EAD-B395-615E2B380BFE}">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Member receives health screening</a:t>
          </a:r>
        </a:p>
      </dgm:t>
    </dgm:pt>
    <dgm:pt modelId="{3B827694-7C4F-4B4E-A024-14236BEFADA7}" type="parTrans" cxnId="{3A14015C-B34B-4EC9-8CEC-5B31956F64B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CB41EAFD-172F-4880-B75D-423C63012927}" type="sibTrans" cxnId="{3A14015C-B34B-4EC9-8CEC-5B31956F64B6}">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974F3DC8-8B41-4573-A826-A6D9748C5D66}">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With provider input and MCO support, member creates service plan to reflect member strengths, needs, goals, and </a:t>
          </a:r>
          <a:r>
            <a:rPr lang="en-US" sz="1800" b="1" dirty="0">
              <a:solidFill>
                <a:srgbClr val="002569"/>
              </a:solidFill>
              <a:latin typeface="Arial" panose="020B0604020202020204" pitchFamily="34" charset="0"/>
              <a:cs typeface="Arial" panose="020B0604020202020204" pitchFamily="34" charset="0"/>
            </a:rPr>
            <a:t>vision for a good life</a:t>
          </a:r>
          <a:endParaRPr lang="en-US" sz="1800" b="1" strike="sngStrike" dirty="0">
            <a:solidFill>
              <a:srgbClr val="002569"/>
            </a:solidFill>
            <a:latin typeface="Arial" panose="020B0604020202020204" pitchFamily="34" charset="0"/>
            <a:cs typeface="Arial" panose="020B0604020202020204" pitchFamily="34" charset="0"/>
          </a:endParaRPr>
        </a:p>
      </dgm:t>
    </dgm:pt>
    <dgm:pt modelId="{7A3763B6-7A58-4927-B56F-81ED16141FDC}" type="parTrans" cxnId="{D06C7884-E672-4761-A3A3-5879EDF75C6D}">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3BE64FBB-8983-438F-9D9A-19885FD76F09}" type="sibTrans" cxnId="{D06C7884-E672-4761-A3A3-5879EDF75C6D}">
      <dgm:prSet custT="1"/>
      <dgm:spPr>
        <a:solidFill>
          <a:srgbClr val="F1AD02">
            <a:alpha val="90000"/>
          </a:srgbClr>
        </a:solidFill>
        <a:ln>
          <a:solidFill>
            <a:srgbClr val="FFC000">
              <a:alpha val="90000"/>
            </a:srgbClr>
          </a:solidFill>
        </a:ln>
      </dgm:spPr>
      <dgm:t>
        <a:bodyPr/>
        <a:lstStyle/>
        <a:p>
          <a:endParaRPr lang="en-US" sz="3200" dirty="0">
            <a:solidFill>
              <a:srgbClr val="002060"/>
            </a:solidFill>
            <a:latin typeface="Arial" panose="020B0604020202020204" pitchFamily="34" charset="0"/>
            <a:cs typeface="Arial" panose="020B0604020202020204" pitchFamily="34" charset="0"/>
          </a:endParaRPr>
        </a:p>
      </dgm:t>
    </dgm:pt>
    <dgm:pt modelId="{FDF2CDE4-FE78-45B3-8A20-5BFEF91F4976}">
      <dgm:prSet phldrT="[Text]" custT="1"/>
      <dgm:spPr>
        <a:ln>
          <a:solidFill>
            <a:srgbClr val="002060"/>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Coordinator in member’s community works with member’s provider(s) to achieve member goals</a:t>
          </a:r>
        </a:p>
      </dgm:t>
    </dgm:pt>
    <dgm:pt modelId="{D27037A9-4FB1-431D-A38E-D67AF937DA2A}" type="parTrans" cxnId="{3349D710-A5FF-4A0E-8EB5-F786ABDF4C4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0DB9DE68-EDF2-44B0-877A-29150201C6A5}" type="sibTrans" cxnId="{3349D710-A5FF-4A0E-8EB5-F786ABDF4C46}">
      <dgm:prSet/>
      <dgm:spPr/>
      <dgm:t>
        <a:bodyPr/>
        <a:lstStyle/>
        <a:p>
          <a:endParaRPr lang="en-US" sz="2000">
            <a:solidFill>
              <a:srgbClr val="002060"/>
            </a:solidFill>
            <a:latin typeface="Arial" panose="020B0604020202020204" pitchFamily="34" charset="0"/>
            <a:cs typeface="Arial" panose="020B0604020202020204" pitchFamily="34" charset="0"/>
          </a:endParaRPr>
        </a:p>
      </dgm:t>
    </dgm:pt>
    <dgm:pt modelId="{72E36D48-C97B-4016-BA5C-4B0AA779A5F3}">
      <dgm:prSet custT="1"/>
      <dgm:spPr>
        <a:ln>
          <a:solidFill>
            <a:schemeClr val="accent1">
              <a:lumMod val="50000"/>
            </a:schemeClr>
          </a:solidFill>
        </a:ln>
      </dgm:spPr>
      <dgm:t>
        <a:bodyPr/>
        <a:lstStyle/>
        <a:p>
          <a:r>
            <a:rPr lang="en-US" sz="1800" b="1" dirty="0">
              <a:solidFill>
                <a:schemeClr val="accent1">
                  <a:lumMod val="50000"/>
                </a:schemeClr>
              </a:solidFill>
              <a:latin typeface="Arial" panose="020B0604020202020204" pitchFamily="34" charset="0"/>
              <a:cs typeface="Arial" panose="020B0604020202020204" pitchFamily="34" charset="0"/>
            </a:rPr>
            <a:t>Member receives health risk assessment if health screening shows potential member needs</a:t>
          </a:r>
        </a:p>
      </dgm:t>
    </dgm:pt>
    <dgm:pt modelId="{40E84BCE-DF86-49A6-B371-8ECCBE8711D1}" type="parTrans" cxnId="{F8F8174A-464E-47BB-9CDB-DC76F3D930CB}">
      <dgm:prSet/>
      <dgm:spPr/>
      <dgm:t>
        <a:bodyPr/>
        <a:lstStyle/>
        <a:p>
          <a:endParaRPr lang="en-US"/>
        </a:p>
      </dgm:t>
    </dgm:pt>
    <dgm:pt modelId="{3FEA8732-C927-49A8-A76C-27FA59BE942F}" type="sibTrans" cxnId="{F8F8174A-464E-47BB-9CDB-DC76F3D930CB}">
      <dgm:prSet custT="1"/>
      <dgm:spPr>
        <a:solidFill>
          <a:srgbClr val="F1AD02">
            <a:alpha val="90000"/>
          </a:srgbClr>
        </a:solidFill>
        <a:ln w="25400" cap="flat" cmpd="sng" algn="ctr">
          <a:solidFill>
            <a:srgbClr val="FFC000">
              <a:alpha val="90000"/>
            </a:srgbClr>
          </a:solidFill>
          <a:prstDash val="solid"/>
        </a:ln>
        <a:effectLst/>
      </dgm:spPr>
      <dgm:t>
        <a:bodyPr spcFirstLastPara="0" vert="horz" wrap="square" lIns="40640" tIns="40640" rIns="40640" bIns="40640" numCol="1" spcCol="1270" anchor="ctr" anchorCtr="0"/>
        <a:lstStyle/>
        <a:p>
          <a:pPr marL="0" lvl="0" indent="0" algn="ctr" defTabSz="1422400">
            <a:lnSpc>
              <a:spcPct val="90000"/>
            </a:lnSpc>
            <a:spcBef>
              <a:spcPct val="0"/>
            </a:spcBef>
            <a:spcAft>
              <a:spcPct val="35000"/>
            </a:spcAft>
            <a:buNone/>
          </a:pPr>
          <a:endParaRPr lang="en-US" sz="3200" kern="1200" dirty="0">
            <a:solidFill>
              <a:srgbClr val="002060"/>
            </a:solidFill>
            <a:latin typeface="Arial" panose="020B0604020202020204" pitchFamily="34" charset="0"/>
            <a:ea typeface="+mn-ea"/>
            <a:cs typeface="Arial" panose="020B0604020202020204" pitchFamily="34" charset="0"/>
          </a:endParaRPr>
        </a:p>
      </dgm:t>
    </dgm:pt>
    <dgm:pt modelId="{74EF4C13-78B8-4572-8F1A-BE4325D72834}" type="pres">
      <dgm:prSet presAssocID="{9FFA2F8E-9D6C-45A1-8C4B-48ADA4B07626}" presName="outerComposite" presStyleCnt="0">
        <dgm:presLayoutVars>
          <dgm:chMax val="5"/>
          <dgm:dir/>
          <dgm:resizeHandles val="exact"/>
        </dgm:presLayoutVars>
      </dgm:prSet>
      <dgm:spPr/>
      <dgm:t>
        <a:bodyPr/>
        <a:lstStyle/>
        <a:p>
          <a:endParaRPr lang="en-US"/>
        </a:p>
      </dgm:t>
    </dgm:pt>
    <dgm:pt modelId="{59AB7AC6-9EB9-4AA5-8474-FAB3C13A5BAE}" type="pres">
      <dgm:prSet presAssocID="{9FFA2F8E-9D6C-45A1-8C4B-48ADA4B07626}" presName="dummyMaxCanvas" presStyleCnt="0">
        <dgm:presLayoutVars/>
      </dgm:prSet>
      <dgm:spPr/>
    </dgm:pt>
    <dgm:pt modelId="{1C7D7F37-C1B3-4EEE-8885-ABC9706DFAAF}" type="pres">
      <dgm:prSet presAssocID="{9FFA2F8E-9D6C-45A1-8C4B-48ADA4B07626}" presName="FiveNodes_1" presStyleLbl="node1" presStyleIdx="0" presStyleCnt="5">
        <dgm:presLayoutVars>
          <dgm:bulletEnabled val="1"/>
        </dgm:presLayoutVars>
      </dgm:prSet>
      <dgm:spPr/>
      <dgm:t>
        <a:bodyPr/>
        <a:lstStyle/>
        <a:p>
          <a:endParaRPr lang="en-US"/>
        </a:p>
      </dgm:t>
    </dgm:pt>
    <dgm:pt modelId="{C731ACEC-AB79-4755-8C9D-6FB2AE9AD486}" type="pres">
      <dgm:prSet presAssocID="{9FFA2F8E-9D6C-45A1-8C4B-48ADA4B07626}" presName="FiveNodes_2" presStyleLbl="node1" presStyleIdx="1" presStyleCnt="5">
        <dgm:presLayoutVars>
          <dgm:bulletEnabled val="1"/>
        </dgm:presLayoutVars>
      </dgm:prSet>
      <dgm:spPr/>
      <dgm:t>
        <a:bodyPr/>
        <a:lstStyle/>
        <a:p>
          <a:endParaRPr lang="en-US"/>
        </a:p>
      </dgm:t>
    </dgm:pt>
    <dgm:pt modelId="{8D946ED5-C05A-4A1A-8699-248E9F6D7206}" type="pres">
      <dgm:prSet presAssocID="{9FFA2F8E-9D6C-45A1-8C4B-48ADA4B07626}" presName="FiveNodes_3" presStyleLbl="node1" presStyleIdx="2" presStyleCnt="5">
        <dgm:presLayoutVars>
          <dgm:bulletEnabled val="1"/>
        </dgm:presLayoutVars>
      </dgm:prSet>
      <dgm:spPr/>
      <dgm:t>
        <a:bodyPr/>
        <a:lstStyle/>
        <a:p>
          <a:endParaRPr lang="en-US"/>
        </a:p>
      </dgm:t>
    </dgm:pt>
    <dgm:pt modelId="{B8066F7A-A757-4FA7-B375-3B1468758240}" type="pres">
      <dgm:prSet presAssocID="{9FFA2F8E-9D6C-45A1-8C4B-48ADA4B07626}" presName="FiveNodes_4" presStyleLbl="node1" presStyleIdx="3" presStyleCnt="5">
        <dgm:presLayoutVars>
          <dgm:bulletEnabled val="1"/>
        </dgm:presLayoutVars>
      </dgm:prSet>
      <dgm:spPr/>
      <dgm:t>
        <a:bodyPr/>
        <a:lstStyle/>
        <a:p>
          <a:endParaRPr lang="en-US"/>
        </a:p>
      </dgm:t>
    </dgm:pt>
    <dgm:pt modelId="{AAD69F73-D740-4038-BEB5-8B70AF3F991D}" type="pres">
      <dgm:prSet presAssocID="{9FFA2F8E-9D6C-45A1-8C4B-48ADA4B07626}" presName="FiveNodes_5" presStyleLbl="node1" presStyleIdx="4" presStyleCnt="5">
        <dgm:presLayoutVars>
          <dgm:bulletEnabled val="1"/>
        </dgm:presLayoutVars>
      </dgm:prSet>
      <dgm:spPr/>
      <dgm:t>
        <a:bodyPr/>
        <a:lstStyle/>
        <a:p>
          <a:endParaRPr lang="en-US"/>
        </a:p>
      </dgm:t>
    </dgm:pt>
    <dgm:pt modelId="{C340F00D-AB6E-4848-8020-937A8D1B6333}" type="pres">
      <dgm:prSet presAssocID="{9FFA2F8E-9D6C-45A1-8C4B-48ADA4B07626}" presName="FiveConn_1-2" presStyleLbl="fgAccFollowNode1" presStyleIdx="0" presStyleCnt="4">
        <dgm:presLayoutVars>
          <dgm:bulletEnabled val="1"/>
        </dgm:presLayoutVars>
      </dgm:prSet>
      <dgm:spPr/>
      <dgm:t>
        <a:bodyPr/>
        <a:lstStyle/>
        <a:p>
          <a:endParaRPr lang="en-US"/>
        </a:p>
      </dgm:t>
    </dgm:pt>
    <dgm:pt modelId="{C84818E1-1271-4370-8554-6FA9C4DE6201}" type="pres">
      <dgm:prSet presAssocID="{9FFA2F8E-9D6C-45A1-8C4B-48ADA4B07626}" presName="FiveConn_2-3" presStyleLbl="fgAccFollowNode1" presStyleIdx="1" presStyleCnt="4">
        <dgm:presLayoutVars>
          <dgm:bulletEnabled val="1"/>
        </dgm:presLayoutVars>
      </dgm:prSet>
      <dgm:spPr/>
      <dgm:t>
        <a:bodyPr/>
        <a:lstStyle/>
        <a:p>
          <a:endParaRPr lang="en-US"/>
        </a:p>
      </dgm:t>
    </dgm:pt>
    <dgm:pt modelId="{51CB50C7-4BCB-46CA-9211-732CAD63EDE7}" type="pres">
      <dgm:prSet presAssocID="{9FFA2F8E-9D6C-45A1-8C4B-48ADA4B07626}" presName="FiveConn_3-4" presStyleLbl="fgAccFollowNode1" presStyleIdx="2" presStyleCnt="4">
        <dgm:presLayoutVars>
          <dgm:bulletEnabled val="1"/>
        </dgm:presLayoutVars>
      </dgm:prSet>
      <dgm:spPr>
        <a:xfrm>
          <a:off x="7184751" y="2414811"/>
          <a:ext cx="524666" cy="524666"/>
        </a:xfrm>
        <a:prstGeom prst="downArrow">
          <a:avLst>
            <a:gd name="adj1" fmla="val 55000"/>
            <a:gd name="adj2" fmla="val 45000"/>
          </a:avLst>
        </a:prstGeom>
      </dgm:spPr>
      <dgm:t>
        <a:bodyPr/>
        <a:lstStyle/>
        <a:p>
          <a:endParaRPr lang="en-US"/>
        </a:p>
      </dgm:t>
    </dgm:pt>
    <dgm:pt modelId="{41BEEE36-601A-4CD5-97B0-27766AFD923B}" type="pres">
      <dgm:prSet presAssocID="{9FFA2F8E-9D6C-45A1-8C4B-48ADA4B07626}" presName="FiveConn_4-5" presStyleLbl="fgAccFollowNode1" presStyleIdx="3" presStyleCnt="4">
        <dgm:presLayoutVars>
          <dgm:bulletEnabled val="1"/>
        </dgm:presLayoutVars>
      </dgm:prSet>
      <dgm:spPr/>
      <dgm:t>
        <a:bodyPr/>
        <a:lstStyle/>
        <a:p>
          <a:endParaRPr lang="en-US"/>
        </a:p>
      </dgm:t>
    </dgm:pt>
    <dgm:pt modelId="{838E4FD5-0C27-4BF1-BA76-9902875B639D}" type="pres">
      <dgm:prSet presAssocID="{9FFA2F8E-9D6C-45A1-8C4B-48ADA4B07626}" presName="FiveNodes_1_text" presStyleLbl="node1" presStyleIdx="4" presStyleCnt="5">
        <dgm:presLayoutVars>
          <dgm:bulletEnabled val="1"/>
        </dgm:presLayoutVars>
      </dgm:prSet>
      <dgm:spPr/>
      <dgm:t>
        <a:bodyPr/>
        <a:lstStyle/>
        <a:p>
          <a:endParaRPr lang="en-US"/>
        </a:p>
      </dgm:t>
    </dgm:pt>
    <dgm:pt modelId="{B1F9F2FD-FABF-47C1-B08F-7F76591EC809}" type="pres">
      <dgm:prSet presAssocID="{9FFA2F8E-9D6C-45A1-8C4B-48ADA4B07626}" presName="FiveNodes_2_text" presStyleLbl="node1" presStyleIdx="4" presStyleCnt="5">
        <dgm:presLayoutVars>
          <dgm:bulletEnabled val="1"/>
        </dgm:presLayoutVars>
      </dgm:prSet>
      <dgm:spPr/>
      <dgm:t>
        <a:bodyPr/>
        <a:lstStyle/>
        <a:p>
          <a:endParaRPr lang="en-US"/>
        </a:p>
      </dgm:t>
    </dgm:pt>
    <dgm:pt modelId="{E8A1CD7A-215C-41AC-826F-3BB446AC65D6}" type="pres">
      <dgm:prSet presAssocID="{9FFA2F8E-9D6C-45A1-8C4B-48ADA4B07626}" presName="FiveNodes_3_text" presStyleLbl="node1" presStyleIdx="4" presStyleCnt="5">
        <dgm:presLayoutVars>
          <dgm:bulletEnabled val="1"/>
        </dgm:presLayoutVars>
      </dgm:prSet>
      <dgm:spPr/>
      <dgm:t>
        <a:bodyPr/>
        <a:lstStyle/>
        <a:p>
          <a:endParaRPr lang="en-US"/>
        </a:p>
      </dgm:t>
    </dgm:pt>
    <dgm:pt modelId="{4C0614FF-2525-48A0-AA18-406B70AD974B}" type="pres">
      <dgm:prSet presAssocID="{9FFA2F8E-9D6C-45A1-8C4B-48ADA4B07626}" presName="FiveNodes_4_text" presStyleLbl="node1" presStyleIdx="4" presStyleCnt="5">
        <dgm:presLayoutVars>
          <dgm:bulletEnabled val="1"/>
        </dgm:presLayoutVars>
      </dgm:prSet>
      <dgm:spPr/>
      <dgm:t>
        <a:bodyPr/>
        <a:lstStyle/>
        <a:p>
          <a:endParaRPr lang="en-US"/>
        </a:p>
      </dgm:t>
    </dgm:pt>
    <dgm:pt modelId="{891D8804-2D64-47C5-AA6C-AFF29D7C00BF}" type="pres">
      <dgm:prSet presAssocID="{9FFA2F8E-9D6C-45A1-8C4B-48ADA4B07626}" presName="FiveNodes_5_text" presStyleLbl="node1" presStyleIdx="4" presStyleCnt="5">
        <dgm:presLayoutVars>
          <dgm:bulletEnabled val="1"/>
        </dgm:presLayoutVars>
      </dgm:prSet>
      <dgm:spPr/>
      <dgm:t>
        <a:bodyPr/>
        <a:lstStyle/>
        <a:p>
          <a:endParaRPr lang="en-US"/>
        </a:p>
      </dgm:t>
    </dgm:pt>
  </dgm:ptLst>
  <dgm:cxnLst>
    <dgm:cxn modelId="{87F8152C-96E8-4DD8-A7B3-CE883FAB1AAE}" type="presOf" srcId="{974F3DC8-8B41-4573-A826-A6D9748C5D66}" destId="{B8066F7A-A757-4FA7-B375-3B1468758240}" srcOrd="0" destOrd="0" presId="urn:microsoft.com/office/officeart/2005/8/layout/vProcess5"/>
    <dgm:cxn modelId="{88D17F4E-18FC-46F5-9CD5-EF117CB30167}" type="presOf" srcId="{9A44F87B-56C1-45CD-801E-5C65E7074295}" destId="{838E4FD5-0C27-4BF1-BA76-9902875B639D}" srcOrd="1" destOrd="0" presId="urn:microsoft.com/office/officeart/2005/8/layout/vProcess5"/>
    <dgm:cxn modelId="{E90763BD-46B6-4BF2-8E42-35B6529BD33F}" type="presOf" srcId="{9A44F87B-56C1-45CD-801E-5C65E7074295}" destId="{1C7D7F37-C1B3-4EEE-8885-ABC9706DFAAF}" srcOrd="0" destOrd="0" presId="urn:microsoft.com/office/officeart/2005/8/layout/vProcess5"/>
    <dgm:cxn modelId="{700E7CE8-2CB0-4C6E-8CEC-CBF40145CA7B}" type="presOf" srcId="{2FDFC487-74E1-4EAD-B395-615E2B380BFE}" destId="{B1F9F2FD-FABF-47C1-B08F-7F76591EC809}" srcOrd="1" destOrd="0" presId="urn:microsoft.com/office/officeart/2005/8/layout/vProcess5"/>
    <dgm:cxn modelId="{3A14015C-B34B-4EC9-8CEC-5B31956F64B6}" srcId="{9FFA2F8E-9D6C-45A1-8C4B-48ADA4B07626}" destId="{2FDFC487-74E1-4EAD-B395-615E2B380BFE}" srcOrd="1" destOrd="0" parTransId="{3B827694-7C4F-4B4E-A024-14236BEFADA7}" sibTransId="{CB41EAFD-172F-4880-B75D-423C63012927}"/>
    <dgm:cxn modelId="{CFFE170A-4D6D-4E97-91C3-36CEFDF3793E}" type="presOf" srcId="{FDF2CDE4-FE78-45B3-8A20-5BFEF91F4976}" destId="{891D8804-2D64-47C5-AA6C-AFF29D7C00BF}" srcOrd="1" destOrd="0" presId="urn:microsoft.com/office/officeart/2005/8/layout/vProcess5"/>
    <dgm:cxn modelId="{E544645F-FDD5-4D02-8EB3-814B41006E88}" srcId="{9FFA2F8E-9D6C-45A1-8C4B-48ADA4B07626}" destId="{9A44F87B-56C1-45CD-801E-5C65E7074295}" srcOrd="0" destOrd="0" parTransId="{EE84BA5C-E771-45FE-825D-505E80BD19E2}" sibTransId="{18A55491-D4E0-4FDA-BB03-B413F2070E01}"/>
    <dgm:cxn modelId="{71F3447C-CA3E-4A27-8417-F10E10C5A1FC}" type="presOf" srcId="{18A55491-D4E0-4FDA-BB03-B413F2070E01}" destId="{C340F00D-AB6E-4848-8020-937A8D1B6333}" srcOrd="0" destOrd="0" presId="urn:microsoft.com/office/officeart/2005/8/layout/vProcess5"/>
    <dgm:cxn modelId="{2F71DA1E-A9F2-4C55-B15E-760EECAB68C8}" type="presOf" srcId="{974F3DC8-8B41-4573-A826-A6D9748C5D66}" destId="{4C0614FF-2525-48A0-AA18-406B70AD974B}" srcOrd="1" destOrd="0" presId="urn:microsoft.com/office/officeart/2005/8/layout/vProcess5"/>
    <dgm:cxn modelId="{50659E0E-E0A2-4334-AC80-DB507DB029AD}" type="presOf" srcId="{2FDFC487-74E1-4EAD-B395-615E2B380BFE}" destId="{C731ACEC-AB79-4755-8C9D-6FB2AE9AD486}" srcOrd="0" destOrd="0" presId="urn:microsoft.com/office/officeart/2005/8/layout/vProcess5"/>
    <dgm:cxn modelId="{3164792A-7C59-4AE3-86F1-5D24D0555A3D}" type="presOf" srcId="{FDF2CDE4-FE78-45B3-8A20-5BFEF91F4976}" destId="{AAD69F73-D740-4038-BEB5-8B70AF3F991D}" srcOrd="0" destOrd="0" presId="urn:microsoft.com/office/officeart/2005/8/layout/vProcess5"/>
    <dgm:cxn modelId="{F8F8174A-464E-47BB-9CDB-DC76F3D930CB}" srcId="{9FFA2F8E-9D6C-45A1-8C4B-48ADA4B07626}" destId="{72E36D48-C97B-4016-BA5C-4B0AA779A5F3}" srcOrd="2" destOrd="0" parTransId="{40E84BCE-DF86-49A6-B371-8ECCBE8711D1}" sibTransId="{3FEA8732-C927-49A8-A76C-27FA59BE942F}"/>
    <dgm:cxn modelId="{AF8CB599-D592-4F98-A04D-46F0CFB65E2E}" type="presOf" srcId="{9FFA2F8E-9D6C-45A1-8C4B-48ADA4B07626}" destId="{74EF4C13-78B8-4572-8F1A-BE4325D72834}" srcOrd="0" destOrd="0" presId="urn:microsoft.com/office/officeart/2005/8/layout/vProcess5"/>
    <dgm:cxn modelId="{6D5C29E3-9D6F-4FE4-A15B-A2591DF95DEF}" type="presOf" srcId="{72E36D48-C97B-4016-BA5C-4B0AA779A5F3}" destId="{8D946ED5-C05A-4A1A-8699-248E9F6D7206}" srcOrd="0" destOrd="0" presId="urn:microsoft.com/office/officeart/2005/8/layout/vProcess5"/>
    <dgm:cxn modelId="{AA948575-46AA-43C8-91CF-B0CA2655E862}" type="presOf" srcId="{3FEA8732-C927-49A8-A76C-27FA59BE942F}" destId="{51CB50C7-4BCB-46CA-9211-732CAD63EDE7}" srcOrd="0" destOrd="0" presId="urn:microsoft.com/office/officeart/2005/8/layout/vProcess5"/>
    <dgm:cxn modelId="{FBB7B54C-49DF-4CE5-8D4F-4E8D575831CC}" type="presOf" srcId="{72E36D48-C97B-4016-BA5C-4B0AA779A5F3}" destId="{E8A1CD7A-215C-41AC-826F-3BB446AC65D6}" srcOrd="1" destOrd="0" presId="urn:microsoft.com/office/officeart/2005/8/layout/vProcess5"/>
    <dgm:cxn modelId="{3349D710-A5FF-4A0E-8EB5-F786ABDF4C46}" srcId="{9FFA2F8E-9D6C-45A1-8C4B-48ADA4B07626}" destId="{FDF2CDE4-FE78-45B3-8A20-5BFEF91F4976}" srcOrd="4" destOrd="0" parTransId="{D27037A9-4FB1-431D-A38E-D67AF937DA2A}" sibTransId="{0DB9DE68-EDF2-44B0-877A-29150201C6A5}"/>
    <dgm:cxn modelId="{BF2D5123-97DD-4C7F-8B3F-58ABEE2B7E31}" type="presOf" srcId="{CB41EAFD-172F-4880-B75D-423C63012927}" destId="{C84818E1-1271-4370-8554-6FA9C4DE6201}" srcOrd="0" destOrd="0" presId="urn:microsoft.com/office/officeart/2005/8/layout/vProcess5"/>
    <dgm:cxn modelId="{BC0CF8B1-F151-4773-9795-59DED5636E17}" type="presOf" srcId="{3BE64FBB-8983-438F-9D9A-19885FD76F09}" destId="{41BEEE36-601A-4CD5-97B0-27766AFD923B}" srcOrd="0" destOrd="0" presId="urn:microsoft.com/office/officeart/2005/8/layout/vProcess5"/>
    <dgm:cxn modelId="{D06C7884-E672-4761-A3A3-5879EDF75C6D}" srcId="{9FFA2F8E-9D6C-45A1-8C4B-48ADA4B07626}" destId="{974F3DC8-8B41-4573-A826-A6D9748C5D66}" srcOrd="3" destOrd="0" parTransId="{7A3763B6-7A58-4927-B56F-81ED16141FDC}" sibTransId="{3BE64FBB-8983-438F-9D9A-19885FD76F09}"/>
    <dgm:cxn modelId="{F3831A1E-A048-462D-B05A-66F75B14BDC1}" type="presParOf" srcId="{74EF4C13-78B8-4572-8F1A-BE4325D72834}" destId="{59AB7AC6-9EB9-4AA5-8474-FAB3C13A5BAE}" srcOrd="0" destOrd="0" presId="urn:microsoft.com/office/officeart/2005/8/layout/vProcess5"/>
    <dgm:cxn modelId="{ECB594C1-18F1-40BC-B106-070A7C171A3A}" type="presParOf" srcId="{74EF4C13-78B8-4572-8F1A-BE4325D72834}" destId="{1C7D7F37-C1B3-4EEE-8885-ABC9706DFAAF}" srcOrd="1" destOrd="0" presId="urn:microsoft.com/office/officeart/2005/8/layout/vProcess5"/>
    <dgm:cxn modelId="{429DE476-0197-440F-9BA2-CAC82BFC0343}" type="presParOf" srcId="{74EF4C13-78B8-4572-8F1A-BE4325D72834}" destId="{C731ACEC-AB79-4755-8C9D-6FB2AE9AD486}" srcOrd="2" destOrd="0" presId="urn:microsoft.com/office/officeart/2005/8/layout/vProcess5"/>
    <dgm:cxn modelId="{997A3236-14F7-46B4-B1B2-8E14C9447C4A}" type="presParOf" srcId="{74EF4C13-78B8-4572-8F1A-BE4325D72834}" destId="{8D946ED5-C05A-4A1A-8699-248E9F6D7206}" srcOrd="3" destOrd="0" presId="urn:microsoft.com/office/officeart/2005/8/layout/vProcess5"/>
    <dgm:cxn modelId="{4CC7F0D3-0369-45B2-8ACD-D1012B6E4558}" type="presParOf" srcId="{74EF4C13-78B8-4572-8F1A-BE4325D72834}" destId="{B8066F7A-A757-4FA7-B375-3B1468758240}" srcOrd="4" destOrd="0" presId="urn:microsoft.com/office/officeart/2005/8/layout/vProcess5"/>
    <dgm:cxn modelId="{E8A92C20-715E-485D-8BAE-B95B8B0EF3EF}" type="presParOf" srcId="{74EF4C13-78B8-4572-8F1A-BE4325D72834}" destId="{AAD69F73-D740-4038-BEB5-8B70AF3F991D}" srcOrd="5" destOrd="0" presId="urn:microsoft.com/office/officeart/2005/8/layout/vProcess5"/>
    <dgm:cxn modelId="{870D722C-83D3-4A6D-8107-4E90F057FF02}" type="presParOf" srcId="{74EF4C13-78B8-4572-8F1A-BE4325D72834}" destId="{C340F00D-AB6E-4848-8020-937A8D1B6333}" srcOrd="6" destOrd="0" presId="urn:microsoft.com/office/officeart/2005/8/layout/vProcess5"/>
    <dgm:cxn modelId="{D2B2BDCA-3847-4FFA-BF15-D8F0612D765F}" type="presParOf" srcId="{74EF4C13-78B8-4572-8F1A-BE4325D72834}" destId="{C84818E1-1271-4370-8554-6FA9C4DE6201}" srcOrd="7" destOrd="0" presId="urn:microsoft.com/office/officeart/2005/8/layout/vProcess5"/>
    <dgm:cxn modelId="{AE5BFB1A-CEA0-444E-81B4-F65C86A9AFC4}" type="presParOf" srcId="{74EF4C13-78B8-4572-8F1A-BE4325D72834}" destId="{51CB50C7-4BCB-46CA-9211-732CAD63EDE7}" srcOrd="8" destOrd="0" presId="urn:microsoft.com/office/officeart/2005/8/layout/vProcess5"/>
    <dgm:cxn modelId="{A41B220B-A34C-4E59-B028-87528CD4BEF0}" type="presParOf" srcId="{74EF4C13-78B8-4572-8F1A-BE4325D72834}" destId="{41BEEE36-601A-4CD5-97B0-27766AFD923B}" srcOrd="9" destOrd="0" presId="urn:microsoft.com/office/officeart/2005/8/layout/vProcess5"/>
    <dgm:cxn modelId="{A806FBEC-CA10-49A2-ADA3-6E68890AF4D4}" type="presParOf" srcId="{74EF4C13-78B8-4572-8F1A-BE4325D72834}" destId="{838E4FD5-0C27-4BF1-BA76-9902875B639D}" srcOrd="10" destOrd="0" presId="urn:microsoft.com/office/officeart/2005/8/layout/vProcess5"/>
    <dgm:cxn modelId="{A0457A44-5B71-4C23-9685-DE7B12B057DE}" type="presParOf" srcId="{74EF4C13-78B8-4572-8F1A-BE4325D72834}" destId="{B1F9F2FD-FABF-47C1-B08F-7F76591EC809}" srcOrd="11" destOrd="0" presId="urn:microsoft.com/office/officeart/2005/8/layout/vProcess5"/>
    <dgm:cxn modelId="{65EAC180-21DC-4F37-BAC2-FF9EC7D74F8D}" type="presParOf" srcId="{74EF4C13-78B8-4572-8F1A-BE4325D72834}" destId="{E8A1CD7A-215C-41AC-826F-3BB446AC65D6}" srcOrd="12" destOrd="0" presId="urn:microsoft.com/office/officeart/2005/8/layout/vProcess5"/>
    <dgm:cxn modelId="{B56FC139-3A08-4B5E-9FDE-906237E4C4FB}" type="presParOf" srcId="{74EF4C13-78B8-4572-8F1A-BE4325D72834}" destId="{4C0614FF-2525-48A0-AA18-406B70AD974B}" srcOrd="13" destOrd="0" presId="urn:microsoft.com/office/officeart/2005/8/layout/vProcess5"/>
    <dgm:cxn modelId="{FD69F153-220A-4BE4-BA88-D975CF965F38}" type="presParOf" srcId="{74EF4C13-78B8-4572-8F1A-BE4325D72834}" destId="{891D8804-2D64-47C5-AA6C-AFF29D7C00BF}" srcOrd="14"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B5598C6-9F30-4B48-A0F0-0C3B0D85B29F}"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A68CA3F9-C15C-433A-A274-84EF1013506E}">
      <dgm:prSet phldrT="[Text]"/>
      <dgm:spPr>
        <a:solidFill>
          <a:schemeClr val="accent1">
            <a:lumMod val="40000"/>
            <a:lumOff val="60000"/>
          </a:schemeClr>
        </a:solidFill>
      </dgm:spPr>
      <dgm:t>
        <a:bodyPr/>
        <a:lstStyle/>
        <a:p>
          <a:r>
            <a:rPr lang="en-US" dirty="0">
              <a:latin typeface="Arial" panose="020B0604020202020204" pitchFamily="34" charset="0"/>
              <a:cs typeface="Arial" panose="020B0604020202020204" pitchFamily="34" charset="0"/>
            </a:rPr>
            <a:t>Work Requirements</a:t>
          </a:r>
        </a:p>
      </dgm:t>
    </dgm:pt>
    <dgm:pt modelId="{6775A721-EB3D-4F07-8A8A-66EC280474D4}" type="parTrans" cxnId="{27D5CCE6-EDC6-446E-B42B-9CCF24A31F9D}">
      <dgm:prSet/>
      <dgm:spPr/>
      <dgm:t>
        <a:bodyPr/>
        <a:lstStyle/>
        <a:p>
          <a:endParaRPr lang="en-US">
            <a:latin typeface="Arial" panose="020B0604020202020204" pitchFamily="34" charset="0"/>
            <a:cs typeface="Arial" panose="020B0604020202020204" pitchFamily="34" charset="0"/>
          </a:endParaRPr>
        </a:p>
      </dgm:t>
    </dgm:pt>
    <dgm:pt modelId="{83813158-68C4-451D-B4D0-22F05DB6F5DB}" type="sibTrans" cxnId="{27D5CCE6-EDC6-446E-B42B-9CCF24A31F9D}">
      <dgm:prSet/>
      <dgm:spPr/>
      <dgm:t>
        <a:bodyPr/>
        <a:lstStyle/>
        <a:p>
          <a:endParaRPr lang="en-US">
            <a:latin typeface="Arial" panose="020B0604020202020204" pitchFamily="34" charset="0"/>
            <a:cs typeface="Arial" panose="020B0604020202020204" pitchFamily="34" charset="0"/>
          </a:endParaRPr>
        </a:p>
      </dgm:t>
    </dgm:pt>
    <dgm:pt modelId="{29F0CA89-F8D0-4126-A450-570D76D352C5}">
      <dgm:prSet phldrT="[Text]" custT="1"/>
      <dgm:spPr>
        <a:solidFill>
          <a:srgbClr val="70AD47"/>
        </a:solidFill>
      </dgm:spPr>
      <dgm:t>
        <a:bodyPr/>
        <a:lstStyle/>
        <a:p>
          <a:r>
            <a:rPr lang="en-US" sz="2000" dirty="0" err="1">
              <a:latin typeface="Arial" panose="020B0604020202020204" pitchFamily="34" charset="0"/>
              <a:cs typeface="Arial" panose="020B0604020202020204" pitchFamily="34" charset="0"/>
            </a:rPr>
            <a:t>MediKan</a:t>
          </a:r>
          <a:r>
            <a:rPr lang="en-US" sz="2000" dirty="0">
              <a:latin typeface="Arial" panose="020B0604020202020204" pitchFamily="34" charset="0"/>
              <a:cs typeface="Arial" panose="020B0604020202020204" pitchFamily="34" charset="0"/>
            </a:rPr>
            <a:t> Members</a:t>
          </a:r>
        </a:p>
      </dgm:t>
    </dgm:pt>
    <dgm:pt modelId="{D8D5022A-6C8A-4631-8DFF-FBD661776492}" type="parTrans" cxnId="{F026A921-6BA2-4E35-A84D-354CF8BCFF7F}">
      <dgm:prSet/>
      <dgm:spPr/>
      <dgm:t>
        <a:bodyPr/>
        <a:lstStyle/>
        <a:p>
          <a:endParaRPr lang="en-US">
            <a:latin typeface="Arial" panose="020B0604020202020204" pitchFamily="34" charset="0"/>
            <a:cs typeface="Arial" panose="020B0604020202020204" pitchFamily="34" charset="0"/>
          </a:endParaRPr>
        </a:p>
      </dgm:t>
    </dgm:pt>
    <dgm:pt modelId="{2B83AB93-9C3E-4CE2-8B60-DC516EBC08A2}" type="sibTrans" cxnId="{F026A921-6BA2-4E35-A84D-354CF8BCFF7F}">
      <dgm:prSet/>
      <dgm:spPr/>
      <dgm:t>
        <a:bodyPr/>
        <a:lstStyle/>
        <a:p>
          <a:endParaRPr lang="en-US">
            <a:latin typeface="Arial" panose="020B0604020202020204" pitchFamily="34" charset="0"/>
            <a:cs typeface="Arial" panose="020B0604020202020204" pitchFamily="34" charset="0"/>
          </a:endParaRPr>
        </a:p>
      </dgm:t>
    </dgm:pt>
    <dgm:pt modelId="{EFD23178-29FF-4C29-B3F8-7BA70961AD49}">
      <dgm:prSet phldrT="[Text]" custT="1"/>
      <dgm:spPr>
        <a:solidFill>
          <a:srgbClr val="70AD47"/>
        </a:solidFill>
      </dgm:spPr>
      <dgm:t>
        <a:bodyPr/>
        <a:lstStyle/>
        <a:p>
          <a:r>
            <a:rPr lang="en-US" sz="2000" dirty="0">
              <a:latin typeface="Arial" panose="020B0604020202020204" pitchFamily="34" charset="0"/>
              <a:cs typeface="Arial" panose="020B0604020202020204" pitchFamily="34" charset="0"/>
            </a:rPr>
            <a:t>Members who have disabilities or behavioral health conditions who live and work in the community</a:t>
          </a:r>
        </a:p>
      </dgm:t>
    </dgm:pt>
    <dgm:pt modelId="{10DC970E-C4C2-42A7-B93D-8B03444BFC0F}" type="parTrans" cxnId="{4595DA82-F652-4369-980D-2D4537DCEB43}">
      <dgm:prSet/>
      <dgm:spPr/>
      <dgm:t>
        <a:bodyPr/>
        <a:lstStyle/>
        <a:p>
          <a:endParaRPr lang="en-US">
            <a:latin typeface="Arial" panose="020B0604020202020204" pitchFamily="34" charset="0"/>
            <a:cs typeface="Arial" panose="020B0604020202020204" pitchFamily="34" charset="0"/>
          </a:endParaRPr>
        </a:p>
      </dgm:t>
    </dgm:pt>
    <dgm:pt modelId="{3AC19A62-3AEF-4D7E-85A8-87BDB69C7539}" type="sibTrans" cxnId="{4595DA82-F652-4369-980D-2D4537DCEB43}">
      <dgm:prSet/>
      <dgm:spPr/>
      <dgm:t>
        <a:bodyPr/>
        <a:lstStyle/>
        <a:p>
          <a:endParaRPr lang="en-US">
            <a:latin typeface="Arial" panose="020B0604020202020204" pitchFamily="34" charset="0"/>
            <a:cs typeface="Arial" panose="020B0604020202020204" pitchFamily="34" charset="0"/>
          </a:endParaRPr>
        </a:p>
      </dgm:t>
    </dgm:pt>
    <dgm:pt modelId="{5715DC15-3036-4867-BD6D-419688497805}">
      <dgm:prSet phldrT="[Text]" custT="1"/>
      <dgm:spPr>
        <a:solidFill>
          <a:schemeClr val="accent1"/>
        </a:solidFill>
      </dgm:spPr>
      <dgm:t>
        <a:bodyPr/>
        <a:lstStyle/>
        <a:p>
          <a:r>
            <a:rPr lang="en-US" sz="2400" dirty="0">
              <a:latin typeface="Arial" panose="020B0604020202020204" pitchFamily="34" charset="0"/>
              <a:cs typeface="Arial" panose="020B0604020202020204" pitchFamily="34" charset="0"/>
            </a:rPr>
            <a:t>Certain </a:t>
          </a:r>
          <a:r>
            <a:rPr lang="en-US" sz="2400" b="1" i="1" dirty="0">
              <a:latin typeface="Arial" panose="020B0604020202020204" pitchFamily="34" charset="0"/>
              <a:cs typeface="Arial" panose="020B0604020202020204" pitchFamily="34" charset="0"/>
            </a:rPr>
            <a:t>able-bodied </a:t>
          </a:r>
          <a:r>
            <a:rPr lang="en-US" sz="2400" dirty="0">
              <a:latin typeface="Arial" panose="020B0604020202020204" pitchFamily="34" charset="0"/>
              <a:cs typeface="Arial" panose="020B0604020202020204" pitchFamily="34" charset="0"/>
            </a:rPr>
            <a:t>members who do not meet any of the 12 exceptions</a:t>
          </a:r>
          <a:endParaRPr lang="en-US" sz="1800" i="1" dirty="0">
            <a:latin typeface="Arial" panose="020B0604020202020204" pitchFamily="34" charset="0"/>
            <a:cs typeface="Arial" panose="020B0604020202020204" pitchFamily="34" charset="0"/>
          </a:endParaRPr>
        </a:p>
      </dgm:t>
    </dgm:pt>
    <dgm:pt modelId="{9289B043-EE91-41A1-B043-46D7C471148B}" type="parTrans" cxnId="{3930C228-C1B8-4607-AF47-AA28187F06EB}">
      <dgm:prSet/>
      <dgm:spPr/>
      <dgm:t>
        <a:bodyPr/>
        <a:lstStyle/>
        <a:p>
          <a:endParaRPr lang="en-US">
            <a:latin typeface="Arial" panose="020B0604020202020204" pitchFamily="34" charset="0"/>
            <a:cs typeface="Arial" panose="020B0604020202020204" pitchFamily="34" charset="0"/>
          </a:endParaRPr>
        </a:p>
      </dgm:t>
    </dgm:pt>
    <dgm:pt modelId="{BD662423-0441-41E3-BE78-FED064788BE9}" type="sibTrans" cxnId="{3930C228-C1B8-4607-AF47-AA28187F06EB}">
      <dgm:prSet/>
      <dgm:spPr/>
      <dgm:t>
        <a:bodyPr/>
        <a:lstStyle/>
        <a:p>
          <a:endParaRPr lang="en-US">
            <a:latin typeface="Arial" panose="020B0604020202020204" pitchFamily="34" charset="0"/>
            <a:cs typeface="Arial" panose="020B0604020202020204" pitchFamily="34" charset="0"/>
          </a:endParaRPr>
        </a:p>
      </dgm:t>
    </dgm:pt>
    <dgm:pt modelId="{34A46E52-EDA5-4B01-8E6E-8A27D9441D57}">
      <dgm:prSet phldrT="[Text]"/>
      <dgm:spPr>
        <a:solidFill>
          <a:srgbClr val="C5E0B4"/>
        </a:solidFill>
      </dgm:spPr>
      <dgm:t>
        <a:bodyPr/>
        <a:lstStyle/>
        <a:p>
          <a:r>
            <a:rPr lang="en-US" dirty="0">
              <a:latin typeface="Arial" panose="020B0604020202020204" pitchFamily="34" charset="0"/>
              <a:cs typeface="Arial" panose="020B0604020202020204" pitchFamily="34" charset="0"/>
            </a:rPr>
            <a:t>Voluntary Work Opportunities</a:t>
          </a:r>
        </a:p>
      </dgm:t>
    </dgm:pt>
    <dgm:pt modelId="{3235EC94-8FC6-4B02-AE27-58C2B4B52B47}" type="parTrans" cxnId="{93836324-E472-4BD6-80AC-121DBC12C9DA}">
      <dgm:prSet/>
      <dgm:spPr/>
      <dgm:t>
        <a:bodyPr/>
        <a:lstStyle/>
        <a:p>
          <a:endParaRPr lang="en-US">
            <a:latin typeface="Arial" panose="020B0604020202020204" pitchFamily="34" charset="0"/>
            <a:cs typeface="Arial" panose="020B0604020202020204" pitchFamily="34" charset="0"/>
          </a:endParaRPr>
        </a:p>
      </dgm:t>
    </dgm:pt>
    <dgm:pt modelId="{5B5047CC-9964-4FE5-9D44-048FE903EBC5}" type="sibTrans" cxnId="{93836324-E472-4BD6-80AC-121DBC12C9DA}">
      <dgm:prSet/>
      <dgm:spPr/>
      <dgm:t>
        <a:bodyPr/>
        <a:lstStyle/>
        <a:p>
          <a:endParaRPr lang="en-US">
            <a:latin typeface="Arial" panose="020B0604020202020204" pitchFamily="34" charset="0"/>
            <a:cs typeface="Arial" panose="020B0604020202020204" pitchFamily="34" charset="0"/>
          </a:endParaRPr>
        </a:p>
      </dgm:t>
    </dgm:pt>
    <dgm:pt modelId="{E0399C99-A36D-4F60-8E9E-D25C97BF0FBC}" type="pres">
      <dgm:prSet presAssocID="{0B5598C6-9F30-4B48-A0F0-0C3B0D85B29F}" presName="theList" presStyleCnt="0">
        <dgm:presLayoutVars>
          <dgm:dir/>
          <dgm:animLvl val="lvl"/>
          <dgm:resizeHandles val="exact"/>
        </dgm:presLayoutVars>
      </dgm:prSet>
      <dgm:spPr/>
      <dgm:t>
        <a:bodyPr/>
        <a:lstStyle/>
        <a:p>
          <a:endParaRPr lang="en-US"/>
        </a:p>
      </dgm:t>
    </dgm:pt>
    <dgm:pt modelId="{ACB18E19-2854-4361-A610-BE58ACC3D33F}" type="pres">
      <dgm:prSet presAssocID="{A68CA3F9-C15C-433A-A274-84EF1013506E}" presName="compNode" presStyleCnt="0"/>
      <dgm:spPr/>
    </dgm:pt>
    <dgm:pt modelId="{F1C12AB7-7873-416D-BF12-C284D0DEAB45}" type="pres">
      <dgm:prSet presAssocID="{A68CA3F9-C15C-433A-A274-84EF1013506E}" presName="aNode" presStyleLbl="bgShp" presStyleIdx="0" presStyleCnt="2"/>
      <dgm:spPr/>
      <dgm:t>
        <a:bodyPr/>
        <a:lstStyle/>
        <a:p>
          <a:endParaRPr lang="en-US"/>
        </a:p>
      </dgm:t>
    </dgm:pt>
    <dgm:pt modelId="{E7B142FD-D259-43F1-9F97-0885E06432C6}" type="pres">
      <dgm:prSet presAssocID="{A68CA3F9-C15C-433A-A274-84EF1013506E}" presName="textNode" presStyleLbl="bgShp" presStyleIdx="0" presStyleCnt="2"/>
      <dgm:spPr/>
      <dgm:t>
        <a:bodyPr/>
        <a:lstStyle/>
        <a:p>
          <a:endParaRPr lang="en-US"/>
        </a:p>
      </dgm:t>
    </dgm:pt>
    <dgm:pt modelId="{DECB5908-0022-4694-8BFD-BFBC4B81C978}" type="pres">
      <dgm:prSet presAssocID="{A68CA3F9-C15C-433A-A274-84EF1013506E}" presName="compChildNode" presStyleCnt="0"/>
      <dgm:spPr/>
    </dgm:pt>
    <dgm:pt modelId="{83A3E9B5-80B3-4CA0-85B1-356F97E11D9E}" type="pres">
      <dgm:prSet presAssocID="{A68CA3F9-C15C-433A-A274-84EF1013506E}" presName="theInnerList" presStyleCnt="0"/>
      <dgm:spPr/>
    </dgm:pt>
    <dgm:pt modelId="{B85B28C0-F35B-4595-A044-3A6C5ED6DEF6}" type="pres">
      <dgm:prSet presAssocID="{5715DC15-3036-4867-BD6D-419688497805}" presName="childNode" presStyleLbl="node1" presStyleIdx="0" presStyleCnt="3">
        <dgm:presLayoutVars>
          <dgm:bulletEnabled val="1"/>
        </dgm:presLayoutVars>
      </dgm:prSet>
      <dgm:spPr/>
      <dgm:t>
        <a:bodyPr/>
        <a:lstStyle/>
        <a:p>
          <a:endParaRPr lang="en-US"/>
        </a:p>
      </dgm:t>
    </dgm:pt>
    <dgm:pt modelId="{027C1EC5-2BBF-4711-A310-3B6C51EC1772}" type="pres">
      <dgm:prSet presAssocID="{A68CA3F9-C15C-433A-A274-84EF1013506E}" presName="aSpace" presStyleCnt="0"/>
      <dgm:spPr/>
    </dgm:pt>
    <dgm:pt modelId="{05A726F4-4360-41D6-A354-3ECF6A7E93F8}" type="pres">
      <dgm:prSet presAssocID="{34A46E52-EDA5-4B01-8E6E-8A27D9441D57}" presName="compNode" presStyleCnt="0"/>
      <dgm:spPr/>
    </dgm:pt>
    <dgm:pt modelId="{92704E5C-53A1-4530-9ADD-96F50DE9FE4E}" type="pres">
      <dgm:prSet presAssocID="{34A46E52-EDA5-4B01-8E6E-8A27D9441D57}" presName="aNode" presStyleLbl="bgShp" presStyleIdx="1" presStyleCnt="2"/>
      <dgm:spPr/>
      <dgm:t>
        <a:bodyPr/>
        <a:lstStyle/>
        <a:p>
          <a:endParaRPr lang="en-US"/>
        </a:p>
      </dgm:t>
    </dgm:pt>
    <dgm:pt modelId="{9A0A4356-DC30-48D0-9FB4-A27132E06F57}" type="pres">
      <dgm:prSet presAssocID="{34A46E52-EDA5-4B01-8E6E-8A27D9441D57}" presName="textNode" presStyleLbl="bgShp" presStyleIdx="1" presStyleCnt="2"/>
      <dgm:spPr/>
      <dgm:t>
        <a:bodyPr/>
        <a:lstStyle/>
        <a:p>
          <a:endParaRPr lang="en-US"/>
        </a:p>
      </dgm:t>
    </dgm:pt>
    <dgm:pt modelId="{BF09DEC1-6D2C-487A-9117-4D38D9898543}" type="pres">
      <dgm:prSet presAssocID="{34A46E52-EDA5-4B01-8E6E-8A27D9441D57}" presName="compChildNode" presStyleCnt="0"/>
      <dgm:spPr/>
    </dgm:pt>
    <dgm:pt modelId="{7A3B100C-D79A-49EB-AE18-3565C7661D18}" type="pres">
      <dgm:prSet presAssocID="{34A46E52-EDA5-4B01-8E6E-8A27D9441D57}" presName="theInnerList" presStyleCnt="0"/>
      <dgm:spPr/>
    </dgm:pt>
    <dgm:pt modelId="{38B1243D-A3F2-4258-B378-903C87C64B39}" type="pres">
      <dgm:prSet presAssocID="{29F0CA89-F8D0-4126-A450-570D76D352C5}" presName="childNode" presStyleLbl="node1" presStyleIdx="1" presStyleCnt="3">
        <dgm:presLayoutVars>
          <dgm:bulletEnabled val="1"/>
        </dgm:presLayoutVars>
      </dgm:prSet>
      <dgm:spPr/>
      <dgm:t>
        <a:bodyPr/>
        <a:lstStyle/>
        <a:p>
          <a:endParaRPr lang="en-US"/>
        </a:p>
      </dgm:t>
    </dgm:pt>
    <dgm:pt modelId="{6F029E6D-0B5A-451B-BB5C-AF51B8753276}" type="pres">
      <dgm:prSet presAssocID="{29F0CA89-F8D0-4126-A450-570D76D352C5}" presName="aSpace2" presStyleCnt="0"/>
      <dgm:spPr/>
    </dgm:pt>
    <dgm:pt modelId="{CAD43E6D-3E6E-4F9D-AB57-48B0BA40F125}" type="pres">
      <dgm:prSet presAssocID="{EFD23178-29FF-4C29-B3F8-7BA70961AD49}" presName="childNode" presStyleLbl="node1" presStyleIdx="2" presStyleCnt="3">
        <dgm:presLayoutVars>
          <dgm:bulletEnabled val="1"/>
        </dgm:presLayoutVars>
      </dgm:prSet>
      <dgm:spPr/>
      <dgm:t>
        <a:bodyPr/>
        <a:lstStyle/>
        <a:p>
          <a:endParaRPr lang="en-US"/>
        </a:p>
      </dgm:t>
    </dgm:pt>
  </dgm:ptLst>
  <dgm:cxnLst>
    <dgm:cxn modelId="{3EACC4C8-103A-4E36-91D4-8BFC7E3C71B6}" type="presOf" srcId="{5715DC15-3036-4867-BD6D-419688497805}" destId="{B85B28C0-F35B-4595-A044-3A6C5ED6DEF6}" srcOrd="0" destOrd="0" presId="urn:microsoft.com/office/officeart/2005/8/layout/lProcess2"/>
    <dgm:cxn modelId="{93836324-E472-4BD6-80AC-121DBC12C9DA}" srcId="{0B5598C6-9F30-4B48-A0F0-0C3B0D85B29F}" destId="{34A46E52-EDA5-4B01-8E6E-8A27D9441D57}" srcOrd="1" destOrd="0" parTransId="{3235EC94-8FC6-4B02-AE27-58C2B4B52B47}" sibTransId="{5B5047CC-9964-4FE5-9D44-048FE903EBC5}"/>
    <dgm:cxn modelId="{B22F95F9-23A7-4188-9731-BBB62C77AEC4}" type="presOf" srcId="{34A46E52-EDA5-4B01-8E6E-8A27D9441D57}" destId="{92704E5C-53A1-4530-9ADD-96F50DE9FE4E}" srcOrd="0" destOrd="0" presId="urn:microsoft.com/office/officeart/2005/8/layout/lProcess2"/>
    <dgm:cxn modelId="{E46C14C0-D9C6-4341-9A4A-B16675916E80}" type="presOf" srcId="{A68CA3F9-C15C-433A-A274-84EF1013506E}" destId="{F1C12AB7-7873-416D-BF12-C284D0DEAB45}" srcOrd="0" destOrd="0" presId="urn:microsoft.com/office/officeart/2005/8/layout/lProcess2"/>
    <dgm:cxn modelId="{C82BB92C-21A3-4428-AC0A-ED8C2DAAFA78}" type="presOf" srcId="{0B5598C6-9F30-4B48-A0F0-0C3B0D85B29F}" destId="{E0399C99-A36D-4F60-8E9E-D25C97BF0FBC}" srcOrd="0" destOrd="0" presId="urn:microsoft.com/office/officeart/2005/8/layout/lProcess2"/>
    <dgm:cxn modelId="{27D5CCE6-EDC6-446E-B42B-9CCF24A31F9D}" srcId="{0B5598C6-9F30-4B48-A0F0-0C3B0D85B29F}" destId="{A68CA3F9-C15C-433A-A274-84EF1013506E}" srcOrd="0" destOrd="0" parTransId="{6775A721-EB3D-4F07-8A8A-66EC280474D4}" sibTransId="{83813158-68C4-451D-B4D0-22F05DB6F5DB}"/>
    <dgm:cxn modelId="{738EBCBD-0AC6-4753-A456-9CFB84822008}" type="presOf" srcId="{29F0CA89-F8D0-4126-A450-570D76D352C5}" destId="{38B1243D-A3F2-4258-B378-903C87C64B39}" srcOrd="0" destOrd="0" presId="urn:microsoft.com/office/officeart/2005/8/layout/lProcess2"/>
    <dgm:cxn modelId="{5A4757A1-42AF-404A-8BA9-C1BD17C37159}" type="presOf" srcId="{A68CA3F9-C15C-433A-A274-84EF1013506E}" destId="{E7B142FD-D259-43F1-9F97-0885E06432C6}" srcOrd="1" destOrd="0" presId="urn:microsoft.com/office/officeart/2005/8/layout/lProcess2"/>
    <dgm:cxn modelId="{1D7A640E-22FF-41D4-AD30-E3DD45DCFB1D}" type="presOf" srcId="{EFD23178-29FF-4C29-B3F8-7BA70961AD49}" destId="{CAD43E6D-3E6E-4F9D-AB57-48B0BA40F125}" srcOrd="0" destOrd="0" presId="urn:microsoft.com/office/officeart/2005/8/layout/lProcess2"/>
    <dgm:cxn modelId="{3930C228-C1B8-4607-AF47-AA28187F06EB}" srcId="{A68CA3F9-C15C-433A-A274-84EF1013506E}" destId="{5715DC15-3036-4867-BD6D-419688497805}" srcOrd="0" destOrd="0" parTransId="{9289B043-EE91-41A1-B043-46D7C471148B}" sibTransId="{BD662423-0441-41E3-BE78-FED064788BE9}"/>
    <dgm:cxn modelId="{F026A921-6BA2-4E35-A84D-354CF8BCFF7F}" srcId="{34A46E52-EDA5-4B01-8E6E-8A27D9441D57}" destId="{29F0CA89-F8D0-4126-A450-570D76D352C5}" srcOrd="0" destOrd="0" parTransId="{D8D5022A-6C8A-4631-8DFF-FBD661776492}" sibTransId="{2B83AB93-9C3E-4CE2-8B60-DC516EBC08A2}"/>
    <dgm:cxn modelId="{1194675A-7095-49BE-830A-942FD445A85C}" type="presOf" srcId="{34A46E52-EDA5-4B01-8E6E-8A27D9441D57}" destId="{9A0A4356-DC30-48D0-9FB4-A27132E06F57}" srcOrd="1" destOrd="0" presId="urn:microsoft.com/office/officeart/2005/8/layout/lProcess2"/>
    <dgm:cxn modelId="{4595DA82-F652-4369-980D-2D4537DCEB43}" srcId="{34A46E52-EDA5-4B01-8E6E-8A27D9441D57}" destId="{EFD23178-29FF-4C29-B3F8-7BA70961AD49}" srcOrd="1" destOrd="0" parTransId="{10DC970E-C4C2-42A7-B93D-8B03444BFC0F}" sibTransId="{3AC19A62-3AEF-4D7E-85A8-87BDB69C7539}"/>
    <dgm:cxn modelId="{FFE53AF2-207E-4D90-B310-DDFCB2C10609}" type="presParOf" srcId="{E0399C99-A36D-4F60-8E9E-D25C97BF0FBC}" destId="{ACB18E19-2854-4361-A610-BE58ACC3D33F}" srcOrd="0" destOrd="0" presId="urn:microsoft.com/office/officeart/2005/8/layout/lProcess2"/>
    <dgm:cxn modelId="{2CDA0FDD-995A-4502-BE3B-1E2B60091B2C}" type="presParOf" srcId="{ACB18E19-2854-4361-A610-BE58ACC3D33F}" destId="{F1C12AB7-7873-416D-BF12-C284D0DEAB45}" srcOrd="0" destOrd="0" presId="urn:microsoft.com/office/officeart/2005/8/layout/lProcess2"/>
    <dgm:cxn modelId="{0EF8E6FC-BEF3-46ED-B969-E874F3261DB3}" type="presParOf" srcId="{ACB18E19-2854-4361-A610-BE58ACC3D33F}" destId="{E7B142FD-D259-43F1-9F97-0885E06432C6}" srcOrd="1" destOrd="0" presId="urn:microsoft.com/office/officeart/2005/8/layout/lProcess2"/>
    <dgm:cxn modelId="{E79B8021-6EAD-4690-AC84-F3FAD802E02A}" type="presParOf" srcId="{ACB18E19-2854-4361-A610-BE58ACC3D33F}" destId="{DECB5908-0022-4694-8BFD-BFBC4B81C978}" srcOrd="2" destOrd="0" presId="urn:microsoft.com/office/officeart/2005/8/layout/lProcess2"/>
    <dgm:cxn modelId="{4E054DD8-EC20-4DF7-A6AB-7658C9B6E371}" type="presParOf" srcId="{DECB5908-0022-4694-8BFD-BFBC4B81C978}" destId="{83A3E9B5-80B3-4CA0-85B1-356F97E11D9E}" srcOrd="0" destOrd="0" presId="urn:microsoft.com/office/officeart/2005/8/layout/lProcess2"/>
    <dgm:cxn modelId="{81694B01-1316-41C6-9A08-B5948508F388}" type="presParOf" srcId="{83A3E9B5-80B3-4CA0-85B1-356F97E11D9E}" destId="{B85B28C0-F35B-4595-A044-3A6C5ED6DEF6}" srcOrd="0" destOrd="0" presId="urn:microsoft.com/office/officeart/2005/8/layout/lProcess2"/>
    <dgm:cxn modelId="{692BD37B-87DE-498A-A621-0F31594BA600}" type="presParOf" srcId="{E0399C99-A36D-4F60-8E9E-D25C97BF0FBC}" destId="{027C1EC5-2BBF-4711-A310-3B6C51EC1772}" srcOrd="1" destOrd="0" presId="urn:microsoft.com/office/officeart/2005/8/layout/lProcess2"/>
    <dgm:cxn modelId="{09590CF9-74D5-43CF-B493-A294A9036C03}" type="presParOf" srcId="{E0399C99-A36D-4F60-8E9E-D25C97BF0FBC}" destId="{05A726F4-4360-41D6-A354-3ECF6A7E93F8}" srcOrd="2" destOrd="0" presId="urn:microsoft.com/office/officeart/2005/8/layout/lProcess2"/>
    <dgm:cxn modelId="{0E2C185C-93F2-4051-80C1-AC2401820C4D}" type="presParOf" srcId="{05A726F4-4360-41D6-A354-3ECF6A7E93F8}" destId="{92704E5C-53A1-4530-9ADD-96F50DE9FE4E}" srcOrd="0" destOrd="0" presId="urn:microsoft.com/office/officeart/2005/8/layout/lProcess2"/>
    <dgm:cxn modelId="{9AE69E90-2B42-43FF-955A-8DBFEE73578E}" type="presParOf" srcId="{05A726F4-4360-41D6-A354-3ECF6A7E93F8}" destId="{9A0A4356-DC30-48D0-9FB4-A27132E06F57}" srcOrd="1" destOrd="0" presId="urn:microsoft.com/office/officeart/2005/8/layout/lProcess2"/>
    <dgm:cxn modelId="{DDD57CE3-FA77-4F24-8308-7CDDF1854218}" type="presParOf" srcId="{05A726F4-4360-41D6-A354-3ECF6A7E93F8}" destId="{BF09DEC1-6D2C-487A-9117-4D38D9898543}" srcOrd="2" destOrd="0" presId="urn:microsoft.com/office/officeart/2005/8/layout/lProcess2"/>
    <dgm:cxn modelId="{B6418DE7-9877-45B3-854A-FE97AA5E850F}" type="presParOf" srcId="{BF09DEC1-6D2C-487A-9117-4D38D9898543}" destId="{7A3B100C-D79A-49EB-AE18-3565C7661D18}" srcOrd="0" destOrd="0" presId="urn:microsoft.com/office/officeart/2005/8/layout/lProcess2"/>
    <dgm:cxn modelId="{BA715160-BC53-4B01-8D35-09242F5A051F}" type="presParOf" srcId="{7A3B100C-D79A-49EB-AE18-3565C7661D18}" destId="{38B1243D-A3F2-4258-B378-903C87C64B39}" srcOrd="0" destOrd="0" presId="urn:microsoft.com/office/officeart/2005/8/layout/lProcess2"/>
    <dgm:cxn modelId="{6F6C9C92-31C6-4BB5-AA0E-B43D85A5A59B}" type="presParOf" srcId="{7A3B100C-D79A-49EB-AE18-3565C7661D18}" destId="{6F029E6D-0B5A-451B-BB5C-AF51B8753276}" srcOrd="1" destOrd="0" presId="urn:microsoft.com/office/officeart/2005/8/layout/lProcess2"/>
    <dgm:cxn modelId="{86E14904-9D5C-45BC-A0AC-B55CE5733607}" type="presParOf" srcId="{7A3B100C-D79A-49EB-AE18-3565C7661D18}" destId="{CAD43E6D-3E6E-4F9D-AB57-48B0BA40F125}" srcOrd="2" destOrd="0" presId="urn:microsoft.com/office/officeart/2005/8/layout/l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2018" cy="461804"/>
          </a:xfrm>
          <a:prstGeom prst="rect">
            <a:avLst/>
          </a:prstGeom>
        </p:spPr>
        <p:txBody>
          <a:bodyPr vert="horz" lIns="91588" tIns="45795" rIns="91588" bIns="45795" rtlCol="0"/>
          <a:lstStyle>
            <a:lvl1pPr algn="l">
              <a:defRPr sz="1100"/>
            </a:lvl1pPr>
          </a:lstStyle>
          <a:p>
            <a:endParaRPr lang="en-US" dirty="0"/>
          </a:p>
        </p:txBody>
      </p:sp>
      <p:sp>
        <p:nvSpPr>
          <p:cNvPr id="3" name="Date Placeholder 2"/>
          <p:cNvSpPr>
            <a:spLocks noGrp="1"/>
          </p:cNvSpPr>
          <p:nvPr>
            <p:ph type="dt" sz="quarter" idx="1"/>
          </p:nvPr>
        </p:nvSpPr>
        <p:spPr>
          <a:xfrm>
            <a:off x="3950256" y="1"/>
            <a:ext cx="3022018" cy="461804"/>
          </a:xfrm>
          <a:prstGeom prst="rect">
            <a:avLst/>
          </a:prstGeom>
        </p:spPr>
        <p:txBody>
          <a:bodyPr vert="horz" lIns="91588" tIns="45795" rIns="91588" bIns="45795" rtlCol="0"/>
          <a:lstStyle>
            <a:lvl1pPr algn="r">
              <a:defRPr sz="1100"/>
            </a:lvl1pPr>
          </a:lstStyle>
          <a:p>
            <a:fld id="{7CA3ED2D-DA4A-4CEB-81E0-1899835304A3}" type="datetimeFigureOut">
              <a:rPr lang="en-US" smtClean="0"/>
              <a:pPr/>
              <a:t>11/15/2017</a:t>
            </a:fld>
            <a:endParaRPr lang="en-US" dirty="0"/>
          </a:p>
        </p:txBody>
      </p:sp>
      <p:sp>
        <p:nvSpPr>
          <p:cNvPr id="4" name="Footer Placeholder 3"/>
          <p:cNvSpPr>
            <a:spLocks noGrp="1"/>
          </p:cNvSpPr>
          <p:nvPr>
            <p:ph type="ftr" sz="quarter" idx="2"/>
          </p:nvPr>
        </p:nvSpPr>
        <p:spPr>
          <a:xfrm>
            <a:off x="0" y="8772669"/>
            <a:ext cx="3022018" cy="461804"/>
          </a:xfrm>
          <a:prstGeom prst="rect">
            <a:avLst/>
          </a:prstGeom>
        </p:spPr>
        <p:txBody>
          <a:bodyPr vert="horz" lIns="91588" tIns="45795" rIns="91588" bIns="45795"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50256" y="8772669"/>
            <a:ext cx="3022018" cy="461804"/>
          </a:xfrm>
          <a:prstGeom prst="rect">
            <a:avLst/>
          </a:prstGeom>
        </p:spPr>
        <p:txBody>
          <a:bodyPr vert="horz" lIns="91588" tIns="45795" rIns="91588" bIns="45795" rtlCol="0" anchor="b"/>
          <a:lstStyle>
            <a:lvl1pPr algn="r">
              <a:defRPr sz="1100"/>
            </a:lvl1pPr>
          </a:lstStyle>
          <a:p>
            <a:fld id="{23007CD6-C5A1-4052-91DB-8D3EA1B3762C}" type="slidenum">
              <a:rPr lang="en-US" smtClean="0"/>
              <a:pPr/>
              <a:t>‹#›</a:t>
            </a:fld>
            <a:endParaRPr lang="en-US" dirty="0"/>
          </a:p>
        </p:txBody>
      </p:sp>
    </p:spTree>
    <p:extLst>
      <p:ext uri="{BB962C8B-B14F-4D97-AF65-F5344CB8AC3E}">
        <p14:creationId xmlns:p14="http://schemas.microsoft.com/office/powerpoint/2010/main" val="180829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22018" cy="461804"/>
          </a:xfrm>
          <a:prstGeom prst="rect">
            <a:avLst/>
          </a:prstGeom>
        </p:spPr>
        <p:txBody>
          <a:bodyPr vert="horz" lIns="91588" tIns="45795" rIns="91588" bIns="45795" rtlCol="0"/>
          <a:lstStyle>
            <a:lvl1pPr algn="l">
              <a:defRPr sz="1100"/>
            </a:lvl1pPr>
          </a:lstStyle>
          <a:p>
            <a:endParaRPr lang="en-US" dirty="0"/>
          </a:p>
        </p:txBody>
      </p:sp>
      <p:sp>
        <p:nvSpPr>
          <p:cNvPr id="3" name="Date Placeholder 2"/>
          <p:cNvSpPr>
            <a:spLocks noGrp="1"/>
          </p:cNvSpPr>
          <p:nvPr>
            <p:ph type="dt" idx="1"/>
          </p:nvPr>
        </p:nvSpPr>
        <p:spPr>
          <a:xfrm>
            <a:off x="3950256" y="1"/>
            <a:ext cx="3022018" cy="461804"/>
          </a:xfrm>
          <a:prstGeom prst="rect">
            <a:avLst/>
          </a:prstGeom>
        </p:spPr>
        <p:txBody>
          <a:bodyPr vert="horz" lIns="91588" tIns="45795" rIns="91588" bIns="45795" rtlCol="0"/>
          <a:lstStyle>
            <a:lvl1pPr algn="r">
              <a:defRPr sz="1100"/>
            </a:lvl1pPr>
          </a:lstStyle>
          <a:p>
            <a:fld id="{2B6F6618-40BB-4701-A420-A51CB52A76EF}" type="datetimeFigureOut">
              <a:rPr lang="en-US" smtClean="0"/>
              <a:pPr/>
              <a:t>11/15/2017</a:t>
            </a:fld>
            <a:endParaRPr lang="en-US" dirty="0"/>
          </a:p>
        </p:txBody>
      </p:sp>
      <p:sp>
        <p:nvSpPr>
          <p:cNvPr id="4" name="Slide Image Placeholder 3"/>
          <p:cNvSpPr>
            <a:spLocks noGrp="1" noRot="1" noChangeAspect="1"/>
          </p:cNvSpPr>
          <p:nvPr>
            <p:ph type="sldImg" idx="2"/>
          </p:nvPr>
        </p:nvSpPr>
        <p:spPr>
          <a:xfrm>
            <a:off x="1177925" y="692150"/>
            <a:ext cx="4619625" cy="3463925"/>
          </a:xfrm>
          <a:prstGeom prst="rect">
            <a:avLst/>
          </a:prstGeom>
          <a:noFill/>
          <a:ln w="12700">
            <a:solidFill>
              <a:prstClr val="black"/>
            </a:solidFill>
          </a:ln>
        </p:spPr>
        <p:txBody>
          <a:bodyPr vert="horz" lIns="91588" tIns="45795" rIns="91588" bIns="45795" rtlCol="0" anchor="ctr"/>
          <a:lstStyle/>
          <a:p>
            <a:endParaRPr lang="en-US" dirty="0"/>
          </a:p>
        </p:txBody>
      </p:sp>
      <p:sp>
        <p:nvSpPr>
          <p:cNvPr id="5" name="Notes Placeholder 4"/>
          <p:cNvSpPr>
            <a:spLocks noGrp="1"/>
          </p:cNvSpPr>
          <p:nvPr>
            <p:ph type="body" sz="quarter" idx="3"/>
          </p:nvPr>
        </p:nvSpPr>
        <p:spPr>
          <a:xfrm>
            <a:off x="697389" y="4387137"/>
            <a:ext cx="5579110" cy="4156234"/>
          </a:xfrm>
          <a:prstGeom prst="rect">
            <a:avLst/>
          </a:prstGeom>
        </p:spPr>
        <p:txBody>
          <a:bodyPr vert="horz" lIns="91588" tIns="45795" rIns="91588" bIns="457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22018" cy="461804"/>
          </a:xfrm>
          <a:prstGeom prst="rect">
            <a:avLst/>
          </a:prstGeom>
        </p:spPr>
        <p:txBody>
          <a:bodyPr vert="horz" lIns="91588" tIns="45795" rIns="91588" bIns="45795"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50256" y="8772669"/>
            <a:ext cx="3022018" cy="461804"/>
          </a:xfrm>
          <a:prstGeom prst="rect">
            <a:avLst/>
          </a:prstGeom>
        </p:spPr>
        <p:txBody>
          <a:bodyPr vert="horz" lIns="91588" tIns="45795" rIns="91588" bIns="45795" rtlCol="0" anchor="b"/>
          <a:lstStyle>
            <a:lvl1pPr algn="r">
              <a:defRPr sz="1100"/>
            </a:lvl1pPr>
          </a:lstStyle>
          <a:p>
            <a:fld id="{51FE37EE-E95C-4E27-8A9E-3B4EA5439DC6}" type="slidenum">
              <a:rPr lang="en-US" smtClean="0"/>
              <a:pPr/>
              <a:t>‹#›</a:t>
            </a:fld>
            <a:endParaRPr lang="en-US" dirty="0"/>
          </a:p>
        </p:txBody>
      </p:sp>
    </p:spTree>
    <p:extLst>
      <p:ext uri="{BB962C8B-B14F-4D97-AF65-F5344CB8AC3E}">
        <p14:creationId xmlns:p14="http://schemas.microsoft.com/office/powerpoint/2010/main" val="338172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Story</a:t>
            </a:r>
          </a:p>
          <a:p>
            <a:r>
              <a:rPr lang="en-US" dirty="0" smtClean="0"/>
              <a:t>Delivery system and payment reform – which comes first?</a:t>
            </a:r>
          </a:p>
          <a:p>
            <a:endParaRPr lang="en-US" dirty="0" smtClean="0"/>
          </a:p>
          <a:p>
            <a:r>
              <a:rPr lang="en-US" dirty="0" smtClean="0"/>
              <a:t> Build the Foundation: the IT infrastructure that will allow us to have a 360 degree view of the people we serve.  We believe</a:t>
            </a:r>
            <a:r>
              <a:rPr lang="en-US" baseline="0" dirty="0" smtClean="0"/>
              <a:t> the IT infrastructure will be an accelerant for our delivery system and payment reform efforts.</a:t>
            </a:r>
          </a:p>
          <a:p>
            <a:endParaRPr lang="en-US" baseline="0" dirty="0" smtClean="0"/>
          </a:p>
          <a:p>
            <a:r>
              <a:rPr lang="en-US" dirty="0" smtClean="0"/>
              <a:t>Delivery system</a:t>
            </a:r>
            <a:r>
              <a:rPr lang="en-US" baseline="0" dirty="0" smtClean="0"/>
              <a:t> and payment reform</a:t>
            </a:r>
            <a:endParaRPr lang="en-US" dirty="0" smtClean="0"/>
          </a:p>
          <a:p>
            <a:r>
              <a:rPr lang="en-US" dirty="0" smtClean="0"/>
              <a:t>Good morning.  It</a:t>
            </a:r>
            <a:r>
              <a:rPr lang="en-US" baseline="0" dirty="0" smtClean="0"/>
              <a:t> is great to have</a:t>
            </a:r>
            <a:r>
              <a:rPr lang="en-US" dirty="0" smtClean="0"/>
              <a:t> the opportunity to talk with you today about our Kansas Modular Medicaid System or KMMS Project. </a:t>
            </a:r>
          </a:p>
          <a:p>
            <a:endParaRPr lang="en-US" dirty="0" smtClean="0"/>
          </a:p>
          <a:p>
            <a:r>
              <a:rPr lang="en-US" dirty="0" smtClean="0"/>
              <a:t>We’re building a new foundation for our future</a:t>
            </a:r>
            <a:r>
              <a:rPr lang="en-US" baseline="0" dirty="0" smtClean="0"/>
              <a:t> delivery system and payment reform efforts.</a:t>
            </a:r>
          </a:p>
          <a:p>
            <a:r>
              <a:rPr lang="en-US" baseline="0" dirty="0" smtClean="0"/>
              <a:t>What underlays the delivery system and payment reform efforts is the IT infrastructure</a:t>
            </a:r>
            <a:endParaRPr lang="en-US" dirty="0" smtClean="0"/>
          </a:p>
          <a:p>
            <a:endParaRPr lang="en-US" dirty="0" smtClean="0"/>
          </a:p>
          <a:p>
            <a:endParaRPr lang="en-US" dirty="0" smtClean="0"/>
          </a:p>
          <a:p>
            <a:r>
              <a:rPr lang="en-US" dirty="0" smtClean="0"/>
              <a:t>KMMS will incorporate Cerner’s </a:t>
            </a:r>
            <a:r>
              <a:rPr lang="en-US" dirty="0" err="1" smtClean="0"/>
              <a:t>Healthe</a:t>
            </a:r>
            <a:r>
              <a:rPr lang="en-US" dirty="0" smtClean="0"/>
              <a:t> Intent Platform to help us achieve our population health goals in Kansas.</a:t>
            </a:r>
          </a:p>
        </p:txBody>
      </p:sp>
      <p:sp>
        <p:nvSpPr>
          <p:cNvPr id="4" name="Slide Number Placeholder 3"/>
          <p:cNvSpPr>
            <a:spLocks noGrp="1"/>
          </p:cNvSpPr>
          <p:nvPr>
            <p:ph type="sldNum" sz="quarter" idx="10"/>
          </p:nvPr>
        </p:nvSpPr>
        <p:spPr/>
        <p:txBody>
          <a:bodyPr/>
          <a:lstStyle/>
          <a:p>
            <a:fld id="{51FE37EE-E95C-4E27-8A9E-3B4EA5439DC6}" type="slidenum">
              <a:rPr lang="en-US" smtClean="0"/>
              <a:pPr/>
              <a:t>1</a:t>
            </a:fld>
            <a:endParaRPr lang="en-US" dirty="0"/>
          </a:p>
        </p:txBody>
      </p:sp>
    </p:spTree>
    <p:extLst>
      <p:ext uri="{BB962C8B-B14F-4D97-AF65-F5344CB8AC3E}">
        <p14:creationId xmlns:p14="http://schemas.microsoft.com/office/powerpoint/2010/main" val="1731907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10</a:t>
            </a:fld>
            <a:endParaRPr lang="en-US" dirty="0"/>
          </a:p>
        </p:txBody>
      </p:sp>
    </p:spTree>
    <p:extLst>
      <p:ext uri="{BB962C8B-B14F-4D97-AF65-F5344CB8AC3E}">
        <p14:creationId xmlns:p14="http://schemas.microsoft.com/office/powerpoint/2010/main" val="41375149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11</a:t>
            </a:fld>
            <a:endParaRPr lang="en-US" dirty="0"/>
          </a:p>
        </p:txBody>
      </p:sp>
    </p:spTree>
    <p:extLst>
      <p:ext uri="{BB962C8B-B14F-4D97-AF65-F5344CB8AC3E}">
        <p14:creationId xmlns:p14="http://schemas.microsoft.com/office/powerpoint/2010/main" val="1454403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12</a:t>
            </a:fld>
            <a:endParaRPr lang="en-US" dirty="0"/>
          </a:p>
        </p:txBody>
      </p:sp>
    </p:spTree>
    <p:extLst>
      <p:ext uri="{BB962C8B-B14F-4D97-AF65-F5344CB8AC3E}">
        <p14:creationId xmlns:p14="http://schemas.microsoft.com/office/powerpoint/2010/main" val="3059668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13</a:t>
            </a:fld>
            <a:endParaRPr lang="en-US" dirty="0"/>
          </a:p>
        </p:txBody>
      </p:sp>
    </p:spTree>
    <p:extLst>
      <p:ext uri="{BB962C8B-B14F-4D97-AF65-F5344CB8AC3E}">
        <p14:creationId xmlns:p14="http://schemas.microsoft.com/office/powerpoint/2010/main" val="29661841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14</a:t>
            </a:fld>
            <a:endParaRPr lang="en-US" dirty="0"/>
          </a:p>
        </p:txBody>
      </p:sp>
    </p:spTree>
    <p:extLst>
      <p:ext uri="{BB962C8B-B14F-4D97-AF65-F5344CB8AC3E}">
        <p14:creationId xmlns:p14="http://schemas.microsoft.com/office/powerpoint/2010/main" val="868541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15</a:t>
            </a:fld>
            <a:endParaRPr lang="en-US" dirty="0"/>
          </a:p>
        </p:txBody>
      </p:sp>
    </p:spTree>
    <p:extLst>
      <p:ext uri="{BB962C8B-B14F-4D97-AF65-F5344CB8AC3E}">
        <p14:creationId xmlns:p14="http://schemas.microsoft.com/office/powerpoint/2010/main" val="4088136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16</a:t>
            </a:fld>
            <a:endParaRPr lang="en-US" dirty="0"/>
          </a:p>
        </p:txBody>
      </p:sp>
    </p:spTree>
    <p:extLst>
      <p:ext uri="{BB962C8B-B14F-4D97-AF65-F5344CB8AC3E}">
        <p14:creationId xmlns:p14="http://schemas.microsoft.com/office/powerpoint/2010/main" val="3244254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17</a:t>
            </a:fld>
            <a:endParaRPr lang="en-US" dirty="0"/>
          </a:p>
        </p:txBody>
      </p:sp>
    </p:spTree>
    <p:extLst>
      <p:ext uri="{BB962C8B-B14F-4D97-AF65-F5344CB8AC3E}">
        <p14:creationId xmlns:p14="http://schemas.microsoft.com/office/powerpoint/2010/main" val="62095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18</a:t>
            </a:fld>
            <a:endParaRPr lang="en-US" dirty="0"/>
          </a:p>
        </p:txBody>
      </p:sp>
    </p:spTree>
    <p:extLst>
      <p:ext uri="{BB962C8B-B14F-4D97-AF65-F5344CB8AC3E}">
        <p14:creationId xmlns:p14="http://schemas.microsoft.com/office/powerpoint/2010/main" val="373283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19</a:t>
            </a:fld>
            <a:endParaRPr lang="en-US" dirty="0"/>
          </a:p>
        </p:txBody>
      </p:sp>
    </p:spTree>
    <p:extLst>
      <p:ext uri="{BB962C8B-B14F-4D97-AF65-F5344CB8AC3E}">
        <p14:creationId xmlns:p14="http://schemas.microsoft.com/office/powerpoint/2010/main" val="391786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0" baseline="0" dirty="0" smtClean="0">
                <a:solidFill>
                  <a:schemeClr val="tx1"/>
                </a:solidFill>
                <a:uFillTx/>
              </a:rPr>
              <a:t>Our State’s vision from 30k feet is to create the infrastructure</a:t>
            </a: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2</a:t>
            </a:fld>
            <a:endParaRPr lang="en-US" dirty="0">
              <a:uFillTx/>
            </a:endParaRPr>
          </a:p>
        </p:txBody>
      </p:sp>
    </p:spTree>
    <p:extLst>
      <p:ext uri="{BB962C8B-B14F-4D97-AF65-F5344CB8AC3E}">
        <p14:creationId xmlns:p14="http://schemas.microsoft.com/office/powerpoint/2010/main" val="262182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20</a:t>
            </a:fld>
            <a:endParaRPr lang="en-US" dirty="0"/>
          </a:p>
        </p:txBody>
      </p:sp>
    </p:spTree>
    <p:extLst>
      <p:ext uri="{BB962C8B-B14F-4D97-AF65-F5344CB8AC3E}">
        <p14:creationId xmlns:p14="http://schemas.microsoft.com/office/powerpoint/2010/main" val="1391419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21</a:t>
            </a:fld>
            <a:endParaRPr lang="en-US" dirty="0"/>
          </a:p>
        </p:txBody>
      </p:sp>
    </p:spTree>
    <p:extLst>
      <p:ext uri="{BB962C8B-B14F-4D97-AF65-F5344CB8AC3E}">
        <p14:creationId xmlns:p14="http://schemas.microsoft.com/office/powerpoint/2010/main" val="3879264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22</a:t>
            </a:fld>
            <a:endParaRPr lang="en-US" dirty="0"/>
          </a:p>
        </p:txBody>
      </p:sp>
    </p:spTree>
    <p:extLst>
      <p:ext uri="{BB962C8B-B14F-4D97-AF65-F5344CB8AC3E}">
        <p14:creationId xmlns:p14="http://schemas.microsoft.com/office/powerpoint/2010/main" val="1220996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23</a:t>
            </a:fld>
            <a:endParaRPr lang="en-US" dirty="0"/>
          </a:p>
        </p:txBody>
      </p:sp>
    </p:spTree>
    <p:extLst>
      <p:ext uri="{BB962C8B-B14F-4D97-AF65-F5344CB8AC3E}">
        <p14:creationId xmlns:p14="http://schemas.microsoft.com/office/powerpoint/2010/main" val="27866000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24</a:t>
            </a:fld>
            <a:endParaRPr lang="en-US" dirty="0"/>
          </a:p>
        </p:txBody>
      </p:sp>
    </p:spTree>
    <p:extLst>
      <p:ext uri="{BB962C8B-B14F-4D97-AF65-F5344CB8AC3E}">
        <p14:creationId xmlns:p14="http://schemas.microsoft.com/office/powerpoint/2010/main" val="116429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25</a:t>
            </a:fld>
            <a:endParaRPr lang="en-US" dirty="0"/>
          </a:p>
        </p:txBody>
      </p:sp>
    </p:spTree>
    <p:extLst>
      <p:ext uri="{BB962C8B-B14F-4D97-AF65-F5344CB8AC3E}">
        <p14:creationId xmlns:p14="http://schemas.microsoft.com/office/powerpoint/2010/main" val="1686704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26</a:t>
            </a:fld>
            <a:endParaRPr lang="en-US" dirty="0"/>
          </a:p>
        </p:txBody>
      </p:sp>
    </p:spTree>
    <p:extLst>
      <p:ext uri="{BB962C8B-B14F-4D97-AF65-F5344CB8AC3E}">
        <p14:creationId xmlns:p14="http://schemas.microsoft.com/office/powerpoint/2010/main" val="12098631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27</a:t>
            </a:fld>
            <a:endParaRPr lang="en-US" dirty="0"/>
          </a:p>
        </p:txBody>
      </p:sp>
    </p:spTree>
    <p:extLst>
      <p:ext uri="{BB962C8B-B14F-4D97-AF65-F5344CB8AC3E}">
        <p14:creationId xmlns:p14="http://schemas.microsoft.com/office/powerpoint/2010/main" val="3711124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28</a:t>
            </a:fld>
            <a:endParaRPr lang="en-US" dirty="0"/>
          </a:p>
        </p:txBody>
      </p:sp>
    </p:spTree>
    <p:extLst>
      <p:ext uri="{BB962C8B-B14F-4D97-AF65-F5344CB8AC3E}">
        <p14:creationId xmlns:p14="http://schemas.microsoft.com/office/powerpoint/2010/main" val="2266660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29</a:t>
            </a:fld>
            <a:endParaRPr lang="en-US" dirty="0"/>
          </a:p>
        </p:txBody>
      </p:sp>
    </p:spTree>
    <p:extLst>
      <p:ext uri="{BB962C8B-B14F-4D97-AF65-F5344CB8AC3E}">
        <p14:creationId xmlns:p14="http://schemas.microsoft.com/office/powerpoint/2010/main" val="36813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0" i="0" baseline="0" dirty="0" smtClean="0">
                <a:solidFill>
                  <a:schemeClr val="tx1"/>
                </a:solidFill>
                <a:uFillTx/>
              </a:rPr>
              <a:t>I want to briefly talk about our Medicaid and CHIP managed care program.  </a:t>
            </a:r>
            <a:r>
              <a:rPr lang="en-US" sz="1200" b="0" i="0" baseline="0" dirty="0" err="1" smtClean="0">
                <a:solidFill>
                  <a:schemeClr val="tx1"/>
                </a:solidFill>
                <a:uFillTx/>
              </a:rPr>
              <a:t>KanCare</a:t>
            </a:r>
            <a:r>
              <a:rPr lang="en-US" sz="1200" b="0" i="0" baseline="0" dirty="0" smtClean="0">
                <a:solidFill>
                  <a:schemeClr val="tx1"/>
                </a:solidFill>
                <a:uFillTx/>
              </a:rPr>
              <a:t> serves over 420,000 Kansans.  Expenditures for calendar year 2015 were over $3.0 billion.  1115 approved in December 2012 – allowed us to move essentially all populations and essentially all services into capitated risk-based managed care model with 3 Managed Care Organizations (MCOs).  These MCOs operate statewide and operate across physical health, behavioral health and long term services and supports</a:t>
            </a:r>
          </a:p>
          <a:p>
            <a:endParaRPr lang="en-US" sz="1200" b="0" i="0" baseline="0" dirty="0" smtClean="0">
              <a:solidFill>
                <a:schemeClr val="tx1"/>
              </a:solidFill>
              <a:uFillTx/>
            </a:endParaRPr>
          </a:p>
          <a:p>
            <a:r>
              <a:rPr lang="en-US" sz="1200" b="0" i="0" baseline="0" dirty="0" smtClean="0">
                <a:solidFill>
                  <a:schemeClr val="tx1"/>
                </a:solidFill>
                <a:uFillTx/>
              </a:rPr>
              <a:t>The goals of </a:t>
            </a:r>
            <a:r>
              <a:rPr lang="en-US" sz="1200" b="0" i="0" baseline="0" dirty="0" err="1" smtClean="0">
                <a:solidFill>
                  <a:schemeClr val="tx1"/>
                </a:solidFill>
                <a:uFillTx/>
              </a:rPr>
              <a:t>KanCare</a:t>
            </a:r>
            <a:r>
              <a:rPr lang="en-US" sz="1200" b="0" i="0" baseline="0" dirty="0" smtClean="0">
                <a:solidFill>
                  <a:schemeClr val="tx1"/>
                </a:solidFill>
                <a:uFillTx/>
              </a:rPr>
              <a:t> are the goals of the triple aim:</a:t>
            </a:r>
          </a:p>
          <a:p>
            <a:r>
              <a:rPr lang="en-US" sz="1200" b="0" i="0" baseline="0" dirty="0" smtClean="0">
                <a:solidFill>
                  <a:schemeClr val="tx1"/>
                </a:solidFill>
                <a:uFillTx/>
              </a:rPr>
              <a:t>Improves quality/outcomes while bending cost curve down </a:t>
            </a:r>
          </a:p>
          <a:p>
            <a:r>
              <a:rPr lang="en-US" sz="1200" b="0" i="0" baseline="0" dirty="0" smtClean="0">
                <a:solidFill>
                  <a:schemeClr val="tx1"/>
                </a:solidFill>
                <a:uFillTx/>
              </a:rPr>
              <a:t>And to achieve this through:</a:t>
            </a:r>
          </a:p>
          <a:p>
            <a:r>
              <a:rPr lang="en-US" sz="1200" b="0" i="0" baseline="0" dirty="0" smtClean="0">
                <a:solidFill>
                  <a:schemeClr val="tx1"/>
                </a:solidFill>
                <a:uFillTx/>
              </a:rPr>
              <a:t>better integration </a:t>
            </a:r>
            <a:r>
              <a:rPr lang="en-US" sz="1200" b="0" i="0" baseline="0" dirty="0" err="1" smtClean="0">
                <a:solidFill>
                  <a:schemeClr val="tx1"/>
                </a:solidFill>
                <a:uFillTx/>
              </a:rPr>
              <a:t>snf</a:t>
            </a:r>
            <a:r>
              <a:rPr lang="en-US" sz="1200" b="0" i="0" baseline="0" dirty="0" smtClean="0">
                <a:solidFill>
                  <a:schemeClr val="tx1"/>
                </a:solidFill>
                <a:uFillTx/>
              </a:rPr>
              <a:t> coordination of care </a:t>
            </a:r>
          </a:p>
          <a:p>
            <a:r>
              <a:rPr lang="en-US" sz="1200" b="0" i="0" baseline="0" dirty="0" smtClean="0">
                <a:solidFill>
                  <a:schemeClr val="tx1"/>
                </a:solidFill>
                <a:uFillTx/>
              </a:rPr>
              <a:t>And by moving up the health care continuum from where we have been in focusing largely on care to an increased emphasis on health, wellness, prevention, earlier detection and earlier intervention </a:t>
            </a:r>
          </a:p>
          <a:p>
            <a:endParaRPr lang="en-US" sz="1200" b="0" i="0" baseline="0" dirty="0" smtClean="0">
              <a:solidFill>
                <a:schemeClr val="tx1"/>
              </a:solidFill>
              <a:uFillTx/>
            </a:endParaRPr>
          </a:p>
          <a:p>
            <a:r>
              <a:rPr lang="en-US" sz="1200" b="0" i="0" baseline="0" dirty="0" smtClean="0">
                <a:solidFill>
                  <a:schemeClr val="tx1"/>
                </a:solidFill>
                <a:uFillTx/>
              </a:rPr>
              <a:t>MCOs are expected to:</a:t>
            </a:r>
          </a:p>
          <a:p>
            <a:r>
              <a:rPr lang="en-US" sz="1200" b="0" i="0" baseline="0" dirty="0" smtClean="0">
                <a:solidFill>
                  <a:schemeClr val="tx1"/>
                </a:solidFill>
                <a:uFillTx/>
              </a:rPr>
              <a:t>Lessen reliance on institutional care</a:t>
            </a:r>
          </a:p>
          <a:p>
            <a:r>
              <a:rPr lang="en-US" sz="1200" b="0" i="0" baseline="0" dirty="0" smtClean="0">
                <a:solidFill>
                  <a:schemeClr val="tx1"/>
                </a:solidFill>
                <a:uFillTx/>
              </a:rPr>
              <a:t>Decrease re-hospitalizations </a:t>
            </a:r>
          </a:p>
          <a:p>
            <a:r>
              <a:rPr lang="en-US" sz="1200" b="0" i="0" baseline="0" dirty="0" smtClean="0">
                <a:solidFill>
                  <a:schemeClr val="tx1"/>
                </a:solidFill>
                <a:uFillTx/>
              </a:rPr>
              <a:t>Manage chronic conditions </a:t>
            </a:r>
          </a:p>
          <a:p>
            <a:r>
              <a:rPr lang="en-US" sz="1200" b="0" i="0" baseline="0" dirty="0" smtClean="0">
                <a:solidFill>
                  <a:schemeClr val="tx1"/>
                </a:solidFill>
                <a:uFillTx/>
              </a:rPr>
              <a:t>Improve access to health services</a:t>
            </a:r>
          </a:p>
          <a:p>
            <a:endParaRPr lang="en-US" sz="1200" b="0" i="0" baseline="0" dirty="0" smtClean="0">
              <a:solidFill>
                <a:schemeClr val="tx1"/>
              </a:solidFill>
              <a:uFillTx/>
            </a:endParaRPr>
          </a:p>
          <a:p>
            <a:r>
              <a:rPr lang="en-US" sz="1200" b="0" i="0" baseline="0" dirty="0" smtClean="0">
                <a:solidFill>
                  <a:schemeClr val="tx1"/>
                </a:solidFill>
                <a:uFillTx/>
              </a:rPr>
              <a:t>Essentially all populations and services in capitated risk-based managed care </a:t>
            </a:r>
          </a:p>
          <a:p>
            <a:r>
              <a:rPr lang="en-US" sz="1200" b="0" i="0" baseline="0" dirty="0" smtClean="0">
                <a:solidFill>
                  <a:schemeClr val="tx1"/>
                </a:solidFill>
                <a:uFillTx/>
              </a:rPr>
              <a:t>Silos between divisions and agencies remain</a:t>
            </a:r>
          </a:p>
          <a:p>
            <a:r>
              <a:rPr lang="en-US" sz="1200" b="0" i="0" baseline="0" dirty="0" smtClean="0">
                <a:solidFill>
                  <a:schemeClr val="tx1"/>
                </a:solidFill>
                <a:uFillTx/>
              </a:rPr>
              <a:t>Silos of data remain</a:t>
            </a:r>
          </a:p>
          <a:p>
            <a:endParaRPr lang="en-US" sz="1200" b="0" i="0" baseline="0" dirty="0" smtClean="0">
              <a:solidFill>
                <a:schemeClr val="tx1"/>
              </a:solidFill>
              <a:uFillTx/>
            </a:endParaRPr>
          </a:p>
          <a:p>
            <a:r>
              <a:rPr lang="en-US" sz="1200" b="1" i="0" baseline="0" dirty="0" smtClean="0">
                <a:solidFill>
                  <a:schemeClr val="tx1"/>
                </a:solidFill>
                <a:uFillTx/>
              </a:rPr>
              <a:t>Emphasis on prevention and early detection and intervention: </a:t>
            </a:r>
          </a:p>
          <a:p>
            <a:r>
              <a:rPr lang="en-US" sz="1200" b="0" baseline="0" dirty="0" smtClean="0">
                <a:solidFill>
                  <a:schemeClr val="tx1"/>
                </a:solidFill>
                <a:uFillTx/>
              </a:rPr>
              <a:t>Value added services (9,423 adults received dental services in 2015 who would not have gotten dental care prior to KanCare)</a:t>
            </a:r>
          </a:p>
          <a:p>
            <a:r>
              <a:rPr lang="en-US" sz="1200" b="0" baseline="0" dirty="0" smtClean="0">
                <a:solidFill>
                  <a:schemeClr val="tx1"/>
                </a:solidFill>
                <a:uFillTx/>
              </a:rPr>
              <a:t>MCO Programs for prenatal care working to address the public health preterm birth effort.</a:t>
            </a:r>
          </a:p>
          <a:p>
            <a:endParaRPr lang="en-US" sz="1200" b="1" baseline="0" dirty="0" smtClean="0">
              <a:solidFill>
                <a:schemeClr val="tx1"/>
              </a:solidFill>
              <a:uFillTx/>
            </a:endParaRPr>
          </a:p>
          <a:p>
            <a:r>
              <a:rPr lang="en-US" sz="1200" b="1" baseline="0" dirty="0" smtClean="0">
                <a:solidFill>
                  <a:schemeClr val="tx1"/>
                </a:solidFill>
                <a:uFillTx/>
              </a:rPr>
              <a:t>HEDIS: the following were</a:t>
            </a:r>
            <a:r>
              <a:rPr lang="en-US" sz="1200" b="1" dirty="0">
                <a:solidFill>
                  <a:schemeClr val="tx1"/>
                </a:solidFill>
              </a:rPr>
              <a:t> over national 50</a:t>
            </a:r>
            <a:r>
              <a:rPr lang="en-US" sz="1200" b="1" baseline="30000" dirty="0">
                <a:solidFill>
                  <a:schemeClr val="tx1"/>
                </a:solidFill>
              </a:rPr>
              <a:t>th</a:t>
            </a:r>
            <a:r>
              <a:rPr lang="en-US" sz="1200" b="1" dirty="0">
                <a:solidFill>
                  <a:schemeClr val="tx1"/>
                </a:solidFill>
              </a:rPr>
              <a:t> percentile for 2013 and 2014 for National Quality Measures</a:t>
            </a:r>
            <a:endParaRPr lang="en-US" sz="1200" b="1" baseline="0" dirty="0" smtClean="0">
              <a:solidFill>
                <a:schemeClr val="tx1"/>
              </a:solidFill>
              <a:uFillTx/>
            </a:endParaRPr>
          </a:p>
          <a:p>
            <a:pPr defTabSz="914037"/>
            <a:r>
              <a:rPr lang="en-US" sz="1200" dirty="0">
                <a:solidFill>
                  <a:schemeClr val="tx1"/>
                </a:solidFill>
              </a:rPr>
              <a:t>Annual Dental Visit for Kids 2-21</a:t>
            </a:r>
            <a:endParaRPr lang="en-US" sz="1200" b="1" baseline="0" dirty="0" smtClean="0">
              <a:solidFill>
                <a:schemeClr val="tx1"/>
              </a:solidFill>
              <a:uFillTx/>
            </a:endParaRPr>
          </a:p>
          <a:p>
            <a:r>
              <a:rPr lang="en-US" sz="1200" dirty="0">
                <a:solidFill>
                  <a:schemeClr val="tx1"/>
                </a:solidFill>
              </a:rPr>
              <a:t>Adults' Access to Preventive/Ambulatory Health Services (P4P) has improved </a:t>
            </a:r>
          </a:p>
          <a:p>
            <a:r>
              <a:rPr lang="en-US" sz="1200" dirty="0">
                <a:solidFill>
                  <a:schemeClr val="tx1"/>
                </a:solidFill>
              </a:rPr>
              <a:t>Follow-up after Hospitalization for Mental Illness, within seven days of discharge </a:t>
            </a:r>
          </a:p>
          <a:p>
            <a:r>
              <a:rPr lang="en-US" sz="1200" dirty="0">
                <a:solidFill>
                  <a:schemeClr val="tx1"/>
                </a:solidFill>
              </a:rPr>
              <a:t>Initiation in Treatment for Alcohol or other Drug Dependence (13 and older)</a:t>
            </a:r>
          </a:p>
          <a:p>
            <a:r>
              <a:rPr lang="en-US" sz="1200" dirty="0">
                <a:solidFill>
                  <a:schemeClr val="tx1"/>
                </a:solidFill>
              </a:rPr>
              <a:t>Engagement in Treatment for Alcohol or other Drug Dependence (13 and older)</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3</a:t>
            </a:fld>
            <a:endParaRPr lang="en-US" dirty="0">
              <a:uFillTx/>
            </a:endParaRPr>
          </a:p>
        </p:txBody>
      </p:sp>
    </p:spTree>
    <p:extLst>
      <p:ext uri="{BB962C8B-B14F-4D97-AF65-F5344CB8AC3E}">
        <p14:creationId xmlns:p14="http://schemas.microsoft.com/office/powerpoint/2010/main" val="30125913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30</a:t>
            </a:fld>
            <a:endParaRPr lang="en-US" dirty="0"/>
          </a:p>
        </p:txBody>
      </p:sp>
    </p:spTree>
    <p:extLst>
      <p:ext uri="{BB962C8B-B14F-4D97-AF65-F5344CB8AC3E}">
        <p14:creationId xmlns:p14="http://schemas.microsoft.com/office/powerpoint/2010/main" val="28799516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31</a:t>
            </a:fld>
            <a:endParaRPr lang="en-US" dirty="0"/>
          </a:p>
        </p:txBody>
      </p:sp>
    </p:spTree>
    <p:extLst>
      <p:ext uri="{BB962C8B-B14F-4D97-AF65-F5344CB8AC3E}">
        <p14:creationId xmlns:p14="http://schemas.microsoft.com/office/powerpoint/2010/main" val="2353457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32</a:t>
            </a:fld>
            <a:endParaRPr lang="en-US" dirty="0"/>
          </a:p>
        </p:txBody>
      </p:sp>
    </p:spTree>
    <p:extLst>
      <p:ext uri="{BB962C8B-B14F-4D97-AF65-F5344CB8AC3E}">
        <p14:creationId xmlns:p14="http://schemas.microsoft.com/office/powerpoint/2010/main" val="30949833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33</a:t>
            </a:fld>
            <a:endParaRPr lang="en-US" dirty="0"/>
          </a:p>
        </p:txBody>
      </p:sp>
    </p:spTree>
    <p:extLst>
      <p:ext uri="{BB962C8B-B14F-4D97-AF65-F5344CB8AC3E}">
        <p14:creationId xmlns:p14="http://schemas.microsoft.com/office/powerpoint/2010/main" val="26604252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34</a:t>
            </a:fld>
            <a:endParaRPr lang="en-US" dirty="0"/>
          </a:p>
        </p:txBody>
      </p:sp>
    </p:spTree>
    <p:extLst>
      <p:ext uri="{BB962C8B-B14F-4D97-AF65-F5344CB8AC3E}">
        <p14:creationId xmlns:p14="http://schemas.microsoft.com/office/powerpoint/2010/main" val="1859073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35</a:t>
            </a:fld>
            <a:endParaRPr lang="en-US" dirty="0"/>
          </a:p>
        </p:txBody>
      </p:sp>
    </p:spTree>
    <p:extLst>
      <p:ext uri="{BB962C8B-B14F-4D97-AF65-F5344CB8AC3E}">
        <p14:creationId xmlns:p14="http://schemas.microsoft.com/office/powerpoint/2010/main" val="26399104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7411">
              <a:defRPr/>
            </a:pPr>
            <a:endParaRPr lang="en-US" baseline="0" dirty="0">
              <a:solidFill>
                <a:schemeClr val="tx1"/>
              </a:solidFill>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pPr/>
              <a:t>36</a:t>
            </a:fld>
            <a:endParaRPr lang="en-US" dirty="0"/>
          </a:p>
        </p:txBody>
      </p:sp>
    </p:spTree>
    <p:extLst>
      <p:ext uri="{BB962C8B-B14F-4D97-AF65-F5344CB8AC3E}">
        <p14:creationId xmlns:p14="http://schemas.microsoft.com/office/powerpoint/2010/main" val="25094737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37</a:t>
            </a:fld>
            <a:endParaRPr lang="en-US" dirty="0"/>
          </a:p>
        </p:txBody>
      </p:sp>
    </p:spTree>
    <p:extLst>
      <p:ext uri="{BB962C8B-B14F-4D97-AF65-F5344CB8AC3E}">
        <p14:creationId xmlns:p14="http://schemas.microsoft.com/office/powerpoint/2010/main" val="18233302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38</a:t>
            </a:fld>
            <a:endParaRPr lang="en-US" dirty="0"/>
          </a:p>
        </p:txBody>
      </p:sp>
    </p:spTree>
    <p:extLst>
      <p:ext uri="{BB962C8B-B14F-4D97-AF65-F5344CB8AC3E}">
        <p14:creationId xmlns:p14="http://schemas.microsoft.com/office/powerpoint/2010/main" val="2517319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Need to focus on an individual’s needs holistically, not programmatically: 360 degree view, whole person care, plan of service.  Provide</a:t>
            </a:r>
            <a:r>
              <a:rPr lang="en-US" baseline="0" dirty="0" smtClean="0"/>
              <a:t> tools for individual and pop health management</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Need for coordination and integration across a broad array of </a:t>
            </a:r>
            <a:r>
              <a:rPr lang="en-US" sz="1200" dirty="0" smtClean="0">
                <a:solidFill>
                  <a:srgbClr val="002060"/>
                </a:solidFill>
                <a:latin typeface="Arial" panose="020B0604020202020204" pitchFamily="34" charset="0"/>
                <a:cs typeface="Arial" panose="020B0604020202020204" pitchFamily="34" charset="0"/>
              </a:rPr>
              <a:t>organizations, jurisdictions and sectors, in</a:t>
            </a:r>
            <a:r>
              <a:rPr lang="en-US" sz="1200" baseline="0" dirty="0" smtClean="0">
                <a:solidFill>
                  <a:srgbClr val="002060"/>
                </a:solidFill>
                <a:latin typeface="Arial" panose="020B0604020202020204" pitchFamily="34" charset="0"/>
                <a:cs typeface="Arial" panose="020B0604020202020204" pitchFamily="34" charset="0"/>
              </a:rPr>
              <a:t> part through more timely and accurate communication among patients, providers and payers</a:t>
            </a:r>
            <a:endParaRPr lang="en-US" dirty="0" smtClean="0"/>
          </a:p>
          <a:p>
            <a:r>
              <a:rPr lang="en-US" dirty="0" smtClean="0"/>
              <a:t>Need to break down silos</a:t>
            </a:r>
          </a:p>
          <a:p>
            <a:r>
              <a:rPr lang="en-US" dirty="0" smtClean="0"/>
              <a:t>Need for the ability to share information accurately and timely</a:t>
            </a:r>
          </a:p>
          <a:p>
            <a:endParaRPr lang="en-US" dirty="0" smtClean="0"/>
          </a:p>
          <a:p>
            <a:r>
              <a:rPr lang="en-US" dirty="0" smtClean="0"/>
              <a:t>Provide skinny data – targeted, actionable information</a:t>
            </a:r>
          </a:p>
          <a:p>
            <a:r>
              <a:rPr lang="en-US" dirty="0" smtClean="0"/>
              <a:t>Provide tools for better coordination of care across the health and healthcare systems</a:t>
            </a:r>
          </a:p>
          <a:p>
            <a:r>
              <a:rPr lang="en-US" dirty="0" smtClean="0"/>
              <a:t>Personal Health Record – person</a:t>
            </a:r>
          </a:p>
          <a:p>
            <a:r>
              <a:rPr lang="en-US" dirty="0" smtClean="0"/>
              <a:t>Electronic Health Record – provider/payer</a:t>
            </a:r>
          </a:p>
          <a:p>
            <a:r>
              <a:rPr lang="en-US" dirty="0" smtClean="0"/>
              <a:t>Facilitate more timely and accurate communication  between and among the people that are involved in a person’s health and care: patients, providers, payers, care coordinators/navigators, health coaches</a:t>
            </a:r>
          </a:p>
          <a:p>
            <a:r>
              <a:rPr lang="en-US" dirty="0" smtClean="0"/>
              <a:t>Allow for expanded access to the health system whether it be through telehealth or by the people involved in the health care of a person having access to more data and more timely data</a:t>
            </a:r>
          </a:p>
          <a:p>
            <a:r>
              <a:rPr lang="en-US" dirty="0" smtClean="0"/>
              <a:t>Provide tools for managing at an individual level or at various population levels – clinics, hospital systems, counties, state level, etc.</a:t>
            </a:r>
          </a:p>
          <a:p>
            <a:pPr marL="170716" indent="-170716">
              <a:buFont typeface="Arial" panose="020B0604020202020204" pitchFamily="34" charset="0"/>
              <a:buChar char="•"/>
            </a:pPr>
            <a:endParaRPr lang="en-US" b="0" baseline="0" dirty="0" smtClean="0">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4</a:t>
            </a:fld>
            <a:endParaRPr lang="en-US" dirty="0">
              <a:uFillTx/>
            </a:endParaRPr>
          </a:p>
        </p:txBody>
      </p:sp>
    </p:spTree>
    <p:extLst>
      <p:ext uri="{BB962C8B-B14F-4D97-AF65-F5344CB8AC3E}">
        <p14:creationId xmlns:p14="http://schemas.microsoft.com/office/powerpoint/2010/main" val="2457094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 </a:t>
            </a:r>
          </a:p>
          <a:p>
            <a:r>
              <a:rPr lang="en-US" dirty="0" smtClean="0"/>
              <a:t>Redundancies,</a:t>
            </a:r>
            <a:r>
              <a:rPr lang="en-US" baseline="0" dirty="0" smtClean="0"/>
              <a:t> conflictual services and gaps.  </a:t>
            </a:r>
            <a:r>
              <a:rPr lang="en-US" dirty="0" smtClean="0"/>
              <a:t>The </a:t>
            </a:r>
            <a:r>
              <a:rPr lang="en-US" dirty="0"/>
              <a:t>goal for </a:t>
            </a:r>
            <a:r>
              <a:rPr lang="en-US" dirty="0" err="1"/>
              <a:t>KanCare</a:t>
            </a:r>
            <a:r>
              <a:rPr lang="en-US" dirty="0"/>
              <a:t> 2.0 is to help Kansans achieve healthier, more independent lives by providing services and supports for social determinants of health in addition to traditional Medicaid benefits.  Kansas will test the below hypotheses in </a:t>
            </a:r>
            <a:r>
              <a:rPr lang="en-US" dirty="0" err="1"/>
              <a:t>KanCare</a:t>
            </a:r>
            <a:r>
              <a:rPr lang="en-US" dirty="0"/>
              <a:t> 2.0 to accomplish this goal:</a:t>
            </a:r>
          </a:p>
          <a:p>
            <a:r>
              <a:rPr lang="en-US" dirty="0"/>
              <a:t> </a:t>
            </a:r>
          </a:p>
          <a:p>
            <a:pPr lvl="0"/>
            <a:r>
              <a:rPr lang="en-US" dirty="0"/>
              <a:t>Expanding care coordination to include assisting members with accessing affordable housing, food security, employment and other social determinants of health will increase independence and stability, and improve health outcomes.</a:t>
            </a:r>
          </a:p>
          <a:p>
            <a:r>
              <a:rPr lang="en-US" dirty="0"/>
              <a:t>Create/adopt a person-centered service planning assessment tool that:</a:t>
            </a:r>
          </a:p>
          <a:p>
            <a:r>
              <a:rPr lang="en-US" dirty="0"/>
              <a:t>Begins with the members vision for a self-defined good life</a:t>
            </a:r>
          </a:p>
          <a:p>
            <a:endParaRPr lang="en-US" dirty="0"/>
          </a:p>
          <a:p>
            <a:r>
              <a:rPr lang="en-US" dirty="0"/>
              <a:t> Leverage knowledge of available support services to better coordinate care for the whole person</a:t>
            </a:r>
          </a:p>
          <a:p>
            <a:r>
              <a:rPr lang="en-US" dirty="0"/>
              <a:t>Coordinate with state agencies and other organizations to ensure best set of services for the individual</a:t>
            </a:r>
          </a:p>
          <a:p>
            <a:r>
              <a:rPr lang="en-US" dirty="0"/>
              <a:t>Identify redundant or conflictual services and adjust plan of care </a:t>
            </a:r>
          </a:p>
          <a:p>
            <a:r>
              <a:rPr lang="en-US" dirty="0"/>
              <a:t>Identify gaps be it in knowledge or care or services and take action to fill to improve health outcomes</a:t>
            </a:r>
          </a:p>
          <a:p>
            <a:endParaRPr lang="en-US" dirty="0"/>
          </a:p>
          <a:p>
            <a:pPr lvl="0"/>
            <a:r>
              <a:rPr lang="en-US" dirty="0"/>
              <a:t>Increasing employment and independent living supports for members with behavioral health needs, or who have intellectual, developmental or physical disabilities or traumatic brain injuries will increase independence and improve health outcomes.</a:t>
            </a:r>
          </a:p>
          <a:p>
            <a:r>
              <a:rPr lang="en-US" dirty="0"/>
              <a:t> </a:t>
            </a:r>
          </a:p>
          <a:p>
            <a:pPr lvl="0"/>
            <a:r>
              <a:rPr lang="en-US" dirty="0"/>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5</a:t>
            </a:fld>
            <a:endParaRPr lang="en-US" dirty="0">
              <a:uFillTx/>
            </a:endParaRPr>
          </a:p>
        </p:txBody>
      </p:sp>
    </p:spTree>
    <p:extLst>
      <p:ext uri="{BB962C8B-B14F-4D97-AF65-F5344CB8AC3E}">
        <p14:creationId xmlns:p14="http://schemas.microsoft.com/office/powerpoint/2010/main" val="4237977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Kansas Department of Health and Environment (KDHE) Organizational Structure:</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 of 8-10, 1 of 3 and only</a:t>
            </a:r>
          </a:p>
          <a:p>
            <a:pPr marL="457200"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PH – education, collaboration and support</a:t>
            </a:r>
            <a:r>
              <a:rPr lang="en-US" sz="2800" baseline="0" dirty="0" smtClean="0">
                <a:solidFill>
                  <a:srgbClr val="002060"/>
                </a:solidFill>
                <a:latin typeface="Arial" panose="020B0604020202020204" pitchFamily="34" charset="0"/>
                <a:cs typeface="Arial" panose="020B0604020202020204" pitchFamily="34" charset="0"/>
              </a:rPr>
              <a:t> local health departments and communities.</a:t>
            </a:r>
          </a:p>
          <a:p>
            <a:pPr marL="457200" indent="-457200">
              <a:buFont typeface="Arial" panose="020B0604020202020204" pitchFamily="34" charset="0"/>
              <a:buChar char="•"/>
            </a:pPr>
            <a:r>
              <a:rPr lang="en-US" sz="2800" baseline="0" dirty="0" smtClean="0">
                <a:solidFill>
                  <a:srgbClr val="002060"/>
                </a:solidFill>
                <a:latin typeface="Arial" panose="020B0604020202020204" pitchFamily="34" charset="0"/>
                <a:cs typeface="Arial" panose="020B0604020202020204" pitchFamily="34" charset="0"/>
              </a:rPr>
              <a:t>Medicaid – care coordination for high costs</a:t>
            </a:r>
          </a:p>
          <a:p>
            <a:pPr marL="457200" indent="-457200">
              <a:buFont typeface="Arial" panose="020B0604020202020204" pitchFamily="34" charset="0"/>
              <a:buChar char="•"/>
            </a:pPr>
            <a:r>
              <a:rPr lang="en-US" sz="2800" baseline="0" dirty="0" smtClean="0">
                <a:solidFill>
                  <a:srgbClr val="002060"/>
                </a:solidFill>
                <a:latin typeface="Arial" panose="020B0604020202020204" pitchFamily="34" charset="0"/>
                <a:cs typeface="Arial" panose="020B0604020202020204" pitchFamily="34" charset="0"/>
              </a:rPr>
              <a:t>Environment – water quality – think Flint.  Air quality – think asthma and COPD</a:t>
            </a: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Office of the Secretary: Legal, HR, IT, Fiscal, Procurement, Communications, Policy</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Public Health: Family Health, Oral Health, Disease Control and Prevention, Epidemiology, PH Informatics, Community Health Systems, Health Promotion</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Health Care Finance: Medicaid, CHIP, SEHP</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Division of Environment: Air, Water, Environmental Remediation, Waste Management, Health and Environment</a:t>
            </a:r>
            <a:r>
              <a:rPr lang="en-US" sz="2800" baseline="0" dirty="0" smtClean="0">
                <a:solidFill>
                  <a:srgbClr val="002060"/>
                </a:solidFill>
                <a:latin typeface="Arial" panose="020B0604020202020204" pitchFamily="34" charset="0"/>
                <a:cs typeface="Arial" panose="020B0604020202020204" pitchFamily="34" charset="0"/>
              </a:rPr>
              <a:t> Lab, Field Offices</a:t>
            </a:r>
            <a:endParaRPr lang="en-US" sz="2800" dirty="0" smtClean="0">
              <a:solidFill>
                <a:srgbClr val="002060"/>
              </a:solidFill>
              <a:latin typeface="Arial" panose="020B0604020202020204" pitchFamily="34" charset="0"/>
              <a:cs typeface="Arial" panose="020B0604020202020204" pitchFamily="34" charset="0"/>
            </a:endParaRP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6</a:t>
            </a:fld>
            <a:endParaRPr lang="en-US" dirty="0">
              <a:uFillTx/>
            </a:endParaRPr>
          </a:p>
        </p:txBody>
      </p:sp>
    </p:spTree>
    <p:extLst>
      <p:ext uri="{BB962C8B-B14F-4D97-AF65-F5344CB8AC3E}">
        <p14:creationId xmlns:p14="http://schemas.microsoft.com/office/powerpoint/2010/main" val="1503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goal for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is to help Kansans achieve healthier, more independent lives by providing services and supports for social determinants of health in addition to traditional Medicaid benefits.  Kansas will test the below hypotheses in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to accomplish this goal:</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Expanding care coordination to include assisting members with accessing affordable housing, food security, employment and other social determinants of health will increase independence and stability,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Increasing employment and independent living supports for members with behavioral health needs, or who have intellectual, developmental or physical disabilities or traumatic brain injuries will increase independence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7</a:t>
            </a:fld>
            <a:endParaRPr lang="en-US" dirty="0">
              <a:uFillTx/>
            </a:endParaRPr>
          </a:p>
        </p:txBody>
      </p:sp>
    </p:spTree>
    <p:extLst>
      <p:ext uri="{BB962C8B-B14F-4D97-AF65-F5344CB8AC3E}">
        <p14:creationId xmlns:p14="http://schemas.microsoft.com/office/powerpoint/2010/main" val="2255288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goal for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is to help Kansans achieve healthier, more independent lives by providing services and supports for social determinants of health in addition to traditional Medicaid benefits.  Kansas will test the below hypotheses in </a:t>
            </a:r>
            <a:r>
              <a:rPr lang="en-US" sz="1200" kern="1200" dirty="0" err="1" smtClean="0">
                <a:solidFill>
                  <a:schemeClr val="tx1"/>
                </a:solidFill>
                <a:effectLst/>
                <a:latin typeface="+mn-lt"/>
                <a:ea typeface="+mn-ea"/>
                <a:cs typeface="+mn-cs"/>
              </a:rPr>
              <a:t>KanCare</a:t>
            </a:r>
            <a:r>
              <a:rPr lang="en-US" sz="1200" kern="1200" dirty="0" smtClean="0">
                <a:solidFill>
                  <a:schemeClr val="tx1"/>
                </a:solidFill>
                <a:effectLst/>
                <a:latin typeface="+mn-lt"/>
                <a:ea typeface="+mn-ea"/>
                <a:cs typeface="+mn-cs"/>
              </a:rPr>
              <a:t> 2.0 to accomplish this goal:</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Expanding care coordination to include assisting members with accessing affordable housing, food security, employment and other social determinants of health will increase independence and stability,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Increasing employment and independent living supports for members with behavioral health needs, or who have intellectual, developmental or physical disabilities or traumatic brain injuries will increase independence and improve health outcomes.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Providing care coordination for all youth in foster care will decrease the number of placements, reduce psychotropic medication use, and improve health outcomes for these youth.</a:t>
            </a:r>
          </a:p>
          <a:p>
            <a:endParaRPr lang="en-US" b="1" baseline="0" dirty="0" smtClean="0">
              <a:solidFill>
                <a:srgbClr val="FF0000"/>
              </a:solidFill>
              <a:uFillTx/>
            </a:endParaRPr>
          </a:p>
        </p:txBody>
      </p:sp>
      <p:sp>
        <p:nvSpPr>
          <p:cNvPr id="4" name="Slide Number Placeholder 3"/>
          <p:cNvSpPr>
            <a:spLocks noGrp="1"/>
          </p:cNvSpPr>
          <p:nvPr>
            <p:ph type="sldNum" sz="quarter" idx="10"/>
          </p:nvPr>
        </p:nvSpPr>
        <p:spPr/>
        <p:txBody>
          <a:bodyPr/>
          <a:lstStyle/>
          <a:p>
            <a:fld id="{51FE37EE-E95C-4E27-8A9E-3B4EA5439DC6}" type="slidenum">
              <a:rPr lang="en-US" smtClean="0">
                <a:uFillTx/>
              </a:rPr>
              <a:pPr/>
              <a:t>8</a:t>
            </a:fld>
            <a:endParaRPr lang="en-US" dirty="0">
              <a:uFillTx/>
            </a:endParaRPr>
          </a:p>
        </p:txBody>
      </p:sp>
    </p:spTree>
    <p:extLst>
      <p:ext uri="{BB962C8B-B14F-4D97-AF65-F5344CB8AC3E}">
        <p14:creationId xmlns:p14="http://schemas.microsoft.com/office/powerpoint/2010/main" val="3017791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51FE37EE-E95C-4E27-8A9E-3B4EA5439DC6}" type="slidenum">
              <a:rPr lang="en-US" smtClean="0"/>
              <a:pPr/>
              <a:t>9</a:t>
            </a:fld>
            <a:endParaRPr lang="en-US" dirty="0"/>
          </a:p>
        </p:txBody>
      </p:sp>
    </p:spTree>
    <p:extLst>
      <p:ext uri="{BB962C8B-B14F-4D97-AF65-F5344CB8AC3E}">
        <p14:creationId xmlns:p14="http://schemas.microsoft.com/office/powerpoint/2010/main" val="1916499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9B3D545-82E3-4425-BB93-2C02B3AF82EA}" type="datetime1">
              <a:rPr lang="en-US" smtClean="0"/>
              <a:t>11/15/2017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F92EAF-DB3C-4068-A4DE-4CD37FC3AE81}" type="datetime1">
              <a:rPr lang="en-US" smtClean="0"/>
              <a:t>11/15/2017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6B4241-20A1-4E44-BF67-B0F01C336B92}" type="datetime1">
              <a:rPr lang="en-US" smtClean="0"/>
              <a:t>11/15/2017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9" name="Title 1"/>
          <p:cNvSpPr>
            <a:spLocks noGrp="1"/>
          </p:cNvSpPr>
          <p:nvPr>
            <p:ph type="title"/>
          </p:nvPr>
        </p:nvSpPr>
        <p:spPr>
          <a:xfrm>
            <a:off x="457200" y="274638"/>
            <a:ext cx="8229600" cy="1143000"/>
          </a:xfrm>
        </p:spPr>
        <p:txBody>
          <a:bodyPr>
            <a:noAutofit/>
          </a:bodyPr>
          <a:lstStyle/>
          <a:p>
            <a:pPr algn="r"/>
            <a:r>
              <a:rPr lang="en-US" sz="4000" b="1" dirty="0" smtClean="0">
                <a:solidFill>
                  <a:srgbClr val="002569"/>
                </a:solidFill>
                <a:latin typeface="Arial" pitchFamily="34" charset="0"/>
                <a:cs typeface="Arial" pitchFamily="34" charset="0"/>
              </a:rPr>
              <a:t>Header Here</a:t>
            </a:r>
            <a:endParaRPr lang="en-US" sz="4000" b="1" dirty="0">
              <a:solidFill>
                <a:srgbClr val="002569"/>
              </a:solidFill>
              <a:latin typeface="Arial" pitchFamily="34" charset="0"/>
              <a:cs typeface="Arial" pitchFamily="34" charset="0"/>
            </a:endParaRPr>
          </a:p>
        </p:txBody>
      </p:sp>
      <p:sp>
        <p:nvSpPr>
          <p:cNvPr id="20" name="Content Placeholder 8"/>
          <p:cNvSpPr>
            <a:spLocks noGrp="1"/>
          </p:cNvSpPr>
          <p:nvPr>
            <p:ph idx="1"/>
          </p:nvPr>
        </p:nvSpPr>
        <p:spPr>
          <a:xfrm>
            <a:off x="457200" y="1600200"/>
            <a:ext cx="8229600" cy="4525963"/>
          </a:xfrm>
        </p:spPr>
        <p:txBody>
          <a:bodyPr>
            <a:normAutofit/>
          </a:bodyPr>
          <a:lstStyle/>
          <a:p>
            <a:pPr lvl="0"/>
            <a:r>
              <a:rPr lang="en-US" b="1" dirty="0" smtClean="0">
                <a:solidFill>
                  <a:srgbClr val="002569"/>
                </a:solidFill>
                <a:latin typeface="Arial" panose="020B0604020202020204" pitchFamily="34" charset="0"/>
                <a:cs typeface="Arial" panose="020B0604020202020204" pitchFamily="34" charset="0"/>
              </a:rPr>
              <a:t>Bullets can be added here</a:t>
            </a:r>
          </a:p>
          <a:p>
            <a:endParaRPr lang="en-US" dirty="0"/>
          </a:p>
        </p:txBody>
      </p:sp>
      <p:sp>
        <p:nvSpPr>
          <p:cNvPr id="21" name="Footer Placeholder 12"/>
          <p:cNvSpPr>
            <a:spLocks noGrp="1"/>
          </p:cNvSpPr>
          <p:nvPr>
            <p:ph type="ftr" sz="quarter" idx="11"/>
          </p:nvPr>
        </p:nvSpPr>
        <p:spPr>
          <a:xfrm>
            <a:off x="3124200" y="6356350"/>
            <a:ext cx="2895600" cy="365125"/>
          </a:xfrm>
        </p:spPr>
        <p:txBody>
          <a:bodyPr/>
          <a:lstStyle/>
          <a:p>
            <a:r>
              <a:rPr lang="en-US" b="1" dirty="0" smtClean="0">
                <a:solidFill>
                  <a:schemeClr val="tx2">
                    <a:lumMod val="75000"/>
                  </a:schemeClr>
                </a:solidFill>
              </a:rPr>
              <a:t>1</a:t>
            </a:r>
            <a:endParaRPr lang="en-US" b="1" dirty="0">
              <a:solidFill>
                <a:schemeClr val="tx2">
                  <a:lumMod val="75000"/>
                </a:schemeClr>
              </a:solidFill>
            </a:endParaRPr>
          </a:p>
        </p:txBody>
      </p:sp>
      <p:cxnSp>
        <p:nvCxnSpPr>
          <p:cNvPr id="22" name="Straight Connector 21"/>
          <p:cNvCxnSpPr/>
          <p:nvPr userDrawn="1"/>
        </p:nvCxnSpPr>
        <p:spPr>
          <a:xfrm>
            <a:off x="265176" y="6172200"/>
            <a:ext cx="8613648"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rgbClr val="002569"/>
                </a:solidFill>
              </a:rPr>
              <a:pPr algn="ctr"/>
              <a:t>‹#›</a:t>
            </a:fld>
            <a:endParaRPr lang="en-US" dirty="0">
              <a:solidFill>
                <a:srgbClr val="002569"/>
              </a:solidFill>
            </a:endParaRPr>
          </a:p>
        </p:txBody>
      </p:sp>
      <p:cxnSp>
        <p:nvCxnSpPr>
          <p:cNvPr id="25" name="Straight Connector 24"/>
          <p:cNvCxnSpPr/>
          <p:nvPr userDrawn="1"/>
        </p:nvCxnSpPr>
        <p:spPr>
          <a:xfrm>
            <a:off x="265176" y="1179095"/>
            <a:ext cx="8613648"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cstate="print"/>
          <a:srcRect/>
          <a:stretch>
            <a:fillRect/>
          </a:stretch>
        </p:blipFill>
        <p:spPr bwMode="auto">
          <a:xfrm>
            <a:off x="7368857" y="5816044"/>
            <a:ext cx="1616075" cy="877888"/>
          </a:xfrm>
          <a:prstGeom prst="rect">
            <a:avLst/>
          </a:prstGeom>
          <a:noFill/>
          <a:ln w="9525">
            <a:noFill/>
            <a:miter lim="800000"/>
            <a:headEnd/>
            <a:tailEnd/>
          </a:ln>
        </p:spPr>
      </p:pic>
    </p:spTree>
    <p:extLst>
      <p:ext uri="{BB962C8B-B14F-4D97-AF65-F5344CB8AC3E}">
        <p14:creationId xmlns:p14="http://schemas.microsoft.com/office/powerpoint/2010/main" val="23853162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6B6E41-7020-4182-88C5-8EC236122763}" type="datetime1">
              <a:rPr lang="en-US" smtClean="0"/>
              <a:t>11/15/2017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05793E-A921-4669-97DA-26AD7F3442C9}" type="datetime1">
              <a:rPr lang="en-US" smtClean="0"/>
              <a:t>11/15/2017</a:t>
            </a:fld>
            <a:endParaRPr lang="en-US" dirty="0"/>
          </a:p>
        </p:txBody>
      </p:sp>
      <p:sp>
        <p:nvSpPr>
          <p:cNvPr id="5" name="Footer Placeholder 4"/>
          <p:cNvSpPr>
            <a:spLocks noGrp="1"/>
          </p:cNvSpPr>
          <p:nvPr>
            <p:ph type="ftr" sz="quarter" idx="11"/>
          </p:nvPr>
        </p:nvSpPr>
        <p:spPr/>
        <p:txBody>
          <a:bodyPr/>
          <a:lstStyle/>
          <a:p>
            <a:r>
              <a:rPr lang="en-US"/>
              <a:t>KanCare 2.0 Public Hearing Presentation</a:t>
            </a:r>
            <a:endParaRPr lang="en-US" dirty="0"/>
          </a:p>
        </p:txBody>
      </p:sp>
      <p:sp>
        <p:nvSpPr>
          <p:cNvPr id="6" name="Slide Number Placeholder 5"/>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9D1B6-EC45-4C8F-BEF1-28071587F78C}" type="datetime1">
              <a:rPr lang="en-US" smtClean="0"/>
              <a:t>11/15/2017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A60758-4193-455B-8DC3-4BF42935C9F7}" type="datetime1">
              <a:rPr lang="en-US" smtClean="0"/>
              <a:t>11/15/2017</a:t>
            </a:fld>
            <a:endParaRPr lang="en-US" dirty="0"/>
          </a:p>
        </p:txBody>
      </p:sp>
      <p:sp>
        <p:nvSpPr>
          <p:cNvPr id="8" name="Footer Placeholder 7"/>
          <p:cNvSpPr>
            <a:spLocks noGrp="1"/>
          </p:cNvSpPr>
          <p:nvPr>
            <p:ph type="ftr" sz="quarter" idx="11"/>
          </p:nvPr>
        </p:nvSpPr>
        <p:spPr/>
        <p:txBody>
          <a:bodyPr/>
          <a:lstStyle/>
          <a:p>
            <a:r>
              <a:rPr lang="en-US"/>
              <a:t>KanCare 2.0 Public Hearing Presentation</a:t>
            </a:r>
            <a:endParaRPr lang="en-US" dirty="0"/>
          </a:p>
        </p:txBody>
      </p:sp>
      <p:sp>
        <p:nvSpPr>
          <p:cNvPr id="9" name="Slide Number Placeholder 8"/>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B09AA3-ED8E-4DB8-8436-CEBF0FD3AC55}" type="datetime1">
              <a:rPr lang="en-US" smtClean="0"/>
              <a:t>11/15/2017</a:t>
            </a:fld>
            <a:endParaRPr lang="en-US" dirty="0"/>
          </a:p>
        </p:txBody>
      </p:sp>
      <p:sp>
        <p:nvSpPr>
          <p:cNvPr id="4" name="Footer Placeholder 3"/>
          <p:cNvSpPr>
            <a:spLocks noGrp="1"/>
          </p:cNvSpPr>
          <p:nvPr>
            <p:ph type="ftr" sz="quarter" idx="11"/>
          </p:nvPr>
        </p:nvSpPr>
        <p:spPr/>
        <p:txBody>
          <a:bodyPr/>
          <a:lstStyle/>
          <a:p>
            <a:r>
              <a:rPr lang="en-US"/>
              <a:t>KanCare 2.0 Public Hearing Presentation</a:t>
            </a:r>
            <a:endParaRPr lang="en-US" dirty="0"/>
          </a:p>
        </p:txBody>
      </p:sp>
      <p:sp>
        <p:nvSpPr>
          <p:cNvPr id="5" name="Slide Number Placeholder 4"/>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63A51-7F67-4E8B-9F24-B763FCB0B68D}" type="datetime1">
              <a:rPr lang="en-US" smtClean="0"/>
              <a:t>11/15/2017</a:t>
            </a:fld>
            <a:endParaRPr lang="en-US" dirty="0"/>
          </a:p>
        </p:txBody>
      </p:sp>
      <p:sp>
        <p:nvSpPr>
          <p:cNvPr id="3" name="Footer Placeholder 2"/>
          <p:cNvSpPr>
            <a:spLocks noGrp="1"/>
          </p:cNvSpPr>
          <p:nvPr>
            <p:ph type="ftr" sz="quarter" idx="11"/>
          </p:nvPr>
        </p:nvSpPr>
        <p:spPr/>
        <p:txBody>
          <a:bodyPr/>
          <a:lstStyle/>
          <a:p>
            <a:r>
              <a:rPr lang="en-US"/>
              <a:t>KanCare 2.0 Public Hearing Presentation</a:t>
            </a:r>
            <a:endParaRPr lang="en-US" dirty="0"/>
          </a:p>
        </p:txBody>
      </p:sp>
      <p:sp>
        <p:nvSpPr>
          <p:cNvPr id="4" name="Slide Number Placeholder 3"/>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CDE734-3328-413E-949F-C2C16102287A}" type="datetime1">
              <a:rPr lang="en-US" smtClean="0"/>
              <a:t>11/15/2017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D5EC0AF-0527-4468-B841-152B024F0368}" type="datetime1">
              <a:rPr lang="en-US" smtClean="0"/>
              <a:t>11/15/2017</a:t>
            </a:fld>
            <a:endParaRPr lang="en-US" dirty="0"/>
          </a:p>
        </p:txBody>
      </p:sp>
      <p:sp>
        <p:nvSpPr>
          <p:cNvPr id="6" name="Footer Placeholder 5"/>
          <p:cNvSpPr>
            <a:spLocks noGrp="1"/>
          </p:cNvSpPr>
          <p:nvPr>
            <p:ph type="ftr" sz="quarter" idx="11"/>
          </p:nvPr>
        </p:nvSpPr>
        <p:spPr/>
        <p:txBody>
          <a:bodyPr/>
          <a:lstStyle/>
          <a:p>
            <a:r>
              <a:rPr lang="en-US"/>
              <a:t>KanCare 2.0 Public Hearing Presentation</a:t>
            </a:r>
            <a:endParaRPr lang="en-US" dirty="0"/>
          </a:p>
        </p:txBody>
      </p:sp>
      <p:sp>
        <p:nvSpPr>
          <p:cNvPr id="7" name="Slide Number Placeholder 6"/>
          <p:cNvSpPr>
            <a:spLocks noGrp="1"/>
          </p:cNvSpPr>
          <p:nvPr>
            <p:ph type="sldNum" sz="quarter" idx="12"/>
          </p:nvPr>
        </p:nvSpPr>
        <p:spPr/>
        <p:txBody>
          <a:bodyPr/>
          <a:lstStyle/>
          <a:p>
            <a:fld id="{42B5252E-5DE4-47A6-94D7-88B3886B06C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a:solidFill>
                  <a:schemeClr val="tx1">
                    <a:tint val="75000"/>
                  </a:schemeClr>
                </a:solidFill>
                <a:latin typeface="Arial" panose="020B0604020202020204" pitchFamily="34" charset="0"/>
                <a:cs typeface="Arial" panose="020B0604020202020204" pitchFamily="34" charset="0"/>
              </a:defRPr>
            </a:lvl1pPr>
          </a:lstStyle>
          <a:p>
            <a:fld id="{29FE912C-81B3-437A-BA00-38550D675A1C}" type="datetime1">
              <a:rPr lang="en-US" smtClean="0"/>
              <a:t>11/15/2017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tint val="75000"/>
                  </a:schemeClr>
                </a:solidFill>
                <a:latin typeface="Arial" panose="020B0604020202020204" pitchFamily="34" charset="0"/>
                <a:cs typeface="Arial" panose="020B0604020202020204" pitchFamily="34" charset="0"/>
              </a:defRPr>
            </a:lvl1pPr>
          </a:lstStyle>
          <a:p>
            <a:r>
              <a:rPr lang="en-US" dirty="0"/>
              <a:t>KanCare 2.0 Public Hearing Presentation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100">
                <a:solidFill>
                  <a:schemeClr val="tx1">
                    <a:tint val="75000"/>
                  </a:schemeClr>
                </a:solidFill>
                <a:latin typeface="Arial" panose="020B0604020202020204" pitchFamily="34" charset="0"/>
                <a:cs typeface="Arial" panose="020B0604020202020204" pitchFamily="34" charset="0"/>
              </a:defRPr>
            </a:lvl1pPr>
          </a:lstStyle>
          <a:p>
            <a:fld id="{42B5252E-5DE4-47A6-94D7-88B3886B06C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www.kancare.gov/" TargetMode="External"/><Relationship Id="rId5" Type="http://schemas.openxmlformats.org/officeDocument/2006/relationships/hyperlink" Target="http://www.kancare.ks.gov/" TargetMode="External"/><Relationship Id="rId4" Type="http://schemas.openxmlformats.org/officeDocument/2006/relationships/hyperlink" Target="mailto:kdhe.KanCareRenewal@ks.gov"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kancare.ks.gov/about-kancare/kancare-renewal"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435429" y="3276600"/>
            <a:ext cx="8382000" cy="3581400"/>
          </a:xfrm>
          <a:prstGeom prst="rect">
            <a:avLst/>
          </a:prstGeom>
        </p:spPr>
        <p:txBody>
          <a:bodyPr vert="horz" lIns="91430" tIns="45715" rIns="91430" bIns="45715" rtlCol="0" anchor="ctr">
            <a:normAutofit/>
          </a:bodyPr>
          <a:lstStyle/>
          <a:p>
            <a:pPr algn="ctr">
              <a:spcBef>
                <a:spcPct val="0"/>
              </a:spcBef>
              <a:defRPr/>
            </a:pPr>
            <a:r>
              <a:rPr lang="en-US" sz="3200" b="1" dirty="0" smtClean="0">
                <a:solidFill>
                  <a:srgbClr val="002060"/>
                </a:solidFill>
                <a:latin typeface="Arial" pitchFamily="34" charset="0"/>
                <a:cs typeface="Arial" pitchFamily="34" charset="0"/>
              </a:rPr>
              <a:t>Helping People Achieve Healthier, More Independent Lives</a:t>
            </a:r>
          </a:p>
          <a:p>
            <a:pPr algn="ctr">
              <a:spcBef>
                <a:spcPct val="0"/>
              </a:spcBef>
              <a:defRPr/>
            </a:pPr>
            <a:endParaRPr lang="en-US" sz="2800" b="1" dirty="0">
              <a:solidFill>
                <a:srgbClr val="002060"/>
              </a:solidFill>
              <a:latin typeface="Arial" pitchFamily="34" charset="0"/>
              <a:cs typeface="Arial" pitchFamily="34" charset="0"/>
            </a:endParaRPr>
          </a:p>
          <a:p>
            <a:pPr algn="ctr">
              <a:spcBef>
                <a:spcPct val="0"/>
              </a:spcBef>
              <a:defRPr/>
            </a:pPr>
            <a:r>
              <a:rPr lang="en-US" sz="2800" b="1" dirty="0" smtClean="0">
                <a:solidFill>
                  <a:srgbClr val="002060"/>
                </a:solidFill>
                <a:latin typeface="Arial" pitchFamily="34" charset="0"/>
                <a:cs typeface="Arial" pitchFamily="34" charset="0"/>
              </a:rPr>
              <a:t>November 2017</a:t>
            </a:r>
            <a:endParaRPr lang="en-US" sz="2800" b="1" dirty="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a:p>
            <a:pPr algn="ctr">
              <a:spcBef>
                <a:spcPct val="0"/>
              </a:spcBef>
              <a:defRPr/>
            </a:pPr>
            <a:endParaRPr lang="en-US" sz="2400" dirty="0" smtClean="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216709"/>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92420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Agenda</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10</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809411"/>
            <a:ext cx="8363151" cy="3785652"/>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KanCare 2.0 Timeline</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Current KanCare Program</a:t>
            </a:r>
          </a:p>
          <a:p>
            <a:pPr marL="342900" indent="-342900">
              <a:spcAft>
                <a:spcPts val="1800"/>
              </a:spcAft>
              <a:buFont typeface="Arial" panose="020B0604020202020204" pitchFamily="34" charset="0"/>
              <a:buChar char="•"/>
            </a:pPr>
            <a:r>
              <a:rPr lang="en-US" sz="3600" dirty="0" err="1">
                <a:solidFill>
                  <a:srgbClr val="002060"/>
                </a:solidFill>
                <a:latin typeface="Arial" panose="020B0604020202020204" pitchFamily="34" charset="0"/>
                <a:cs typeface="Arial" panose="020B0604020202020204" pitchFamily="34" charset="0"/>
              </a:rPr>
              <a:t>KanCare</a:t>
            </a:r>
            <a:r>
              <a:rPr lang="en-US" sz="3600" dirty="0">
                <a:solidFill>
                  <a:srgbClr val="002060"/>
                </a:solidFill>
                <a:latin typeface="Arial" panose="020B0604020202020204" pitchFamily="34" charset="0"/>
                <a:cs typeface="Arial" panose="020B0604020202020204" pitchFamily="34" charset="0"/>
              </a:rPr>
              <a:t> 2.0 Improvements</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Summary</a:t>
            </a:r>
          </a:p>
          <a:p>
            <a:pPr marL="342900" indent="-342900">
              <a:spcAft>
                <a:spcPts val="1800"/>
              </a:spcAft>
              <a:buFont typeface="Arial" panose="020B0604020202020204" pitchFamily="34" charset="0"/>
              <a:buChar char="•"/>
            </a:pPr>
            <a:r>
              <a:rPr lang="en-US" sz="3600" dirty="0">
                <a:solidFill>
                  <a:srgbClr val="002060"/>
                </a:solidFill>
                <a:latin typeface="Arial" panose="020B0604020202020204" pitchFamily="34" charset="0"/>
                <a:cs typeface="Arial" panose="020B0604020202020204" pitchFamily="34" charset="0"/>
              </a:rPr>
              <a:t>Questions and Feedback</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a:solidFill>
                  <a:schemeClr val="tx2">
                    <a:lumMod val="75000"/>
                  </a:schemeClr>
                </a:solidFill>
              </a:rPr>
              <a:t>KanCare 2.0 Public Hearing Presentation - Provider</a:t>
            </a:r>
          </a:p>
        </p:txBody>
      </p:sp>
    </p:spTree>
    <p:extLst>
      <p:ext uri="{BB962C8B-B14F-4D97-AF65-F5344CB8AC3E}">
        <p14:creationId xmlns:p14="http://schemas.microsoft.com/office/powerpoint/2010/main" val="398768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2.0 Timeline</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18444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Timeline</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12</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graphicFrame>
        <p:nvGraphicFramePr>
          <p:cNvPr id="13" name="Diagram 12">
            <a:extLst>
              <a:ext uri="{FF2B5EF4-FFF2-40B4-BE49-F238E27FC236}">
                <a16:creationId xmlns="" xmlns:a16="http://schemas.microsoft.com/office/drawing/2014/main" id="{B57F062D-C178-4536-BDFF-49A3EF3D1DDB}"/>
              </a:ext>
            </a:extLst>
          </p:cNvPr>
          <p:cNvGraphicFramePr/>
          <p:nvPr>
            <p:extLst>
              <p:ext uri="{D42A27DB-BD31-4B8C-83A1-F6EECF244321}">
                <p14:modId xmlns:p14="http://schemas.microsoft.com/office/powerpoint/2010/main" val="51851857"/>
              </p:ext>
            </p:extLst>
          </p:nvPr>
        </p:nvGraphicFramePr>
        <p:xfrm>
          <a:off x="990600" y="1797565"/>
          <a:ext cx="7010400" cy="36888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94470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Current </a:t>
            </a: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Program</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367753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Current KanCare Program</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14</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2348028"/>
            <a:ext cx="8363151" cy="2708434"/>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Three managed care organizations (MCOs) serve KanCare members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State must ask for bids for new KanCare contracts with MCOs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MCOs may change in 2019</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820676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Current KanCare Program</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15</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155396"/>
            <a:ext cx="8363151" cy="5093702"/>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Members can still choose between MCOs in KanCare 2.0</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If a member’s current MCO </a:t>
            </a:r>
            <a:r>
              <a:rPr lang="en-US" sz="2800" u="sng" dirty="0">
                <a:solidFill>
                  <a:srgbClr val="002060"/>
                </a:solidFill>
                <a:latin typeface="Arial" panose="020B0604020202020204" pitchFamily="34" charset="0"/>
                <a:cs typeface="Arial" panose="020B0604020202020204" pitchFamily="34" charset="0"/>
              </a:rPr>
              <a:t>stays</a:t>
            </a:r>
            <a:r>
              <a:rPr lang="en-US" sz="2800" dirty="0">
                <a:solidFill>
                  <a:srgbClr val="002060"/>
                </a:solidFill>
                <a:latin typeface="Arial" panose="020B0604020202020204" pitchFamily="34" charset="0"/>
                <a:cs typeface="Arial" panose="020B0604020202020204" pitchFamily="34" charset="0"/>
              </a:rPr>
              <a:t> in KanCare 2.0, the member can choose to stay in the MCO or change MCOs</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If the member’s current MCO </a:t>
            </a:r>
            <a:r>
              <a:rPr lang="en-US" sz="2800" u="sng" dirty="0">
                <a:solidFill>
                  <a:srgbClr val="002060"/>
                </a:solidFill>
                <a:latin typeface="Arial" panose="020B0604020202020204" pitchFamily="34" charset="0"/>
                <a:cs typeface="Arial" panose="020B0604020202020204" pitchFamily="34" charset="0"/>
              </a:rPr>
              <a:t>does not stay</a:t>
            </a:r>
            <a:r>
              <a:rPr lang="en-US" sz="2800" dirty="0">
                <a:solidFill>
                  <a:srgbClr val="002060"/>
                </a:solidFill>
                <a:latin typeface="Arial" panose="020B0604020202020204" pitchFamily="34" charset="0"/>
                <a:cs typeface="Arial" panose="020B0604020202020204" pitchFamily="34" charset="0"/>
              </a:rPr>
              <a:t> in KanCare 2.0, the member will choose a new MCO</a:t>
            </a:r>
            <a:r>
              <a:rPr lang="en-US" sz="2800" u="sng" dirty="0">
                <a:solidFill>
                  <a:srgbClr val="002060"/>
                </a:solidFill>
                <a:latin typeface="Arial" panose="020B0604020202020204" pitchFamily="34" charset="0"/>
                <a:cs typeface="Arial" panose="020B0604020202020204" pitchFamily="34" charset="0"/>
              </a:rPr>
              <a:t> </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KanCare 2.0 will have the same services as KanCare with some </a:t>
            </a:r>
            <a:r>
              <a:rPr lang="en-US" sz="2800" dirty="0">
                <a:solidFill>
                  <a:srgbClr val="002569"/>
                </a:solidFill>
                <a:latin typeface="Arial" panose="020B0604020202020204" pitchFamily="34" charset="0"/>
                <a:cs typeface="Arial" panose="020B0604020202020204" pitchFamily="34" charset="0"/>
              </a:rPr>
              <a:t>added</a:t>
            </a:r>
            <a:r>
              <a:rPr lang="en-US" sz="2800" dirty="0">
                <a:solidFill>
                  <a:srgbClr val="002060"/>
                </a:solidFill>
                <a:latin typeface="Arial" panose="020B0604020202020204" pitchFamily="34" charset="0"/>
                <a:cs typeface="Arial" panose="020B0604020202020204" pitchFamily="34" charset="0"/>
              </a:rPr>
              <a:t> benefits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2135591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err="1">
                <a:solidFill>
                  <a:srgbClr val="002060"/>
                </a:solidFill>
                <a:latin typeface="Arial" pitchFamily="34" charset="0"/>
                <a:cs typeface="Arial" pitchFamily="34" charset="0"/>
              </a:rPr>
              <a:t>KanCare</a:t>
            </a:r>
            <a:r>
              <a:rPr lang="en-US" sz="3000" b="1" dirty="0">
                <a:solidFill>
                  <a:srgbClr val="002060"/>
                </a:solidFill>
                <a:latin typeface="Arial" pitchFamily="34" charset="0"/>
                <a:cs typeface="Arial" pitchFamily="34" charset="0"/>
              </a:rPr>
              <a:t> 2.0 Improvements</a:t>
            </a:r>
            <a:endParaRPr lang="en-US" sz="2800" dirty="0">
              <a:solidFill>
                <a:srgbClr val="002060"/>
              </a:solidFill>
              <a:latin typeface="Arial" pitchFamily="34" charset="0"/>
              <a:cs typeface="Arial" pitchFamily="34" charset="0"/>
            </a:endParaRP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10260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KanCare 2.0 Improvements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17</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647839"/>
            <a:ext cx="8363151" cy="4108817"/>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KanCare 2.0 will focus on:</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Member </a:t>
            </a:r>
            <a:r>
              <a:rPr lang="en-US" sz="2400" b="1" dirty="0">
                <a:solidFill>
                  <a:srgbClr val="002060"/>
                </a:solidFill>
                <a:latin typeface="Arial" panose="020B0604020202020204" pitchFamily="34" charset="0"/>
                <a:cs typeface="Arial" panose="020B0604020202020204" pitchFamily="34" charset="0"/>
              </a:rPr>
              <a:t>social determinants of health: </a:t>
            </a:r>
            <a:r>
              <a:rPr lang="en-US" sz="2400" dirty="0">
                <a:solidFill>
                  <a:srgbClr val="002060"/>
                </a:solidFill>
                <a:latin typeface="Arial" panose="020B0604020202020204" pitchFamily="34" charset="0"/>
                <a:cs typeface="Arial" panose="020B0604020202020204" pitchFamily="34" charset="0"/>
              </a:rPr>
              <a:t>Conditions in the </a:t>
            </a:r>
            <a:r>
              <a:rPr lang="en-US" sz="2400" dirty="0">
                <a:solidFill>
                  <a:srgbClr val="002569"/>
                </a:solidFill>
                <a:latin typeface="Arial" panose="020B0604020202020204" pitchFamily="34" charset="0"/>
                <a:cs typeface="Arial" panose="020B0604020202020204" pitchFamily="34" charset="0"/>
              </a:rPr>
              <a:t>places where members are born, live, learn, work, play, worship, and age that affect the member’s health and quality of life</a:t>
            </a:r>
            <a:r>
              <a:rPr lang="en-US" sz="2400" b="1" dirty="0">
                <a:solidFill>
                  <a:srgbClr val="002569"/>
                </a:solidFill>
                <a:latin typeface="Arial" panose="020B0604020202020204" pitchFamily="34" charset="0"/>
                <a:cs typeface="Arial" panose="020B0604020202020204" pitchFamily="34" charset="0"/>
              </a:rPr>
              <a:t> </a:t>
            </a:r>
            <a:endParaRPr lang="en-US" sz="2400" dirty="0">
              <a:solidFill>
                <a:srgbClr val="002569"/>
              </a:solidFill>
              <a:latin typeface="Arial" panose="020B0604020202020204" pitchFamily="34" charset="0"/>
              <a:cs typeface="Arial" panose="020B0604020202020204" pitchFamily="34" charset="0"/>
            </a:endParaRP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Member </a:t>
            </a:r>
            <a:r>
              <a:rPr lang="en-US" sz="2400" b="1" dirty="0">
                <a:solidFill>
                  <a:srgbClr val="002060"/>
                </a:solidFill>
                <a:latin typeface="Arial" panose="020B0604020202020204" pitchFamily="34" charset="0"/>
                <a:cs typeface="Arial" panose="020B0604020202020204" pitchFamily="34" charset="0"/>
              </a:rPr>
              <a:t>social determinants of independence: </a:t>
            </a:r>
            <a:r>
              <a:rPr lang="en-US" sz="2400" dirty="0">
                <a:solidFill>
                  <a:srgbClr val="002060"/>
                </a:solidFill>
                <a:latin typeface="Arial" panose="020B0604020202020204" pitchFamily="34" charset="0"/>
                <a:cs typeface="Arial" panose="020B0604020202020204" pitchFamily="34" charset="0"/>
              </a:rPr>
              <a:t>Member goals that help the member </a:t>
            </a:r>
            <a:r>
              <a:rPr lang="en-US" sz="2400" dirty="0">
                <a:solidFill>
                  <a:srgbClr val="002569"/>
                </a:solidFill>
                <a:latin typeface="Arial" panose="020B0604020202020204" pitchFamily="34" charset="0"/>
                <a:cs typeface="Arial" panose="020B0604020202020204" pitchFamily="34" charset="0"/>
              </a:rPr>
              <a:t>achieve their vision for a good life</a:t>
            </a:r>
            <a:endParaRPr lang="en-US" sz="2400" b="1" dirty="0">
              <a:solidFill>
                <a:srgbClr val="002569"/>
              </a:solidFill>
              <a:latin typeface="Arial" panose="020B0604020202020204" pitchFamily="34" charset="0"/>
              <a:cs typeface="Arial" panose="020B0604020202020204" pitchFamily="34" charset="0"/>
            </a:endParaRPr>
          </a:p>
          <a:p>
            <a:endParaRPr lang="en-US" sz="2400" i="1"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4010200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KanCare 2.0 Improvements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18</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2017174"/>
            <a:ext cx="8363151" cy="3370153"/>
          </a:xfrm>
          <a:prstGeom prst="rect">
            <a:avLst/>
          </a:prstGeom>
          <a:noFill/>
        </p:spPr>
        <p:txBody>
          <a:bodyPr wrap="square" rtlCol="0" anchor="ctr">
            <a:spAutoFit/>
          </a:bodyPr>
          <a:lstStyle/>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Strengthen social determinants of health and independence with service coordination</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Promote highest level of member independence</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Improve performance and quality for better care</a:t>
            </a:r>
          </a:p>
          <a:p>
            <a:pPr marL="514350" indent="-514350">
              <a:spcAft>
                <a:spcPts val="1800"/>
              </a:spcAft>
              <a:buFont typeface="+mj-lt"/>
              <a:buAutoNum type="arabicPeriod"/>
            </a:pPr>
            <a:r>
              <a:rPr lang="en-US" sz="2800" dirty="0">
                <a:solidFill>
                  <a:srgbClr val="002060"/>
                </a:solidFill>
                <a:latin typeface="Arial" panose="020B0604020202020204" pitchFamily="34" charset="0"/>
                <a:cs typeface="Arial" panose="020B0604020202020204" pitchFamily="34" charset="0"/>
              </a:rPr>
              <a:t>Improve state Medicaid effectiveness and efficiency</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4691042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#1: Strengthen social determinants of health and independence with service coordination</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09705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smtClean="0">
                <a:solidFill>
                  <a:srgbClr val="002060"/>
                </a:solidFill>
                <a:latin typeface="Arial Bold" panose="020B0704020202020204" pitchFamily="34" charset="0"/>
                <a:cs typeface="Arial Bold" panose="020B0704020202020204" pitchFamily="34" charset="0"/>
              </a:rPr>
              <a:t>Agenda</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5" name="Rectangle 4"/>
          <p:cNvSpPr/>
          <p:nvPr/>
        </p:nvSpPr>
        <p:spPr>
          <a:xfrm>
            <a:off x="141078" y="1371600"/>
            <a:ext cx="8562975" cy="2677656"/>
          </a:xfrm>
          <a:prstGeom prst="rect">
            <a:avLst/>
          </a:prstGeom>
        </p:spPr>
        <p:txBody>
          <a:bodyPr wrap="square">
            <a:spAutoFit/>
          </a:bodyPr>
          <a:lstStyle/>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Vision for </a:t>
            </a:r>
            <a:r>
              <a:rPr lang="en-US" sz="2800" dirty="0" err="1" smtClean="0">
                <a:solidFill>
                  <a:srgbClr val="002060"/>
                </a:solidFill>
                <a:latin typeface="Arial" panose="020B0604020202020204" pitchFamily="34" charset="0"/>
                <a:cs typeface="Arial" panose="020B0604020202020204" pitchFamily="34" charset="0"/>
              </a:rPr>
              <a:t>KanCare</a:t>
            </a:r>
            <a:r>
              <a:rPr lang="en-US" sz="2800" dirty="0" smtClean="0">
                <a:solidFill>
                  <a:srgbClr val="002060"/>
                </a:solidFill>
                <a:latin typeface="Arial" panose="020B0604020202020204" pitchFamily="34" charset="0"/>
                <a:cs typeface="Arial" panose="020B0604020202020204" pitchFamily="34" charset="0"/>
              </a:rPr>
              <a:t> 2.0</a:t>
            </a:r>
          </a:p>
          <a:p>
            <a:pPr marL="914400" lvl="1" indent="-457200">
              <a:buFont typeface="Arial" panose="020B0604020202020204" pitchFamily="34" charset="0"/>
              <a:buChar char="•"/>
            </a:pPr>
            <a:endParaRPr lang="en-US" sz="2800" dirty="0" smtClean="0">
              <a:solidFill>
                <a:srgbClr val="00206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err="1" smtClean="0">
                <a:solidFill>
                  <a:srgbClr val="002060"/>
                </a:solidFill>
                <a:latin typeface="Arial" panose="020B0604020202020204" pitchFamily="34" charset="0"/>
                <a:cs typeface="Arial" panose="020B0604020202020204" pitchFamily="34" charset="0"/>
              </a:rPr>
              <a:t>KanCare</a:t>
            </a:r>
            <a:r>
              <a:rPr lang="en-US" sz="2800" dirty="0" smtClean="0">
                <a:solidFill>
                  <a:srgbClr val="002060"/>
                </a:solidFill>
                <a:latin typeface="Arial" panose="020B0604020202020204" pitchFamily="34" charset="0"/>
                <a:cs typeface="Arial" panose="020B0604020202020204" pitchFamily="34" charset="0"/>
              </a:rPr>
              <a:t> 2.0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Where we’re going</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Plan of service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Key proposed pilots</a:t>
            </a:r>
          </a:p>
        </p:txBody>
      </p:sp>
    </p:spTree>
    <p:extLst>
      <p:ext uri="{BB962C8B-B14F-4D97-AF65-F5344CB8AC3E}">
        <p14:creationId xmlns:p14="http://schemas.microsoft.com/office/powerpoint/2010/main" val="2581528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20</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6413" y="1409824"/>
            <a:ext cx="8363151" cy="4955203"/>
          </a:xfrm>
          <a:prstGeom prst="rect">
            <a:avLst/>
          </a:prstGeom>
          <a:noFill/>
        </p:spPr>
        <p:txBody>
          <a:bodyPr wrap="square" rtlCol="0" anchor="ctr">
            <a:spAutoFit/>
          </a:bodyPr>
          <a:lstStyle/>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The member will have a specially trained coordinator to oversee all of their care if they are in one of these groups: </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getting home and community-based services or on a waiting list</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Youth with serious behavioral health needs or who are in foster care </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Adults who have behavioral health needs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with chronic or complex condition</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with behavioral health needs who live in institutions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People in the Work Opportunities Reward Kansans (WORK) program or other employment programs</a:t>
            </a:r>
          </a:p>
          <a:p>
            <a:pPr lvl="1"/>
            <a:endParaRPr lang="en-US" sz="2000" dirty="0">
              <a:solidFill>
                <a:srgbClr val="00206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Members will know who their coordinators are, meet them in person, and be able to reach them on the phone</a:t>
            </a: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
        <p:nvSpPr>
          <p:cNvPr id="13" name="Title 1">
            <a:extLst>
              <a:ext uri="{FF2B5EF4-FFF2-40B4-BE49-F238E27FC236}">
                <a16:creationId xmlns="" xmlns:a16="http://schemas.microsoft.com/office/drawing/2014/main" id="{8D70AF82-472C-462B-9273-A703040B78F1}"/>
              </a:ext>
            </a:extLst>
          </p:cNvPr>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Service Coordination</a:t>
            </a:r>
          </a:p>
        </p:txBody>
      </p:sp>
    </p:spTree>
    <p:extLst>
      <p:ext uri="{BB962C8B-B14F-4D97-AF65-F5344CB8AC3E}">
        <p14:creationId xmlns:p14="http://schemas.microsoft.com/office/powerpoint/2010/main" val="2150510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21</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6413" y="3533481"/>
            <a:ext cx="8363151" cy="707886"/>
          </a:xfrm>
          <a:prstGeom prst="rect">
            <a:avLst/>
          </a:prstGeom>
          <a:noFill/>
        </p:spPr>
        <p:txBody>
          <a:bodyPr wrap="square" rtlCol="0" anchor="ctr">
            <a:spAutoFit/>
          </a:bodyPr>
          <a:lstStyle/>
          <a:p>
            <a:pPr marL="342900"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endParaRPr lang="en-US" sz="2000" dirty="0">
              <a:solidFill>
                <a:srgbClr val="002060"/>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
        <p:nvSpPr>
          <p:cNvPr id="14" name="Title 1">
            <a:extLst>
              <a:ext uri="{FF2B5EF4-FFF2-40B4-BE49-F238E27FC236}">
                <a16:creationId xmlns="" xmlns:a16="http://schemas.microsoft.com/office/drawing/2014/main" id="{37227B94-97EB-4AC8-A48C-528BF2A1DB20}"/>
              </a:ext>
            </a:extLst>
          </p:cNvPr>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Service Plan Process</a:t>
            </a:r>
          </a:p>
        </p:txBody>
      </p:sp>
      <p:graphicFrame>
        <p:nvGraphicFramePr>
          <p:cNvPr id="15" name="Diagram 14">
            <a:extLst>
              <a:ext uri="{FF2B5EF4-FFF2-40B4-BE49-F238E27FC236}">
                <a16:creationId xmlns="" xmlns:a16="http://schemas.microsoft.com/office/drawing/2014/main" id="{598DED88-4B20-4702-B611-004537812A73}"/>
              </a:ext>
            </a:extLst>
          </p:cNvPr>
          <p:cNvGraphicFramePr/>
          <p:nvPr>
            <p:extLst>
              <p:ext uri="{D42A27DB-BD31-4B8C-83A1-F6EECF244321}">
                <p14:modId xmlns:p14="http://schemas.microsoft.com/office/powerpoint/2010/main" val="2007060531"/>
              </p:ext>
            </p:extLst>
          </p:nvPr>
        </p:nvGraphicFramePr>
        <p:xfrm>
          <a:off x="252151" y="1383071"/>
          <a:ext cx="8711208" cy="4432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66411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#2: Promote highest level of member independence</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749229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Employment Support</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23</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81000" y="1567737"/>
            <a:ext cx="8363151" cy="461665"/>
          </a:xfrm>
          <a:prstGeom prst="rect">
            <a:avLst/>
          </a:prstGeom>
          <a:noFill/>
        </p:spPr>
        <p:txBody>
          <a:bodyPr wrap="square" rtlCol="0" anchor="ctr">
            <a:spAutoFit/>
          </a:bodyPr>
          <a:lstStyle/>
          <a:p>
            <a:pPr marL="342900" indent="-342900">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Most </a:t>
            </a:r>
            <a:r>
              <a:rPr lang="en-US" sz="2400" dirty="0" err="1">
                <a:solidFill>
                  <a:srgbClr val="002060"/>
                </a:solidFill>
                <a:latin typeface="Arial" panose="020B0604020202020204" pitchFamily="34" charset="0"/>
                <a:cs typeface="Arial" panose="020B0604020202020204" pitchFamily="34" charset="0"/>
              </a:rPr>
              <a:t>KanCare</a:t>
            </a:r>
            <a:r>
              <a:rPr lang="en-US" sz="2400" dirty="0">
                <a:solidFill>
                  <a:srgbClr val="002060"/>
                </a:solidFill>
                <a:latin typeface="Arial" panose="020B0604020202020204" pitchFamily="34" charset="0"/>
                <a:cs typeface="Arial" panose="020B0604020202020204" pitchFamily="34" charset="0"/>
              </a:rPr>
              <a:t> Members will </a:t>
            </a:r>
            <a:r>
              <a:rPr lang="en-US" sz="2400" b="1" u="sng" dirty="0">
                <a:solidFill>
                  <a:srgbClr val="002060"/>
                </a:solidFill>
                <a:latin typeface="Arial" panose="020B0604020202020204" pitchFamily="34" charset="0"/>
                <a:cs typeface="Arial" panose="020B0604020202020204" pitchFamily="34" charset="0"/>
              </a:rPr>
              <a:t>not</a:t>
            </a:r>
            <a:r>
              <a:rPr lang="en-US" sz="2400" b="1" dirty="0">
                <a:solidFill>
                  <a:srgbClr val="00206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have work requirements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graphicFrame>
        <p:nvGraphicFramePr>
          <p:cNvPr id="11" name="Content Placeholder 3">
            <a:extLst>
              <a:ext uri="{FF2B5EF4-FFF2-40B4-BE49-F238E27FC236}">
                <a16:creationId xmlns="" xmlns:a16="http://schemas.microsoft.com/office/drawing/2014/main" id="{2E6C0906-9409-4502-9EA7-E6E635EC3CB0}"/>
              </a:ext>
            </a:extLst>
          </p:cNvPr>
          <p:cNvGraphicFramePr>
            <a:graphicFrameLocks noGrp="1"/>
          </p:cNvGraphicFramePr>
          <p:nvPr>
            <p:ph idx="1"/>
            <p:extLst>
              <p:ext uri="{D42A27DB-BD31-4B8C-83A1-F6EECF244321}">
                <p14:modId xmlns:p14="http://schemas.microsoft.com/office/powerpoint/2010/main" val="316379563"/>
              </p:ext>
            </p:extLst>
          </p:nvPr>
        </p:nvGraphicFramePr>
        <p:xfrm>
          <a:off x="137159" y="2214068"/>
          <a:ext cx="8839200" cy="37385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57097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Work Requirements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24</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59079" y="1409849"/>
            <a:ext cx="8363151" cy="3924151"/>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If work requirements apply to a member, the State will help them find employment to help them meet </a:t>
            </a:r>
            <a:r>
              <a:rPr lang="en-US" sz="2400" dirty="0">
                <a:solidFill>
                  <a:srgbClr val="002569"/>
                </a:solidFill>
                <a:latin typeface="Arial" panose="020B0604020202020204" pitchFamily="34" charset="0"/>
                <a:cs typeface="Arial" panose="020B0604020202020204" pitchFamily="34" charset="0"/>
              </a:rPr>
              <a:t>their</a:t>
            </a:r>
            <a:r>
              <a:rPr lang="en-US" sz="2400" dirty="0">
                <a:solidFill>
                  <a:srgbClr val="FF0000"/>
                </a:solidFill>
                <a:latin typeface="Arial" panose="020B0604020202020204" pitchFamily="34" charset="0"/>
                <a:cs typeface="Arial" panose="020B0604020202020204" pitchFamily="34" charset="0"/>
              </a:rPr>
              <a:t> </a:t>
            </a:r>
            <a:r>
              <a:rPr lang="en-US" sz="2400" dirty="0">
                <a:solidFill>
                  <a:srgbClr val="002060"/>
                </a:solidFill>
                <a:latin typeface="Arial" panose="020B0604020202020204" pitchFamily="34" charset="0"/>
                <a:cs typeface="Arial" panose="020B0604020202020204" pitchFamily="34" charset="0"/>
              </a:rPr>
              <a:t>life goals</a:t>
            </a:r>
          </a:p>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Members have up to 3 months of KanCare 2.0 coverage before they have to work under the work requirements.</a:t>
            </a:r>
          </a:p>
          <a:p>
            <a:pPr marL="342900"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The work requirement can be achieved in different ways:</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Work</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Job training</a:t>
            </a:r>
          </a:p>
          <a:p>
            <a:pPr marL="800100" lvl="1" indent="-342900">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Community service</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2737066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Voluntary Work Opportunities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25</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
        <p:nvSpPr>
          <p:cNvPr id="11" name="TextBox 10">
            <a:extLst>
              <a:ext uri="{FF2B5EF4-FFF2-40B4-BE49-F238E27FC236}">
                <a16:creationId xmlns="" xmlns:a16="http://schemas.microsoft.com/office/drawing/2014/main" id="{E2AEC46A-E3EB-4353-AACF-2BF5558F92BD}"/>
              </a:ext>
            </a:extLst>
          </p:cNvPr>
          <p:cNvSpPr txBox="1"/>
          <p:nvPr/>
        </p:nvSpPr>
        <p:spPr>
          <a:xfrm>
            <a:off x="304800" y="1447800"/>
            <a:ext cx="8363151" cy="3477875"/>
          </a:xfrm>
          <a:prstGeom prst="rect">
            <a:avLst/>
          </a:prstGeom>
          <a:noFill/>
        </p:spPr>
        <p:txBody>
          <a:bodyPr wrap="square" rtlCol="0" anchor="ctr">
            <a:spAutoFit/>
          </a:bodyPr>
          <a:lstStyle/>
          <a:p>
            <a:pPr marL="342900"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Members in </a:t>
            </a:r>
            <a:r>
              <a:rPr lang="en-US" sz="2000" dirty="0" err="1">
                <a:solidFill>
                  <a:srgbClr val="002060"/>
                </a:solidFill>
                <a:latin typeface="Arial" panose="020B0604020202020204" pitchFamily="34" charset="0"/>
                <a:cs typeface="Arial" panose="020B0604020202020204" pitchFamily="34" charset="0"/>
              </a:rPr>
              <a:t>MediKan</a:t>
            </a:r>
            <a:r>
              <a:rPr lang="en-US" sz="2000" dirty="0">
                <a:solidFill>
                  <a:srgbClr val="002060"/>
                </a:solidFill>
                <a:latin typeface="Arial" panose="020B0604020202020204" pitchFamily="34" charset="0"/>
                <a:cs typeface="Arial" panose="020B0604020202020204" pitchFamily="34" charset="0"/>
              </a:rPr>
              <a:t> and pursuing a disability determination from the Social Security Administration:</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Can choose to stop pursuing the disability determination and receive benefits with employment support</a:t>
            </a:r>
          </a:p>
          <a:p>
            <a:pPr marL="342900"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Members who have a disability or behavioral health conditions and live in the community</a:t>
            </a:r>
            <a:r>
              <a:rPr lang="en-US" sz="2000" dirty="0">
                <a:solidFill>
                  <a:srgbClr val="002569"/>
                </a:solidFill>
                <a:latin typeface="Arial" panose="020B0604020202020204" pitchFamily="34" charset="0"/>
                <a:cs typeface="Arial" panose="020B0604020202020204" pitchFamily="34" charset="0"/>
              </a:rPr>
              <a:t>:</a:t>
            </a:r>
            <a:r>
              <a:rPr lang="en-US" sz="2000" dirty="0">
                <a:solidFill>
                  <a:srgbClr val="002060"/>
                </a:solidFill>
                <a:latin typeface="Arial" panose="020B0604020202020204" pitchFamily="34" charset="0"/>
                <a:cs typeface="Arial" panose="020B0604020202020204" pitchFamily="34" charset="0"/>
              </a:rPr>
              <a:t> </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Employment support may be available to help them work</a:t>
            </a:r>
          </a:p>
          <a:p>
            <a:pPr marL="800100" lvl="1" indent="-342900">
              <a:spcAft>
                <a:spcPts val="1200"/>
              </a:spcAft>
              <a:buFont typeface="Arial" panose="020B0604020202020204" pitchFamily="34" charset="0"/>
              <a:buChar char="•"/>
            </a:pPr>
            <a:r>
              <a:rPr lang="en-US" sz="2000" dirty="0">
                <a:solidFill>
                  <a:srgbClr val="002060"/>
                </a:solidFill>
                <a:latin typeface="Arial" panose="020B0604020202020204" pitchFamily="34" charset="0"/>
                <a:cs typeface="Arial" panose="020B0604020202020204" pitchFamily="34" charset="0"/>
              </a:rPr>
              <a:t>KanCare 2.0 may offer personal assistance, independent living skills training, and transportation assistance</a:t>
            </a:r>
          </a:p>
        </p:txBody>
      </p:sp>
    </p:spTree>
    <p:extLst>
      <p:ext uri="{BB962C8B-B14F-4D97-AF65-F5344CB8AC3E}">
        <p14:creationId xmlns:p14="http://schemas.microsoft.com/office/powerpoint/2010/main" val="4062013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#3: Improve performance and quality for better care</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548133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Performance and Quality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27</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57200" y="1370143"/>
            <a:ext cx="8363151" cy="4662815"/>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MCOs </a:t>
            </a:r>
            <a:r>
              <a:rPr lang="en-US" sz="2800" dirty="0" smtClean="0">
                <a:solidFill>
                  <a:srgbClr val="002060"/>
                </a:solidFill>
                <a:latin typeface="Arial" panose="020B0604020202020204" pitchFamily="34" charset="0"/>
                <a:cs typeface="Arial" panose="020B0604020202020204" pitchFamily="34" charset="0"/>
              </a:rPr>
              <a:t>will be held accountable and </a:t>
            </a:r>
            <a:r>
              <a:rPr lang="en-US" sz="2800" dirty="0">
                <a:solidFill>
                  <a:srgbClr val="002060"/>
                </a:solidFill>
                <a:latin typeface="Arial" panose="020B0604020202020204" pitchFamily="34" charset="0"/>
                <a:cs typeface="Arial" panose="020B0604020202020204" pitchFamily="34" charset="0"/>
              </a:rPr>
              <a:t>providers will be rewarded for meeting goals in quality and service, including:</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A pay-for-performance (P4P) program between the State and the MCOs</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Provider payment incentives between MCOs and their contracted providers</a:t>
            </a:r>
          </a:p>
          <a:p>
            <a:pPr marL="1257300" lvl="2"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MCOs will reward providers who meet performance and quality goals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187309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Performance and Quality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28</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57200" y="1701001"/>
            <a:ext cx="8363151" cy="4001095"/>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err="1">
                <a:solidFill>
                  <a:srgbClr val="002060"/>
                </a:solidFill>
                <a:latin typeface="Arial" panose="020B0604020202020204" pitchFamily="34" charset="0"/>
                <a:cs typeface="Arial" panose="020B0604020202020204" pitchFamily="34" charset="0"/>
              </a:rPr>
              <a:t>KanCare</a:t>
            </a:r>
            <a:r>
              <a:rPr lang="en-US" sz="2800" dirty="0">
                <a:solidFill>
                  <a:srgbClr val="002060"/>
                </a:solidFill>
                <a:latin typeface="Arial" panose="020B0604020202020204" pitchFamily="34" charset="0"/>
                <a:cs typeface="Arial" panose="020B0604020202020204" pitchFamily="34" charset="0"/>
              </a:rPr>
              <a:t> 2.0 will continue the Delivery System Reform Incentive Payment (DSRIP) program and Uncompensated Care (UC) Pool</a:t>
            </a:r>
          </a:p>
          <a:p>
            <a:pPr marL="800100" lvl="1"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Hospitals will continue to get some extra funding to help serve people who cannot pay and to help </a:t>
            </a:r>
            <a:r>
              <a:rPr lang="en-US" sz="2800" dirty="0">
                <a:solidFill>
                  <a:srgbClr val="002569"/>
                </a:solidFill>
                <a:latin typeface="Arial" panose="020B0604020202020204" pitchFamily="34" charset="0"/>
                <a:cs typeface="Arial" panose="020B0604020202020204" pitchFamily="34" charset="0"/>
              </a:rPr>
              <a:t>improve services</a:t>
            </a:r>
          </a:p>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MCOs will offer extra services such as adult dental exams and counseling to quit smoking</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3117527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Theme #4: Improve state Medicaid effectiveness and efficiency</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06149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a:t>
            </a:r>
            <a:r>
              <a:rPr lang="en-US" sz="4000" b="1" dirty="0">
                <a:solidFill>
                  <a:srgbClr val="002060"/>
                </a:solidFill>
                <a:latin typeface="Arial Bold" panose="020B0704020202020204" pitchFamily="34" charset="0"/>
                <a:cs typeface="Arial Bold" panose="020B0704020202020204" pitchFamily="34" charset="0"/>
              </a:rPr>
              <a:t>2</a:t>
            </a:r>
            <a:r>
              <a:rPr lang="en-US" sz="4000" b="1" dirty="0" smtClean="0">
                <a:solidFill>
                  <a:srgbClr val="002060"/>
                </a:solidFill>
                <a:latin typeface="Arial Bold" panose="020B0704020202020204" pitchFamily="34" charset="0"/>
                <a:cs typeface="Arial Bold" panose="020B0704020202020204" pitchFamily="34" charset="0"/>
              </a:rPr>
              <a:t>.0 Overview</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5" name="Rectangle 4"/>
          <p:cNvSpPr/>
          <p:nvPr/>
        </p:nvSpPr>
        <p:spPr>
          <a:xfrm>
            <a:off x="141078" y="1219200"/>
            <a:ext cx="8562975" cy="4832092"/>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A</a:t>
            </a:r>
            <a:r>
              <a:rPr lang="en-US" sz="2800" dirty="0" smtClean="0">
                <a:solidFill>
                  <a:srgbClr val="002060"/>
                </a:solidFill>
                <a:latin typeface="Arial" panose="020B0604020202020204" pitchFamily="34" charset="0"/>
                <a:cs typeface="Arial" panose="020B0604020202020204" pitchFamily="34" charset="0"/>
              </a:rPr>
              <a:t> Medicaid Managed Care/</a:t>
            </a:r>
            <a:r>
              <a:rPr lang="en-US" sz="2800" b="1" dirty="0" smtClean="0">
                <a:solidFill>
                  <a:srgbClr val="002060"/>
                </a:solidFill>
                <a:latin typeface="Arial" panose="020B0604020202020204" pitchFamily="34" charset="0"/>
                <a:cs typeface="Arial" panose="020B0604020202020204" pitchFamily="34" charset="0"/>
              </a:rPr>
              <a:t>Services</a:t>
            </a:r>
            <a:r>
              <a:rPr lang="en-US" sz="2800" dirty="0" smtClean="0">
                <a:solidFill>
                  <a:srgbClr val="002060"/>
                </a:solidFill>
                <a:latin typeface="Arial" panose="020B0604020202020204" pitchFamily="34" charset="0"/>
                <a:cs typeface="Arial" panose="020B0604020202020204" pitchFamily="34" charset="0"/>
              </a:rPr>
              <a:t> program</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Managed Care Organizations (MCOs) operate</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Statewide across the spectrum of health, healthcare and independence</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Goals: </a:t>
            </a:r>
          </a:p>
          <a:p>
            <a:pPr marL="914400" lvl="1"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T</a:t>
            </a:r>
            <a:r>
              <a:rPr lang="en-US" sz="2800" dirty="0" smtClean="0">
                <a:solidFill>
                  <a:srgbClr val="002060"/>
                </a:solidFill>
                <a:latin typeface="Arial" panose="020B0604020202020204" pitchFamily="34" charset="0"/>
                <a:cs typeface="Arial" panose="020B0604020202020204" pitchFamily="34" charset="0"/>
              </a:rPr>
              <a:t>o improve quality/outcomes and </a:t>
            </a:r>
          </a:p>
          <a:p>
            <a:pPr marL="914400" lvl="1"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To reduce the rate of rise in cost growth</a:t>
            </a:r>
          </a:p>
          <a:p>
            <a:pPr marL="457200"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Through: </a:t>
            </a:r>
          </a:p>
          <a:p>
            <a:pPr marL="914400" lvl="1"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Integrated plan of service </a:t>
            </a:r>
          </a:p>
          <a:p>
            <a:pPr marL="914400" lvl="1" indent="-457200">
              <a:buFont typeface="Arial" panose="020B0604020202020204" pitchFamily="34" charset="0"/>
              <a:buChar char="•"/>
            </a:pPr>
            <a:r>
              <a:rPr lang="en-US" sz="2800" b="1" dirty="0" smtClean="0">
                <a:solidFill>
                  <a:srgbClr val="002060"/>
                </a:solidFill>
                <a:latin typeface="Arial" panose="020B0604020202020204" pitchFamily="34" charset="0"/>
                <a:cs typeface="Arial" panose="020B0604020202020204" pitchFamily="34" charset="0"/>
              </a:rPr>
              <a:t>Focusing on social determinants of health and independence</a:t>
            </a:r>
          </a:p>
        </p:txBody>
      </p:sp>
    </p:spTree>
    <p:extLst>
      <p:ext uri="{BB962C8B-B14F-4D97-AF65-F5344CB8AC3E}">
        <p14:creationId xmlns:p14="http://schemas.microsoft.com/office/powerpoint/2010/main" val="32388539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3600" b="1" dirty="0">
                <a:solidFill>
                  <a:srgbClr val="002060"/>
                </a:solidFill>
                <a:latin typeface="Arial" pitchFamily="34" charset="0"/>
                <a:cs typeface="Arial" pitchFamily="34" charset="0"/>
              </a:rPr>
              <a:t>Reduce Provider Administrative Challenges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30</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724790"/>
            <a:ext cx="8363151" cy="3954929"/>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Align MCO operations by standardizing tools and processes. Areas include:</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Health screenings</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Health risk assessments</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Prior authorizations</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Grievances and appeals</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Provider credentialing</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3616991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Effectiveness and Efficiency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31</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409318"/>
            <a:ext cx="8363151" cy="4585871"/>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Improving data analytic capabilities</a:t>
            </a:r>
          </a:p>
          <a:p>
            <a:pPr marL="800100" lvl="1" indent="-342900">
              <a:spcAft>
                <a:spcPts val="1800"/>
              </a:spcAft>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Improved provider portal with bulletins, program information, and eligibility checks</a:t>
            </a:r>
          </a:p>
          <a:p>
            <a:pPr marL="800100" lvl="1" indent="-342900">
              <a:spcAft>
                <a:spcPts val="1800"/>
              </a:spcAft>
              <a:buFont typeface="Arial" panose="020B0604020202020204" pitchFamily="34" charset="0"/>
              <a:buChar char="•"/>
            </a:pPr>
            <a:r>
              <a:rPr lang="en-US" sz="2400" dirty="0">
                <a:solidFill>
                  <a:srgbClr val="002569"/>
                </a:solidFill>
                <a:latin typeface="Arial" panose="020B0604020202020204" pitchFamily="34" charset="0"/>
                <a:cs typeface="Arial" panose="020B0604020202020204" pitchFamily="34" charset="0"/>
              </a:rPr>
              <a:t>Quicker and clearer communication on claims submission errors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Improve member access to behavioral health services by removing limits on hospital stays for behavioral health</a:t>
            </a:r>
          </a:p>
          <a:p>
            <a:pPr marL="800100" lvl="1" indent="-342900">
              <a:spcAft>
                <a:spcPts val="1800"/>
              </a:spcAft>
              <a:buFont typeface="Arial" panose="020B0604020202020204" pitchFamily="34" charset="0"/>
              <a:buChar char="•"/>
            </a:pPr>
            <a:r>
              <a:rPr lang="en-US" sz="2400" dirty="0">
                <a:solidFill>
                  <a:srgbClr val="002060"/>
                </a:solidFill>
                <a:latin typeface="Arial" panose="020B0604020202020204" pitchFamily="34" charset="0"/>
                <a:cs typeface="Arial" panose="020B0604020202020204" pitchFamily="34" charset="0"/>
              </a:rPr>
              <a:t>Current limit of 15 days of service per month</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7527384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Summary</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38368470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Summary</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33</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470875"/>
            <a:ext cx="8363151" cy="4462760"/>
          </a:xfrm>
          <a:prstGeom prst="rect">
            <a:avLst/>
          </a:prstGeom>
          <a:noFill/>
        </p:spPr>
        <p:txBody>
          <a:bodyPr wrap="square" rtlCol="0" anchor="ctr">
            <a:spAutoFit/>
          </a:bodyPr>
          <a:lstStyle/>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KanCare 2.0 begins January 1, 2019</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More members will have a person at each MCO to help coordinate all of their care</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Members</a:t>
            </a:r>
            <a:r>
              <a:rPr lang="en-US" sz="2800" dirty="0">
                <a:solidFill>
                  <a:srgbClr val="002569"/>
                </a:solidFill>
                <a:latin typeface="Arial" panose="020B0604020202020204" pitchFamily="34" charset="0"/>
                <a:cs typeface="Arial" panose="020B0604020202020204" pitchFamily="34" charset="0"/>
              </a:rPr>
              <a:t> will have new work requirements or work opportunities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MCOs will have aligned tools and procedures</a:t>
            </a:r>
          </a:p>
          <a:p>
            <a:pPr marL="342900" indent="-342900">
              <a:spcAft>
                <a:spcPts val="1800"/>
              </a:spcAft>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Kansas will have improved communications with providers</a:t>
            </a: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1370890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Questions and Feedback</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6703489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a:noAutofit/>
          </a:bodyPr>
          <a:lstStyle/>
          <a:p>
            <a:pPr algn="l"/>
            <a:r>
              <a:rPr lang="en-US" sz="4000" b="1" dirty="0">
                <a:solidFill>
                  <a:srgbClr val="002060"/>
                </a:solidFill>
                <a:latin typeface="Arial" pitchFamily="34" charset="0"/>
                <a:cs typeface="Arial" pitchFamily="34" charset="0"/>
              </a:rPr>
              <a:t>Public Comment</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35</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488931" y="1352381"/>
            <a:ext cx="8363151" cy="4699748"/>
          </a:xfrm>
          <a:prstGeom prst="rect">
            <a:avLst/>
          </a:prstGeom>
          <a:noFill/>
        </p:spPr>
        <p:txBody>
          <a:bodyPr wrap="square" rtlCol="0" anchor="ctr">
            <a:spAutoFit/>
          </a:bodyPr>
          <a:lstStyle/>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After today, if you have additional feedback or questions about the extension, please submit them to:  </a:t>
            </a:r>
            <a:r>
              <a:rPr lang="en-US" sz="2400" dirty="0">
                <a:solidFill>
                  <a:srgbClr val="002569"/>
                </a:solidFill>
                <a:latin typeface="Arial" panose="020B0604020202020204" pitchFamily="34" charset="0"/>
                <a:cs typeface="Arial" panose="020B0604020202020204" pitchFamily="34" charset="0"/>
                <a:hlinkClick r:id="rId4"/>
              </a:rPr>
              <a:t>kdhe.KanCareRenewal@ks.gov</a:t>
            </a:r>
            <a:r>
              <a:rPr lang="en-US" sz="2400" dirty="0">
                <a:solidFill>
                  <a:srgbClr val="002569"/>
                </a:solidFill>
                <a:latin typeface="Arial" panose="020B0604020202020204" pitchFamily="34" charset="0"/>
                <a:cs typeface="Arial" panose="020B0604020202020204" pitchFamily="34" charset="0"/>
              </a:rPr>
              <a:t> </a:t>
            </a:r>
          </a:p>
          <a:p>
            <a:pPr marL="34290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You may also mail them to </a:t>
            </a:r>
            <a:r>
              <a:rPr lang="en-US" sz="2400" dirty="0" err="1">
                <a:solidFill>
                  <a:srgbClr val="002569"/>
                </a:solidFill>
                <a:latin typeface="Arial" panose="020B0604020202020204" pitchFamily="34" charset="0"/>
                <a:cs typeface="Arial" panose="020B0604020202020204" pitchFamily="34" charset="0"/>
              </a:rPr>
              <a:t>KanCare</a:t>
            </a:r>
            <a:r>
              <a:rPr lang="en-US" sz="2400" dirty="0">
                <a:solidFill>
                  <a:srgbClr val="002569"/>
                </a:solidFill>
                <a:latin typeface="Arial" panose="020B0604020202020204" pitchFamily="34" charset="0"/>
                <a:cs typeface="Arial" panose="020B0604020202020204" pitchFamily="34" charset="0"/>
              </a:rPr>
              <a:t> Renewal, c/o Becky Ross, KDHE-Division of Health Care Finance, 900 SW Jackson, LSOB – 9th Floor, Topeka, Kansas, 66612</a:t>
            </a:r>
          </a:p>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All comments from these meetings, along with those sent by e-mail or regular mail will be collected and posted at </a:t>
            </a:r>
            <a:r>
              <a:rPr lang="en-US" sz="2400" dirty="0">
                <a:solidFill>
                  <a:srgbClr val="002569"/>
                </a:solidFill>
                <a:latin typeface="Arial" panose="020B0604020202020204" pitchFamily="34" charset="0"/>
                <a:cs typeface="Arial" panose="020B0604020202020204" pitchFamily="34" charset="0"/>
                <a:hlinkClick r:id="rId5"/>
              </a:rPr>
              <a:t>www.KanCare.ks.gov</a:t>
            </a:r>
            <a:r>
              <a:rPr lang="en-US" sz="2400" dirty="0">
                <a:solidFill>
                  <a:srgbClr val="002569"/>
                </a:solidFill>
                <a:latin typeface="Arial" panose="020B0604020202020204" pitchFamily="34" charset="0"/>
                <a:cs typeface="Arial" panose="020B0604020202020204" pitchFamily="34" charset="0"/>
              </a:rPr>
              <a:t> </a:t>
            </a:r>
          </a:p>
          <a:p>
            <a:pPr marL="342900" lvl="0" indent="-342900">
              <a:spcBef>
                <a:spcPct val="20000"/>
              </a:spcBef>
              <a:spcAft>
                <a:spcPts val="1800"/>
              </a:spcAft>
              <a:buFont typeface="Arial" pitchFamily="34" charset="0"/>
              <a:buChar char="•"/>
            </a:pPr>
            <a:r>
              <a:rPr lang="en-US" sz="2400" dirty="0">
                <a:solidFill>
                  <a:srgbClr val="002569"/>
                </a:solidFill>
                <a:latin typeface="Arial" panose="020B0604020202020204" pitchFamily="34" charset="0"/>
                <a:cs typeface="Arial" panose="020B0604020202020204" pitchFamily="34" charset="0"/>
              </a:rPr>
              <a:t>Please check for updates at </a:t>
            </a:r>
            <a:r>
              <a:rPr lang="en-US" sz="2400" dirty="0">
                <a:solidFill>
                  <a:srgbClr val="002569"/>
                </a:solidFill>
                <a:latin typeface="Arial" panose="020B0604020202020204" pitchFamily="34" charset="0"/>
                <a:cs typeface="Arial" panose="020B0604020202020204" pitchFamily="34" charset="0"/>
                <a:hlinkClick r:id="rId6"/>
              </a:rPr>
              <a:t>www.KanCare.ks.gov</a:t>
            </a:r>
            <a:endParaRPr lang="en-US" sz="2400" dirty="0">
              <a:solidFill>
                <a:srgbClr val="002569"/>
              </a:solidFill>
              <a:latin typeface="Arial" panose="020B0604020202020204" pitchFamily="34" charset="0"/>
              <a:cs typeface="Arial" panose="020B0604020202020204" pitchFamily="34" charset="0"/>
            </a:endParaRPr>
          </a:p>
        </p:txBody>
      </p:sp>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2955115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91289" y="152400"/>
            <a:ext cx="8153400" cy="990600"/>
          </a:xfrm>
        </p:spPr>
        <p:txBody>
          <a:bodyPr bIns="0">
            <a:noAutofit/>
          </a:bodyPr>
          <a:lstStyle/>
          <a:p>
            <a:pPr algn="l"/>
            <a:r>
              <a:rPr lang="en-US" sz="3200" b="1" dirty="0">
                <a:solidFill>
                  <a:srgbClr val="002060"/>
                </a:solidFill>
                <a:latin typeface="Arial" pitchFamily="34" charset="0"/>
                <a:cs typeface="Arial" pitchFamily="34" charset="0"/>
              </a:rPr>
              <a:t>Public Hearing Schedule for Providers</a:t>
            </a:r>
          </a:p>
        </p:txBody>
      </p:sp>
      <p:cxnSp>
        <p:nvCxnSpPr>
          <p:cNvPr id="5" name="Straight Connector 4"/>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36</a:t>
            </a:fld>
            <a:endParaRPr lang="en-US" dirty="0">
              <a:solidFill>
                <a:schemeClr val="tx2"/>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Connector 9"/>
          <p:cNvCxnSpPr/>
          <p:nvPr/>
        </p:nvCxnSpPr>
        <p:spPr>
          <a:xfrm>
            <a:off x="259079" y="1232258"/>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graphicFrame>
        <p:nvGraphicFramePr>
          <p:cNvPr id="3" name="Table 2">
            <a:extLst>
              <a:ext uri="{FF2B5EF4-FFF2-40B4-BE49-F238E27FC236}">
                <a16:creationId xmlns="" xmlns:a16="http://schemas.microsoft.com/office/drawing/2014/main" id="{DB5CFC02-E6A8-42D6-9358-1DE5418211A3}"/>
              </a:ext>
            </a:extLst>
          </p:cNvPr>
          <p:cNvGraphicFramePr>
            <a:graphicFrameLocks noGrp="1"/>
          </p:cNvGraphicFramePr>
          <p:nvPr>
            <p:extLst>
              <p:ext uri="{D42A27DB-BD31-4B8C-83A1-F6EECF244321}">
                <p14:modId xmlns:p14="http://schemas.microsoft.com/office/powerpoint/2010/main" val="3051164854"/>
              </p:ext>
            </p:extLst>
          </p:nvPr>
        </p:nvGraphicFramePr>
        <p:xfrm>
          <a:off x="131618" y="1295400"/>
          <a:ext cx="8722821" cy="4247799"/>
        </p:xfrm>
        <a:graphic>
          <a:graphicData uri="http://schemas.openxmlformats.org/drawingml/2006/table">
            <a:tbl>
              <a:tblPr firstRow="1" firstCol="1" bandRow="1">
                <a:tableStyleId>{5C22544A-7EE6-4342-B048-85BDC9FD1C3A}</a:tableStyleId>
              </a:tblPr>
              <a:tblGrid>
                <a:gridCol w="2180571">
                  <a:extLst>
                    <a:ext uri="{9D8B030D-6E8A-4147-A177-3AD203B41FA5}">
                      <a16:colId xmlns="" xmlns:a16="http://schemas.microsoft.com/office/drawing/2014/main" val="789799719"/>
                    </a:ext>
                  </a:extLst>
                </a:gridCol>
                <a:gridCol w="4548933">
                  <a:extLst>
                    <a:ext uri="{9D8B030D-6E8A-4147-A177-3AD203B41FA5}">
                      <a16:colId xmlns="" xmlns:a16="http://schemas.microsoft.com/office/drawing/2014/main" val="3519833818"/>
                    </a:ext>
                  </a:extLst>
                </a:gridCol>
                <a:gridCol w="1993317">
                  <a:extLst>
                    <a:ext uri="{9D8B030D-6E8A-4147-A177-3AD203B41FA5}">
                      <a16:colId xmlns="" xmlns:a16="http://schemas.microsoft.com/office/drawing/2014/main" val="54049267"/>
                    </a:ext>
                  </a:extLst>
                </a:gridCol>
              </a:tblGrid>
              <a:tr h="404156">
                <a:tc>
                  <a:txBody>
                    <a:bodyPr/>
                    <a:lstStyle/>
                    <a:p>
                      <a:pPr marL="0" marR="0" algn="ctr">
                        <a:lnSpc>
                          <a:spcPct val="115000"/>
                        </a:lnSpc>
                        <a:spcBef>
                          <a:spcPts val="300"/>
                        </a:spcBef>
                        <a:spcAft>
                          <a:spcPts val="300"/>
                        </a:spcAft>
                      </a:pPr>
                      <a:r>
                        <a:rPr lang="en-US" sz="1800" b="0" dirty="0">
                          <a:effectLst/>
                          <a:latin typeface="Arial" panose="020B0604020202020204" pitchFamily="34" charset="0"/>
                          <a:cs typeface="Arial" panose="020B0604020202020204" pitchFamily="34" charset="0"/>
                        </a:rPr>
                        <a:t>Day/Date</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600"/>
                        </a:spcBef>
                        <a:spcAft>
                          <a:spcPts val="600"/>
                        </a:spcAft>
                      </a:pPr>
                      <a:r>
                        <a:rPr lang="en-US" sz="1800" b="0" dirty="0">
                          <a:effectLst/>
                          <a:latin typeface="Arial" panose="020B0604020202020204" pitchFamily="34" charset="0"/>
                          <a:cs typeface="Arial" panose="020B0604020202020204" pitchFamily="34" charset="0"/>
                        </a:rPr>
                        <a:t>Location</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marR="0" algn="ctr">
                        <a:lnSpc>
                          <a:spcPct val="115000"/>
                        </a:lnSpc>
                        <a:spcBef>
                          <a:spcPts val="600"/>
                        </a:spcBef>
                        <a:spcAft>
                          <a:spcPts val="600"/>
                        </a:spcAft>
                      </a:pPr>
                      <a:r>
                        <a:rPr lang="en-US" sz="1800" b="0" dirty="0">
                          <a:effectLst/>
                          <a:latin typeface="Arial" panose="020B0604020202020204" pitchFamily="34" charset="0"/>
                          <a:cs typeface="Arial" panose="020B0604020202020204" pitchFamily="34" charset="0"/>
                        </a:rPr>
                        <a:t>Time</a:t>
                      </a:r>
                    </a:p>
                  </a:txBody>
                  <a:tcPr marL="45195" marR="45195" marT="0" marB="2743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 xmlns:a16="http://schemas.microsoft.com/office/drawing/2014/main" val="2711979557"/>
                  </a:ext>
                </a:extLst>
              </a:tr>
              <a:tr h="498460">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14,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Pittsburg</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effectLst/>
                          <a:latin typeface="Arial" panose="020B0604020202020204" pitchFamily="34" charset="0"/>
                          <a:cs typeface="Arial" panose="020B0604020202020204" pitchFamily="34" charset="0"/>
                        </a:rPr>
                        <a:t>2:00pm to 4:00pm </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726237830"/>
                  </a:ext>
                </a:extLst>
              </a:tr>
              <a:tr h="489020">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Dodge City</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2:00pm to 4:00pm </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884363534"/>
                  </a:ext>
                </a:extLst>
              </a:tr>
              <a:tr h="489020">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15,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Olathe</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2:00pm to 4:00pm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969848758"/>
                  </a:ext>
                </a:extLst>
              </a:tr>
              <a:tr h="584211">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Great Bend</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2:00pm to 4:00pm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889811259"/>
                  </a:ext>
                </a:extLst>
              </a:tr>
              <a:tr h="437673">
                <a:tc rowSpan="2">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16,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Topeka</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kumimoji="0" lang="en-US" sz="1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2:00pm to 4:00pm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79581660"/>
                  </a:ext>
                </a:extLst>
              </a:tr>
              <a:tr h="510971">
                <a:tc vMerge="1">
                  <a:txBody>
                    <a:bodyPr/>
                    <a:lstStyle/>
                    <a:p>
                      <a:endParaRPr lang="en-US"/>
                    </a:p>
                  </a:txBody>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Wichita</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15000"/>
                        </a:lnSpc>
                        <a:spcBef>
                          <a:spcPts val="600"/>
                        </a:spcBef>
                        <a:spcAft>
                          <a:spcPts val="6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2:00pm to 4:00pm </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95961561"/>
                  </a:ext>
                </a:extLst>
              </a:tr>
              <a:tr h="834288">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November 20, 2017</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Conference Call Option: 1-833-791-5968 and Enter Code: 871 777 85 </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15000"/>
                        </a:lnSpc>
                        <a:spcBef>
                          <a:spcPts val="600"/>
                        </a:spcBef>
                        <a:spcAft>
                          <a:spcPts val="600"/>
                        </a:spcAft>
                      </a:pPr>
                      <a:r>
                        <a:rPr lang="en-US" sz="1800" b="0" dirty="0">
                          <a:solidFill>
                            <a:schemeClr val="tx1"/>
                          </a:solidFill>
                          <a:effectLst/>
                          <a:latin typeface="Arial" panose="020B0604020202020204" pitchFamily="34" charset="0"/>
                          <a:cs typeface="Arial" panose="020B0604020202020204" pitchFamily="34" charset="0"/>
                        </a:rPr>
                        <a:t>12:00pm to 1:30pm</a:t>
                      </a:r>
                    </a:p>
                  </a:txBody>
                  <a:tcPr marL="45195" marR="45195" marT="0" marB="274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594210975"/>
                  </a:ext>
                </a:extLst>
              </a:tr>
            </a:tbl>
          </a:graphicData>
        </a:graphic>
      </p:graphicFrame>
      <p:sp>
        <p:nvSpPr>
          <p:cNvPr id="2" name="Rectangle 1">
            <a:extLst>
              <a:ext uri="{FF2B5EF4-FFF2-40B4-BE49-F238E27FC236}">
                <a16:creationId xmlns="" xmlns:a16="http://schemas.microsoft.com/office/drawing/2014/main" id="{EFFD2601-3CE0-49CB-97E6-C5FCE577767B}"/>
              </a:ext>
            </a:extLst>
          </p:cNvPr>
          <p:cNvSpPr/>
          <p:nvPr/>
        </p:nvSpPr>
        <p:spPr>
          <a:xfrm>
            <a:off x="345446" y="5543199"/>
            <a:ext cx="8473439" cy="369332"/>
          </a:xfrm>
          <a:prstGeom prst="rect">
            <a:avLst/>
          </a:prstGeom>
        </p:spPr>
        <p:txBody>
          <a:bodyPr wrap="square">
            <a:spAutoFit/>
          </a:bodyPr>
          <a:lstStyle/>
          <a:p>
            <a:pPr lvl="0">
              <a:spcBef>
                <a:spcPct val="20000"/>
              </a:spcBef>
            </a:pPr>
            <a:r>
              <a:rPr lang="en-US" b="1" dirty="0">
                <a:solidFill>
                  <a:srgbClr val="002569"/>
                </a:solidFill>
                <a:latin typeface="Arial" panose="020B0604020202020204" pitchFamily="34" charset="0"/>
                <a:cs typeface="Arial" panose="020B0604020202020204" pitchFamily="34" charset="0"/>
              </a:rPr>
              <a:t>Details available at </a:t>
            </a:r>
            <a:r>
              <a:rPr lang="en-US" b="1" dirty="0">
                <a:solidFill>
                  <a:srgbClr val="002569"/>
                </a:solidFill>
                <a:latin typeface="Arial" panose="020B0604020202020204" pitchFamily="34" charset="0"/>
                <a:cs typeface="Arial" panose="020B0604020202020204" pitchFamily="34" charset="0"/>
                <a:hlinkClick r:id="rId4"/>
              </a:rPr>
              <a:t>www.KanCare.ks.gov/about-kancare/kancare-renewal</a:t>
            </a:r>
            <a:r>
              <a:rPr lang="en-US" b="1" dirty="0">
                <a:solidFill>
                  <a:srgbClr val="002569"/>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577283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990600"/>
          </a:xfrm>
        </p:spPr>
        <p:txBody>
          <a:bodyPr>
            <a:normAutofit/>
          </a:bodyPr>
          <a:lstStyle/>
          <a:p>
            <a:pPr algn="l"/>
            <a:r>
              <a:rPr lang="en-US" sz="4000" b="1" dirty="0">
                <a:solidFill>
                  <a:srgbClr val="002569"/>
                </a:solidFill>
                <a:latin typeface="Arial" panose="020B0604020202020204" pitchFamily="34" charset="0"/>
                <a:cs typeface="Arial" panose="020B0604020202020204" pitchFamily="34" charset="0"/>
              </a:rPr>
              <a:t>Questions and Feedback</a:t>
            </a:r>
          </a:p>
        </p:txBody>
      </p:sp>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37</a:t>
            </a:fld>
            <a:endParaRPr lang="en-US" dirty="0">
              <a:solidFill>
                <a:schemeClr val="tx2"/>
              </a:solidFill>
            </a:endParaRPr>
          </a:p>
        </p:txBody>
      </p:sp>
      <p:cxnSp>
        <p:nvCxnSpPr>
          <p:cNvPr id="11" name="Straight Connector 10"/>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a:off x="274320" y="1306875"/>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9" name="Picture 4" descr="C:\Users\RRoss\AppData\Local\Microsoft\Windows\Temporary Internet Files\Content.IE5\1PVRF8F3\question-marks[1].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1714500" y="1788132"/>
            <a:ext cx="5715000" cy="3617119"/>
          </a:xfrm>
          <a:prstGeom prst="rect">
            <a:avLst/>
          </a:prstGeom>
          <a:noFill/>
          <a:extLst>
            <a:ext uri="{909E8E84-426E-40DD-AFC4-6F175D3DCCD1}">
              <a14:hiddenFill xmlns:a14="http://schemas.microsoft.com/office/drawing/2010/main">
                <a:solidFill>
                  <a:srgbClr val="FFFFFF"/>
                </a:solidFill>
              </a14:hiddenFill>
            </a:ext>
          </a:extLst>
        </p:spPr>
      </p:pic>
      <p:sp>
        <p:nvSpPr>
          <p:cNvPr id="10" name="Footer Placeholder 12">
            <a:extLst>
              <a:ext uri="{FF2B5EF4-FFF2-40B4-BE49-F238E27FC236}">
                <a16:creationId xmlns="" xmlns:a16="http://schemas.microsoft.com/office/drawing/2014/main" id="{F410C7AD-D7F7-4083-9AE5-E3834175FCC0}"/>
              </a:ext>
            </a:extLst>
          </p:cNvPr>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214511498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6324600"/>
            <a:ext cx="990600" cy="369332"/>
          </a:xfrm>
          <a:prstGeom prst="rect">
            <a:avLst/>
          </a:prstGeom>
          <a:noFill/>
        </p:spPr>
        <p:txBody>
          <a:bodyPr wrap="square" rtlCol="0">
            <a:spAutoFit/>
          </a:bodyPr>
          <a:lstStyle/>
          <a:p>
            <a:pPr algn="ctr"/>
            <a:fld id="{47005850-3624-40C8-9CB7-19A1C5AD0FC5}" type="slidenum">
              <a:rPr lang="en-US" smtClean="0">
                <a:solidFill>
                  <a:schemeClr val="tx2"/>
                </a:solidFill>
              </a:rPr>
              <a:pPr algn="ctr"/>
              <a:t>38</a:t>
            </a:fld>
            <a:endParaRPr lang="en-US" dirty="0">
              <a:solidFill>
                <a:schemeClr val="tx2"/>
              </a:solidFill>
            </a:endParaRPr>
          </a:p>
        </p:txBody>
      </p:sp>
      <p:sp>
        <p:nvSpPr>
          <p:cNvPr id="3" name="Rectangle 2"/>
          <p:cNvSpPr/>
          <p:nvPr/>
        </p:nvSpPr>
        <p:spPr>
          <a:xfrm>
            <a:off x="990600" y="2921169"/>
            <a:ext cx="7162800" cy="1015663"/>
          </a:xfrm>
          <a:prstGeom prst="rect">
            <a:avLst/>
          </a:prstGeom>
        </p:spPr>
        <p:txBody>
          <a:bodyPr wrap="square">
            <a:spAutoFit/>
          </a:bodyPr>
          <a:lstStyle/>
          <a:p>
            <a:pPr algn="ctr"/>
            <a:r>
              <a:rPr lang="en-US" sz="6000" b="1" dirty="0">
                <a:solidFill>
                  <a:srgbClr val="002060"/>
                </a:solidFill>
                <a:latin typeface="Arial" panose="020B0604020202020204" pitchFamily="34" charset="0"/>
                <a:cs typeface="Arial" panose="020B0604020202020204" pitchFamily="34" charset="0"/>
              </a:rPr>
              <a:t>Thank you!</a:t>
            </a:r>
            <a:endParaRPr lang="en-US" sz="6000" dirty="0"/>
          </a:p>
        </p:txBody>
      </p:sp>
      <p:cxnSp>
        <p:nvCxnSpPr>
          <p:cNvPr id="11" name="Straight Connector 10"/>
          <p:cNvCxnSpPr/>
          <p:nvPr/>
        </p:nvCxnSpPr>
        <p:spPr>
          <a:xfrm>
            <a:off x="152400" y="6172200"/>
            <a:ext cx="71628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7284" y="5816044"/>
            <a:ext cx="16160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5" name="Straight Connector 14"/>
          <p:cNvCxnSpPr/>
          <p:nvPr/>
        </p:nvCxnSpPr>
        <p:spPr>
          <a:xfrm>
            <a:off x="274320" y="1306875"/>
            <a:ext cx="8595360" cy="0"/>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9" name="Footer Placeholder 12">
            <a:extLst>
              <a:ext uri="{FF2B5EF4-FFF2-40B4-BE49-F238E27FC236}">
                <a16:creationId xmlns="" xmlns:a16="http://schemas.microsoft.com/office/drawing/2014/main" id="{62B0904B-69C4-4E22-9480-6720F00820F5}"/>
              </a:ext>
            </a:extLst>
          </p:cNvPr>
          <p:cNvSpPr>
            <a:spLocks noGrp="1"/>
          </p:cNvSpPr>
          <p:nvPr>
            <p:ph type="ftr" sz="quarter" idx="11"/>
          </p:nvPr>
        </p:nvSpPr>
        <p:spPr>
          <a:xfrm>
            <a:off x="381000" y="6324600"/>
            <a:ext cx="6477000" cy="365125"/>
          </a:xfrm>
        </p:spPr>
        <p:txBody>
          <a:bodyPr/>
          <a:lstStyle/>
          <a:p>
            <a:r>
              <a:rPr lang="en-US" b="1" dirty="0" err="1">
                <a:solidFill>
                  <a:schemeClr val="tx2">
                    <a:lumMod val="75000"/>
                  </a:schemeClr>
                </a:solidFill>
              </a:rPr>
              <a:t>KanCare</a:t>
            </a:r>
            <a:r>
              <a:rPr lang="en-US" b="1" dirty="0">
                <a:solidFill>
                  <a:schemeClr val="tx2">
                    <a:lumMod val="75000"/>
                  </a:schemeClr>
                </a:solidFill>
              </a:rPr>
              <a:t> 2.0 Public Hearing Presentation - Provider</a:t>
            </a:r>
          </a:p>
        </p:txBody>
      </p:sp>
    </p:spTree>
    <p:extLst>
      <p:ext uri="{BB962C8B-B14F-4D97-AF65-F5344CB8AC3E}">
        <p14:creationId xmlns:p14="http://schemas.microsoft.com/office/powerpoint/2010/main" val="3325160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52400"/>
            <a:ext cx="8229600" cy="1143000"/>
          </a:xfrm>
        </p:spPr>
        <p:txBody>
          <a:bodyPr>
            <a:noAutofit/>
          </a:bodyPr>
          <a:lstStyle/>
          <a:p>
            <a:pPr algn="l"/>
            <a:r>
              <a:rPr lang="en-US" sz="4000" b="1" dirty="0" smtClean="0">
                <a:solidFill>
                  <a:srgbClr val="002060"/>
                </a:solidFill>
                <a:latin typeface="Arial Bold" panose="020B0704020202020204" pitchFamily="34" charset="0"/>
                <a:cs typeface="Arial Bold" panose="020B0704020202020204" pitchFamily="34" charset="0"/>
              </a:rPr>
              <a:t>Technology-Enabled Service </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228600" y="1320800"/>
            <a:ext cx="8686800" cy="4832092"/>
          </a:xfrm>
          <a:prstGeom prst="rect">
            <a:avLst/>
          </a:prstGeom>
        </p:spPr>
        <p:txBody>
          <a:bodyPr wrap="square">
            <a:spAutoFit/>
          </a:bodyPr>
          <a:lstStyle/>
          <a:p>
            <a:pPr marL="457200"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Provide a 360 degree view of a Medicaid beneficiary in order to meet that individual’s needs </a:t>
            </a:r>
            <a:r>
              <a:rPr lang="en-US" sz="2800" dirty="0" smtClean="0">
                <a:solidFill>
                  <a:srgbClr val="002060"/>
                </a:solidFill>
                <a:latin typeface="Arial" panose="020B0604020202020204" pitchFamily="34" charset="0"/>
                <a:cs typeface="Arial" panose="020B0604020202020204" pitchFamily="34" charset="0"/>
              </a:rPr>
              <a:t>holistically</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Create IT infrastructure to support 360 degree view of beneficiary of state and other services</a:t>
            </a:r>
          </a:p>
          <a:p>
            <a:pPr marL="457200" indent="-457200">
              <a:buFont typeface="Arial" panose="020B0604020202020204" pitchFamily="34" charset="0"/>
              <a:buChar char="•"/>
            </a:pPr>
            <a:r>
              <a:rPr lang="en-US" sz="2800" dirty="0" smtClean="0">
                <a:solidFill>
                  <a:srgbClr val="002060"/>
                </a:solidFill>
                <a:latin typeface="Arial" panose="020B0604020202020204" pitchFamily="34" charset="0"/>
                <a:cs typeface="Arial" panose="020B0604020202020204" pitchFamily="34" charset="0"/>
              </a:rPr>
              <a:t>Facilitate </a:t>
            </a:r>
            <a:r>
              <a:rPr lang="en-US" sz="2800" dirty="0">
                <a:solidFill>
                  <a:srgbClr val="002060"/>
                </a:solidFill>
                <a:latin typeface="Arial" panose="020B0604020202020204" pitchFamily="34" charset="0"/>
                <a:cs typeface="Arial" panose="020B0604020202020204" pitchFamily="34" charset="0"/>
              </a:rPr>
              <a:t>increased and improved coordination and integration of services </a:t>
            </a:r>
          </a:p>
          <a:p>
            <a:pPr marL="914400" lvl="1"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Break down silos of: behavioral and physical health, agencies and organizations, data, funding</a:t>
            </a:r>
          </a:p>
          <a:p>
            <a:pPr marL="457200" indent="-457200">
              <a:buFont typeface="Arial" panose="020B0604020202020204" pitchFamily="34" charset="0"/>
              <a:buChar char="•"/>
            </a:pPr>
            <a:r>
              <a:rPr lang="en-US" sz="2800" dirty="0">
                <a:solidFill>
                  <a:srgbClr val="002060"/>
                </a:solidFill>
                <a:latin typeface="Arial" panose="020B0604020202020204" pitchFamily="34" charset="0"/>
                <a:cs typeface="Arial" panose="020B0604020202020204" pitchFamily="34" charset="0"/>
              </a:rPr>
              <a:t>Provide skinny data</a:t>
            </a:r>
          </a:p>
        </p:txBody>
      </p:sp>
    </p:spTree>
    <p:extLst>
      <p:ext uri="{BB962C8B-B14F-4D97-AF65-F5344CB8AC3E}">
        <p14:creationId xmlns:p14="http://schemas.microsoft.com/office/powerpoint/2010/main" val="1350055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Plan of Service</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539978"/>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Create/adopt a service planning assessment process that:</a:t>
            </a:r>
          </a:p>
          <a:p>
            <a:pPr marL="914400" lvl="1"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Begins with a person’s vision for their </a:t>
            </a:r>
          </a:p>
          <a:p>
            <a:pPr lvl="1"/>
            <a:r>
              <a:rPr lang="en-US" sz="2800" dirty="0">
                <a:solidFill>
                  <a:srgbClr val="002569"/>
                </a:solidFill>
                <a:latin typeface="Arial" panose="020B0604020202020204" pitchFamily="34" charset="0"/>
                <a:cs typeface="Arial" panose="020B0604020202020204" pitchFamily="34" charset="0"/>
              </a:rPr>
              <a:t> </a:t>
            </a:r>
            <a:r>
              <a:rPr lang="en-US" sz="2800" dirty="0" smtClean="0">
                <a:solidFill>
                  <a:srgbClr val="002569"/>
                </a:solidFill>
                <a:latin typeface="Arial" panose="020B0604020202020204" pitchFamily="34" charset="0"/>
                <a:cs typeface="Arial" panose="020B0604020202020204" pitchFamily="34" charset="0"/>
              </a:rPr>
              <a:t>    good life</a:t>
            </a:r>
          </a:p>
          <a:p>
            <a:pPr marL="914400" lvl="1"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Ends with a tailored and comprehensive plan</a:t>
            </a:r>
          </a:p>
          <a:p>
            <a:pPr marL="457200" indent="-457200">
              <a:buFont typeface="Arial" panose="020B0604020202020204" pitchFamily="34" charset="0"/>
              <a:buChar char="•"/>
            </a:pPr>
            <a:r>
              <a:rPr lang="en-US" sz="2800" dirty="0">
                <a:solidFill>
                  <a:srgbClr val="002569"/>
                </a:solidFill>
                <a:latin typeface="Arial" panose="020B0604020202020204" pitchFamily="34" charset="0"/>
                <a:cs typeface="Arial" panose="020B0604020202020204" pitchFamily="34" charset="0"/>
              </a:rPr>
              <a:t>Assist members to </a:t>
            </a:r>
            <a:r>
              <a:rPr lang="en-US" sz="2800" dirty="0" smtClean="0">
                <a:solidFill>
                  <a:srgbClr val="002569"/>
                </a:solidFill>
                <a:latin typeface="Arial" panose="020B0604020202020204" pitchFamily="34" charset="0"/>
                <a:cs typeface="Arial" panose="020B0604020202020204" pitchFamily="34" charset="0"/>
              </a:rPr>
              <a:t>connect with </a:t>
            </a:r>
            <a:r>
              <a:rPr lang="en-US" sz="2800" dirty="0">
                <a:solidFill>
                  <a:srgbClr val="002569"/>
                </a:solidFill>
                <a:latin typeface="Arial" panose="020B0604020202020204" pitchFamily="34" charset="0"/>
                <a:cs typeface="Arial" panose="020B0604020202020204" pitchFamily="34" charset="0"/>
              </a:rPr>
              <a:t>affordable housing, food security, employment, education, family stability and more through advanced services coordination </a:t>
            </a:r>
            <a:endParaRPr lang="en-US" sz="2800" dirty="0" smtClean="0">
              <a:solidFill>
                <a:srgbClr val="002569"/>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solidFill>
                  <a:srgbClr val="002569"/>
                </a:solidFill>
                <a:latin typeface="Arial" panose="020B0604020202020204" pitchFamily="34" charset="0"/>
                <a:cs typeface="Arial" panose="020B0604020202020204" pitchFamily="34" charset="0"/>
              </a:rPr>
              <a:t>Execute, monitor and refine Plan of Service</a:t>
            </a:r>
          </a:p>
          <a:p>
            <a:pPr marL="457200" lvl="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52599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2" y="90577"/>
            <a:ext cx="8517147" cy="1143000"/>
          </a:xfrm>
        </p:spPr>
        <p:txBody>
          <a:bodyPr>
            <a:noAutofit/>
          </a:bodyPr>
          <a:lstStyle/>
          <a:p>
            <a:pPr algn="l"/>
            <a:r>
              <a:rPr lang="en-US" sz="4000" b="1" dirty="0" smtClean="0">
                <a:solidFill>
                  <a:srgbClr val="002060"/>
                </a:solidFill>
                <a:latin typeface="Arial Bold" panose="020B0704020202020204" pitchFamily="34" charset="0"/>
                <a:cs typeface="Arial Bold" panose="020B0704020202020204" pitchFamily="34" charset="0"/>
              </a:rPr>
              <a:t>Structure Supports Holistic Health</a:t>
            </a:r>
            <a:endParaRPr lang="en-US" sz="4000" b="1" dirty="0">
              <a:solidFill>
                <a:srgbClr val="002060"/>
              </a:solidFill>
              <a:uFillTx/>
              <a:latin typeface="Arial Bold" panose="020B0704020202020204" pitchFamily="34" charset="0"/>
              <a:cs typeface="Arial Bold" panose="020B0704020202020204" pitchFamily="34" charset="0"/>
            </a:endParaRPr>
          </a:p>
        </p:txBody>
      </p:sp>
      <p:pic>
        <p:nvPicPr>
          <p:cNvPr id="1026" name="Picture 1" descr="social_determinants_of_health_rework_533px_wid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233576"/>
            <a:ext cx="6629400" cy="4888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518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3" y="90577"/>
            <a:ext cx="8229600"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Employment Pilot</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539978"/>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 response to members’ repeated requests, help these members obtain and maintain competitive, integrated employment</a:t>
            </a:r>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For members with </a:t>
            </a:r>
          </a:p>
          <a:p>
            <a:pPr marL="914400" lvl="1" indent="-457200">
              <a:buFont typeface="Arial" panose="020B0604020202020204" pitchFamily="34" charset="0"/>
              <a:buChar char="•"/>
            </a:pPr>
            <a:r>
              <a:rPr lang="en-US" sz="2800" dirty="0">
                <a:solidFill>
                  <a:schemeClr val="tx2">
                    <a:lumMod val="50000"/>
                  </a:schemeClr>
                </a:solidFill>
                <a:latin typeface="Arial" panose="020B0604020202020204" pitchFamily="34" charset="0"/>
                <a:cs typeface="Arial" panose="020B0604020202020204" pitchFamily="34" charset="0"/>
              </a:rPr>
              <a:t>B</a:t>
            </a:r>
            <a:r>
              <a:rPr lang="en-US" sz="2800" dirty="0" smtClean="0">
                <a:solidFill>
                  <a:schemeClr val="tx2">
                    <a:lumMod val="50000"/>
                  </a:schemeClr>
                </a:solidFill>
                <a:latin typeface="Arial" panose="020B0604020202020204" pitchFamily="34" charset="0"/>
                <a:cs typeface="Arial" panose="020B0604020202020204" pitchFamily="34" charset="0"/>
              </a:rPr>
              <a:t>ehavioral </a:t>
            </a:r>
            <a:r>
              <a:rPr lang="en-US" sz="2800" dirty="0">
                <a:solidFill>
                  <a:schemeClr val="tx2">
                    <a:lumMod val="50000"/>
                  </a:schemeClr>
                </a:solidFill>
                <a:latin typeface="Arial" panose="020B0604020202020204" pitchFamily="34" charset="0"/>
                <a:cs typeface="Arial" panose="020B0604020202020204" pitchFamily="34" charset="0"/>
              </a:rPr>
              <a:t>health </a:t>
            </a:r>
            <a:r>
              <a:rPr lang="en-US" sz="2800" dirty="0" smtClean="0">
                <a:solidFill>
                  <a:schemeClr val="tx2">
                    <a:lumMod val="50000"/>
                  </a:schemeClr>
                </a:solidFill>
                <a:latin typeface="Arial" panose="020B0604020202020204" pitchFamily="34" charset="0"/>
                <a:cs typeface="Arial" panose="020B0604020202020204" pitchFamily="34" charset="0"/>
              </a:rPr>
              <a:t>needs</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Intellectual/developmental disabilities </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Physical disabilities or </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Traumatic brain injuries</a:t>
            </a:r>
          </a:p>
          <a:p>
            <a:pPr marL="45720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Metrics to include quality of life and life satisfaction measures, key health outcomes and impact on healthcare costs</a:t>
            </a:r>
            <a:endParaRPr lang="en-US" sz="2800" dirty="0">
              <a:solidFill>
                <a:schemeClr val="tx2">
                  <a:lumMod val="50000"/>
                </a:schemeClr>
              </a:solidFill>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84200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74452" y="90577"/>
            <a:ext cx="8364747" cy="1143000"/>
          </a:xfrm>
        </p:spPr>
        <p:txBody>
          <a:bodyPr>
            <a:noAutofit/>
          </a:bodyPr>
          <a:lstStyle/>
          <a:p>
            <a:pPr algn="l"/>
            <a:r>
              <a:rPr lang="en-US" sz="4000" b="1" dirty="0" err="1" smtClean="0">
                <a:solidFill>
                  <a:srgbClr val="002060"/>
                </a:solidFill>
                <a:latin typeface="Arial Bold" panose="020B0704020202020204" pitchFamily="34" charset="0"/>
                <a:cs typeface="Arial Bold" panose="020B0704020202020204" pitchFamily="34" charset="0"/>
              </a:rPr>
              <a:t>KanCare</a:t>
            </a:r>
            <a:r>
              <a:rPr lang="en-US" sz="4000" b="1" dirty="0" smtClean="0">
                <a:solidFill>
                  <a:srgbClr val="002060"/>
                </a:solidFill>
                <a:latin typeface="Arial Bold" panose="020B0704020202020204" pitchFamily="34" charset="0"/>
                <a:cs typeface="Arial Bold" panose="020B0704020202020204" pitchFamily="34" charset="0"/>
              </a:rPr>
              <a:t> 2.0 Foster Children Pilot</a:t>
            </a:r>
            <a:endParaRPr lang="en-US" sz="4000" b="1" dirty="0">
              <a:solidFill>
                <a:srgbClr val="002060"/>
              </a:solidFill>
              <a:uFillTx/>
              <a:latin typeface="Arial Bold" panose="020B0704020202020204" pitchFamily="34" charset="0"/>
              <a:cs typeface="Arial Bold" panose="020B0704020202020204" pitchFamily="34" charset="0"/>
            </a:endParaRPr>
          </a:p>
        </p:txBody>
      </p:sp>
      <p:sp>
        <p:nvSpPr>
          <p:cNvPr id="2" name="Rectangle 1"/>
          <p:cNvSpPr/>
          <p:nvPr/>
        </p:nvSpPr>
        <p:spPr>
          <a:xfrm>
            <a:off x="474453" y="990600"/>
            <a:ext cx="8229600" cy="5109091"/>
          </a:xfrm>
          <a:prstGeom prst="rect">
            <a:avLst/>
          </a:prstGeom>
        </p:spPr>
        <p:txBody>
          <a:bodyPr wrap="square">
            <a:spAutoFit/>
          </a:bodyPr>
          <a:lstStyle/>
          <a:p>
            <a:endParaRPr lang="en-US" dirty="0"/>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Providing service identification, coordination and provision </a:t>
            </a:r>
            <a:r>
              <a:rPr lang="en-US" sz="2800" dirty="0">
                <a:solidFill>
                  <a:schemeClr val="tx2">
                    <a:lumMod val="50000"/>
                  </a:schemeClr>
                </a:solidFill>
                <a:latin typeface="Arial" panose="020B0604020202020204" pitchFamily="34" charset="0"/>
                <a:cs typeface="Arial" panose="020B0604020202020204" pitchFamily="34" charset="0"/>
              </a:rPr>
              <a:t>for </a:t>
            </a:r>
            <a:r>
              <a:rPr lang="en-US" sz="2800" dirty="0" smtClean="0">
                <a:solidFill>
                  <a:schemeClr val="tx2">
                    <a:lumMod val="50000"/>
                  </a:schemeClr>
                </a:solidFill>
                <a:latin typeface="Arial" panose="020B0604020202020204" pitchFamily="34" charset="0"/>
                <a:cs typeface="Arial" panose="020B0604020202020204" pitchFamily="34" charset="0"/>
              </a:rPr>
              <a:t>youth </a:t>
            </a:r>
            <a:r>
              <a:rPr lang="en-US" sz="2800" dirty="0">
                <a:solidFill>
                  <a:schemeClr val="tx2">
                    <a:lumMod val="50000"/>
                  </a:schemeClr>
                </a:solidFill>
                <a:latin typeface="Arial" panose="020B0604020202020204" pitchFamily="34" charset="0"/>
                <a:cs typeface="Arial" panose="020B0604020202020204" pitchFamily="34" charset="0"/>
              </a:rPr>
              <a:t>in foster care </a:t>
            </a:r>
            <a:r>
              <a:rPr lang="en-US" sz="2800" dirty="0" smtClean="0">
                <a:solidFill>
                  <a:schemeClr val="tx2">
                    <a:lumMod val="50000"/>
                  </a:schemeClr>
                </a:solidFill>
                <a:latin typeface="Arial" panose="020B0604020202020204" pitchFamily="34" charset="0"/>
                <a:cs typeface="Arial" panose="020B0604020202020204" pitchFamily="34" charset="0"/>
              </a:rPr>
              <a:t>to:</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Increase stability at home and school</a:t>
            </a:r>
          </a:p>
          <a:p>
            <a:pPr marL="914400" lvl="1" indent="-457200">
              <a:buFont typeface="Arial" panose="020B0604020202020204" pitchFamily="34" charset="0"/>
              <a:buChar char="•"/>
            </a:pPr>
            <a:r>
              <a:rPr lang="en-US" sz="2800" dirty="0">
                <a:solidFill>
                  <a:schemeClr val="tx2">
                    <a:lumMod val="50000"/>
                  </a:schemeClr>
                </a:solidFill>
                <a:latin typeface="Arial" panose="020B0604020202020204" pitchFamily="34" charset="0"/>
                <a:cs typeface="Arial" panose="020B0604020202020204" pitchFamily="34" charset="0"/>
              </a:rPr>
              <a:t>S</a:t>
            </a:r>
            <a:r>
              <a:rPr lang="en-US" sz="2800" dirty="0" smtClean="0">
                <a:solidFill>
                  <a:schemeClr val="tx2">
                    <a:lumMod val="50000"/>
                  </a:schemeClr>
                </a:solidFill>
                <a:latin typeface="Arial" panose="020B0604020202020204" pitchFamily="34" charset="0"/>
                <a:cs typeface="Arial" panose="020B0604020202020204" pitchFamily="34" charset="0"/>
              </a:rPr>
              <a:t>upport the child and foster family to reduce adverse childhood experiences occurrence and impact</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Ease transitions</a:t>
            </a:r>
          </a:p>
          <a:p>
            <a:pPr marL="457200" lvl="0"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Metrics to include:</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Decreased </a:t>
            </a:r>
            <a:r>
              <a:rPr lang="en-US" sz="2800" dirty="0">
                <a:solidFill>
                  <a:schemeClr val="tx2">
                    <a:lumMod val="50000"/>
                  </a:schemeClr>
                </a:solidFill>
                <a:latin typeface="Arial" panose="020B0604020202020204" pitchFamily="34" charset="0"/>
                <a:cs typeface="Arial" panose="020B0604020202020204" pitchFamily="34" charset="0"/>
              </a:rPr>
              <a:t>number of </a:t>
            </a:r>
            <a:r>
              <a:rPr lang="en-US" sz="2800" dirty="0" smtClean="0">
                <a:solidFill>
                  <a:schemeClr val="tx2">
                    <a:lumMod val="50000"/>
                  </a:schemeClr>
                </a:solidFill>
                <a:latin typeface="Arial" panose="020B0604020202020204" pitchFamily="34" charset="0"/>
                <a:cs typeface="Arial" panose="020B0604020202020204" pitchFamily="34" charset="0"/>
              </a:rPr>
              <a:t>placements</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Reduced </a:t>
            </a:r>
            <a:r>
              <a:rPr lang="en-US" sz="2800" dirty="0">
                <a:solidFill>
                  <a:schemeClr val="tx2">
                    <a:lumMod val="50000"/>
                  </a:schemeClr>
                </a:solidFill>
                <a:latin typeface="Arial" panose="020B0604020202020204" pitchFamily="34" charset="0"/>
                <a:cs typeface="Arial" panose="020B0604020202020204" pitchFamily="34" charset="0"/>
              </a:rPr>
              <a:t>psychotropic medication </a:t>
            </a:r>
            <a:r>
              <a:rPr lang="en-US" sz="2800" dirty="0" smtClean="0">
                <a:solidFill>
                  <a:schemeClr val="tx2">
                    <a:lumMod val="50000"/>
                  </a:schemeClr>
                </a:solidFill>
                <a:latin typeface="Arial" panose="020B0604020202020204" pitchFamily="34" charset="0"/>
                <a:cs typeface="Arial" panose="020B0604020202020204" pitchFamily="34" charset="0"/>
              </a:rPr>
              <a:t>use</a:t>
            </a:r>
          </a:p>
          <a:p>
            <a:pPr marL="914400" lvl="1" indent="-457200">
              <a:buFont typeface="Arial" panose="020B0604020202020204" pitchFamily="34" charset="0"/>
              <a:buChar char="•"/>
            </a:pPr>
            <a:r>
              <a:rPr lang="en-US" sz="2800" dirty="0" smtClean="0">
                <a:solidFill>
                  <a:schemeClr val="tx2">
                    <a:lumMod val="50000"/>
                  </a:schemeClr>
                </a:solidFill>
                <a:latin typeface="Arial" panose="020B0604020202020204" pitchFamily="34" charset="0"/>
                <a:cs typeface="Arial" panose="020B0604020202020204" pitchFamily="34" charset="0"/>
              </a:rPr>
              <a:t>Improved </a:t>
            </a:r>
            <a:r>
              <a:rPr lang="en-US" sz="2800" dirty="0">
                <a:solidFill>
                  <a:schemeClr val="tx2">
                    <a:lumMod val="50000"/>
                  </a:schemeClr>
                </a:solidFill>
                <a:latin typeface="Arial" panose="020B0604020202020204" pitchFamily="34" charset="0"/>
                <a:cs typeface="Arial" panose="020B0604020202020204" pitchFamily="34" charset="0"/>
              </a:rPr>
              <a:t>health outcomes for these </a:t>
            </a:r>
            <a:r>
              <a:rPr lang="en-US" sz="2800" dirty="0" smtClean="0">
                <a:solidFill>
                  <a:schemeClr val="tx2">
                    <a:lumMod val="50000"/>
                  </a:schemeClr>
                </a:solidFill>
                <a:latin typeface="Arial" panose="020B0604020202020204" pitchFamily="34" charset="0"/>
                <a:cs typeface="Arial" panose="020B0604020202020204" pitchFamily="34" charset="0"/>
              </a:rPr>
              <a:t>youth</a:t>
            </a:r>
            <a:endParaRPr lang="en-US" dirty="0">
              <a:solidFill>
                <a:schemeClr val="tx2">
                  <a:lumMod val="50000"/>
                </a:schemeClr>
              </a:solidFill>
            </a:endParaRPr>
          </a:p>
        </p:txBody>
      </p:sp>
    </p:spTree>
    <p:extLst>
      <p:ext uri="{BB962C8B-B14F-4D97-AF65-F5344CB8AC3E}">
        <p14:creationId xmlns:p14="http://schemas.microsoft.com/office/powerpoint/2010/main" val="37034446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533400"/>
            <a:ext cx="67818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6000" b="1"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cxnSp>
        <p:nvCxnSpPr>
          <p:cNvPr id="6" name="Straight Connector 5"/>
          <p:cNvCxnSpPr/>
          <p:nvPr/>
        </p:nvCxnSpPr>
        <p:spPr>
          <a:xfrm>
            <a:off x="228600" y="6172200"/>
            <a:ext cx="8610600" cy="1588"/>
          </a:xfrm>
          <a:prstGeom prst="line">
            <a:avLst/>
          </a:prstGeom>
          <a:ln w="57150">
            <a:solidFill>
              <a:srgbClr val="002569"/>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952500" y="3581400"/>
            <a:ext cx="7239000" cy="2438400"/>
          </a:xfrm>
          <a:prstGeom prst="rect">
            <a:avLst/>
          </a:prstGeom>
        </p:spPr>
        <p:txBody>
          <a:bodyPr vert="horz" lIns="91430" tIns="45715" rIns="91430" bIns="45715" rtlCol="0" anchor="ctr">
            <a:normAutofit/>
          </a:bodyPr>
          <a:lstStyle/>
          <a:p>
            <a:pPr algn="ctr">
              <a:spcBef>
                <a:spcPct val="0"/>
              </a:spcBef>
              <a:defRPr/>
            </a:pPr>
            <a:endParaRPr lang="en-US" sz="2400" dirty="0">
              <a:solidFill>
                <a:srgbClr val="002060"/>
              </a:solidFill>
              <a:latin typeface="Arial" pitchFamily="34" charset="0"/>
              <a:cs typeface="Arial" pitchFamily="34" charset="0"/>
            </a:endParaRPr>
          </a:p>
          <a:p>
            <a:pPr algn="ctr">
              <a:spcBef>
                <a:spcPct val="0"/>
              </a:spcBef>
              <a:defRPr/>
            </a:pPr>
            <a:r>
              <a:rPr lang="en-US" sz="3000" b="1" dirty="0">
                <a:solidFill>
                  <a:srgbClr val="002060"/>
                </a:solidFill>
                <a:latin typeface="Arial" pitchFamily="34" charset="0"/>
                <a:cs typeface="Arial" pitchFamily="34" charset="0"/>
              </a:rPr>
              <a:t>KanCare 2.0</a:t>
            </a:r>
          </a:p>
          <a:p>
            <a:pPr algn="ctr">
              <a:spcBef>
                <a:spcPct val="0"/>
              </a:spcBef>
              <a:defRPr/>
            </a:pPr>
            <a:r>
              <a:rPr lang="en-US" sz="3000" b="1" dirty="0">
                <a:solidFill>
                  <a:srgbClr val="002060"/>
                </a:solidFill>
                <a:latin typeface="Arial" pitchFamily="34" charset="0"/>
                <a:cs typeface="Arial" pitchFamily="34" charset="0"/>
              </a:rPr>
              <a:t>Public Hearing Presentation</a:t>
            </a:r>
          </a:p>
          <a:p>
            <a:pPr algn="ctr">
              <a:spcBef>
                <a:spcPct val="0"/>
              </a:spcBef>
              <a:defRPr/>
            </a:pPr>
            <a:r>
              <a:rPr lang="en-US" sz="2800" dirty="0">
                <a:solidFill>
                  <a:srgbClr val="002060"/>
                </a:solidFill>
                <a:latin typeface="Arial" pitchFamily="34" charset="0"/>
                <a:cs typeface="Arial" pitchFamily="34" charset="0"/>
              </a:rPr>
              <a:t>November 14 to 20, 2017</a:t>
            </a:r>
          </a:p>
        </p:txBody>
      </p:sp>
      <p:pic>
        <p:nvPicPr>
          <p:cNvPr id="1026" name="Picture 2" descr="KanCare logo Blue Gold 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67044" y="1076325"/>
            <a:ext cx="4809913" cy="2352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4264602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46486</TotalTime>
  <Words>2364</Words>
  <Application>Microsoft Office PowerPoint</Application>
  <PresentationFormat>On-screen Show (4:3)</PresentationFormat>
  <Paragraphs>385</Paragraphs>
  <Slides>38</Slides>
  <Notes>38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Arial Bold</vt:lpstr>
      <vt:lpstr>Calibri</vt:lpstr>
      <vt:lpstr>Office Theme</vt:lpstr>
      <vt:lpstr>PowerPoint Presentation</vt:lpstr>
      <vt:lpstr>Agenda</vt:lpstr>
      <vt:lpstr>KanCare 2.0 Overview</vt:lpstr>
      <vt:lpstr>Technology-Enabled Service </vt:lpstr>
      <vt:lpstr>KanCare 2.0 Plan of Service</vt:lpstr>
      <vt:lpstr>Structure Supports Holistic Health</vt:lpstr>
      <vt:lpstr>KanCare 2.0 Employment Pilot</vt:lpstr>
      <vt:lpstr>KanCare 2.0 Foster Children Pilot</vt:lpstr>
      <vt:lpstr>PowerPoint Presentation</vt:lpstr>
      <vt:lpstr>Agenda</vt:lpstr>
      <vt:lpstr>PowerPoint Presentation</vt:lpstr>
      <vt:lpstr>Timeline</vt:lpstr>
      <vt:lpstr>PowerPoint Presentation</vt:lpstr>
      <vt:lpstr>Current KanCare Program</vt:lpstr>
      <vt:lpstr>Current KanCare Program</vt:lpstr>
      <vt:lpstr>PowerPoint Presentation</vt:lpstr>
      <vt:lpstr>KanCare 2.0 Improvements</vt:lpstr>
      <vt:lpstr>KanCare 2.0 Improvements</vt:lpstr>
      <vt:lpstr>PowerPoint Presentation</vt:lpstr>
      <vt:lpstr>Service Coordination</vt:lpstr>
      <vt:lpstr>Service Plan Process</vt:lpstr>
      <vt:lpstr>PowerPoint Presentation</vt:lpstr>
      <vt:lpstr>Employment Support</vt:lpstr>
      <vt:lpstr>Work Requirements</vt:lpstr>
      <vt:lpstr>Voluntary Work Opportunities</vt:lpstr>
      <vt:lpstr>PowerPoint Presentation</vt:lpstr>
      <vt:lpstr>Performance and Quality</vt:lpstr>
      <vt:lpstr>Performance and Quality</vt:lpstr>
      <vt:lpstr>PowerPoint Presentation</vt:lpstr>
      <vt:lpstr>Reduce Provider Administrative Challenges</vt:lpstr>
      <vt:lpstr>Effectiveness and Efficiency</vt:lpstr>
      <vt:lpstr>PowerPoint Presentation</vt:lpstr>
      <vt:lpstr>Summary</vt:lpstr>
      <vt:lpstr>PowerPoint Presentation</vt:lpstr>
      <vt:lpstr>Public Comment</vt:lpstr>
      <vt:lpstr>Public Hearing Schedule for Providers</vt:lpstr>
      <vt:lpstr>Questions and Feedback</vt:lpstr>
      <vt:lpstr>PowerPoint Presentation</vt:lpstr>
    </vt:vector>
  </TitlesOfParts>
  <Company>KDHE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KDHE, social media and you</dc:title>
  <dc:creator>Jonathan Larance</dc:creator>
  <cp:lastModifiedBy>CEI Student</cp:lastModifiedBy>
  <cp:revision>1207</cp:revision>
  <cp:lastPrinted>2017-09-28T22:05:34Z</cp:lastPrinted>
  <dcterms:created xsi:type="dcterms:W3CDTF">2011-05-02T20:27:07Z</dcterms:created>
  <dcterms:modified xsi:type="dcterms:W3CDTF">2017-11-15T18:34:23Z</dcterms:modified>
</cp:coreProperties>
</file>