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37"/>
  </p:notesMasterIdLst>
  <p:handoutMasterIdLst>
    <p:handoutMasterId r:id="rId38"/>
  </p:handoutMasterIdLst>
  <p:sldIdLst>
    <p:sldId id="604" r:id="rId2"/>
    <p:sldId id="598" r:id="rId3"/>
    <p:sldId id="599" r:id="rId4"/>
    <p:sldId id="600" r:id="rId5"/>
    <p:sldId id="601" r:id="rId6"/>
    <p:sldId id="602" r:id="rId7"/>
    <p:sldId id="603" r:id="rId8"/>
    <p:sldId id="605" r:id="rId9"/>
    <p:sldId id="566" r:id="rId10"/>
    <p:sldId id="588" r:id="rId11"/>
    <p:sldId id="567" r:id="rId12"/>
    <p:sldId id="589" r:id="rId13"/>
    <p:sldId id="568" r:id="rId14"/>
    <p:sldId id="584" r:id="rId15"/>
    <p:sldId id="590" r:id="rId16"/>
    <p:sldId id="570" r:id="rId17"/>
    <p:sldId id="573" r:id="rId18"/>
    <p:sldId id="591" r:id="rId19"/>
    <p:sldId id="574" r:id="rId20"/>
    <p:sldId id="576" r:id="rId21"/>
    <p:sldId id="592" r:id="rId22"/>
    <p:sldId id="578" r:id="rId23"/>
    <p:sldId id="585" r:id="rId24"/>
    <p:sldId id="579" r:id="rId25"/>
    <p:sldId id="593" r:id="rId26"/>
    <p:sldId id="580" r:id="rId27"/>
    <p:sldId id="594" r:id="rId28"/>
    <p:sldId id="581" r:id="rId29"/>
    <p:sldId id="596" r:id="rId30"/>
    <p:sldId id="582" r:id="rId31"/>
    <p:sldId id="597" r:id="rId32"/>
    <p:sldId id="595" r:id="rId33"/>
    <p:sldId id="583" r:id="rId34"/>
    <p:sldId id="565" r:id="rId35"/>
    <p:sldId id="539" r:id="rId36"/>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Wang" initials="HW" lastIdx="9" clrIdx="0">
    <p:extLst>
      <p:ext uri="{19B8F6BF-5375-455C-9EA6-DF929625EA0E}">
        <p15:presenceInfo xmlns:p15="http://schemas.microsoft.com/office/powerpoint/2012/main" userId="S-1-5-21-861567501-2052111302-725345543-176637" providerId="AD"/>
      </p:ext>
    </p:extLst>
  </p:cmAuthor>
  <p:cmAuthor id="2" name="Roshni Arora" initials="RA" lastIdx="21" clrIdx="1">
    <p:extLst>
      <p:ext uri="{19B8F6BF-5375-455C-9EA6-DF929625EA0E}">
        <p15:presenceInfo xmlns:p15="http://schemas.microsoft.com/office/powerpoint/2012/main" userId="S-1-5-21-861567501-2052111302-725345543-147049" providerId="AD"/>
      </p:ext>
    </p:extLst>
  </p:cmAuthor>
  <p:cmAuthor id="3" name="Hanford Lin" initials="HL" lastIdx="22" clrIdx="2">
    <p:extLst>
      <p:ext uri="{19B8F6BF-5375-455C-9EA6-DF929625EA0E}">
        <p15:presenceInfo xmlns:p15="http://schemas.microsoft.com/office/powerpoint/2012/main" userId="S-1-5-21-861567501-2052111302-725345543-10500" providerId="AD"/>
      </p:ext>
    </p:extLst>
  </p:cmAuthor>
  <p:cmAuthor id="4" name="Ross, Becky [KHPA]" initials="RB[" lastIdx="12" clrIdx="3">
    <p:extLst>
      <p:ext uri="{19B8F6BF-5375-455C-9EA6-DF929625EA0E}">
        <p15:presenceInfo xmlns:p15="http://schemas.microsoft.com/office/powerpoint/2012/main" userId="S-1-5-21-3757097164-3719808342-214591647-12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69"/>
    <a:srgbClr val="70AD47"/>
    <a:srgbClr val="C5E0B4"/>
    <a:srgbClr val="F1AD02"/>
    <a:srgbClr val="FFCC00"/>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0" autoAdjust="0"/>
    <p:restoredTop sz="67676" autoAdjust="0"/>
  </p:normalViewPr>
  <p:slideViewPr>
    <p:cSldViewPr>
      <p:cViewPr varScale="1">
        <p:scale>
          <a:sx n="50" d="100"/>
          <a:sy n="50" d="100"/>
        </p:scale>
        <p:origin x="936" y="5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5A4C9-D504-4741-9076-9BAC1D55894D}"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en-US"/>
        </a:p>
      </dgm:t>
    </dgm:pt>
    <dgm:pt modelId="{59589194-1482-48AF-A6F3-A4AA287E77A6}">
      <dgm:prSet phldrT="[Text]" custT="1"/>
      <dgm:spPr/>
      <dgm:t>
        <a:bodyPr/>
        <a:lstStyle/>
        <a:p>
          <a:r>
            <a:rPr lang="en-US" sz="1800" dirty="0">
              <a:solidFill>
                <a:srgbClr val="002569"/>
              </a:solidFill>
              <a:latin typeface="Arial" panose="020B0604020202020204" pitchFamily="34" charset="0"/>
              <a:cs typeface="Arial" panose="020B0604020202020204" pitchFamily="34" charset="0"/>
            </a:rPr>
            <a:t>Release of KanCare 2.0 application for public comment</a:t>
          </a:r>
        </a:p>
        <a:p>
          <a:r>
            <a:rPr lang="en-US" sz="1800" b="1" i="1" dirty="0">
              <a:solidFill>
                <a:srgbClr val="002569"/>
              </a:solidFill>
              <a:latin typeface="Arial" panose="020B0604020202020204" pitchFamily="34" charset="0"/>
              <a:cs typeface="Arial" panose="020B0604020202020204" pitchFamily="34" charset="0"/>
            </a:rPr>
            <a:t>October 27, 2017</a:t>
          </a:r>
        </a:p>
      </dgm:t>
    </dgm:pt>
    <dgm:pt modelId="{A0457D40-5210-4B4B-8377-B3531FBEB985}" type="parTrans" cxnId="{66B827BD-9886-46DC-B415-CE3F54A8A2AA}">
      <dgm:prSet/>
      <dgm:spPr/>
      <dgm:t>
        <a:bodyPr/>
        <a:lstStyle/>
        <a:p>
          <a:endParaRPr lang="en-US"/>
        </a:p>
      </dgm:t>
    </dgm:pt>
    <dgm:pt modelId="{2D184A30-5862-4461-8F1A-7C0D41B074CB}" type="sibTrans" cxnId="{66B827BD-9886-46DC-B415-CE3F54A8A2AA}">
      <dgm:prSet/>
      <dgm:spPr/>
      <dgm:t>
        <a:bodyPr/>
        <a:lstStyle/>
        <a:p>
          <a:endParaRPr lang="en-US" dirty="0"/>
        </a:p>
      </dgm:t>
    </dgm:pt>
    <dgm:pt modelId="{20F2E427-DDCA-461A-8A70-A7E1A22AEA2E}">
      <dgm:prSet phldrT="[Text]" custT="1"/>
      <dgm:spPr/>
      <dgm:t>
        <a:bodyPr/>
        <a:lstStyle/>
        <a:p>
          <a:r>
            <a:rPr lang="en-US" sz="1800" dirty="0">
              <a:solidFill>
                <a:srgbClr val="002569"/>
              </a:solidFill>
              <a:latin typeface="Arial" panose="020B0604020202020204" pitchFamily="34" charset="0"/>
              <a:cs typeface="Arial" panose="020B0604020202020204" pitchFamily="34" charset="0"/>
            </a:rPr>
            <a:t>Public Hearings on KanCare 2.0</a:t>
          </a:r>
        </a:p>
        <a:p>
          <a:r>
            <a:rPr lang="en-US" sz="1800" b="1" i="1" dirty="0">
              <a:solidFill>
                <a:srgbClr val="002569"/>
              </a:solidFill>
              <a:latin typeface="Arial" panose="020B0604020202020204" pitchFamily="34" charset="0"/>
              <a:cs typeface="Arial" panose="020B0604020202020204" pitchFamily="34" charset="0"/>
            </a:rPr>
            <a:t>November 14 to 20, 2017</a:t>
          </a:r>
        </a:p>
      </dgm:t>
    </dgm:pt>
    <dgm:pt modelId="{1B5E98A0-35E6-475B-8727-BE44BEDE711C}" type="parTrans" cxnId="{2B55ECCB-F6C7-4A60-AA96-0A29C9CFBE1B}">
      <dgm:prSet/>
      <dgm:spPr/>
      <dgm:t>
        <a:bodyPr/>
        <a:lstStyle/>
        <a:p>
          <a:endParaRPr lang="en-US"/>
        </a:p>
      </dgm:t>
    </dgm:pt>
    <dgm:pt modelId="{1B54E613-11F3-4AFC-9EB7-F9B11D0800C3}" type="sibTrans" cxnId="{2B55ECCB-F6C7-4A60-AA96-0A29C9CFBE1B}">
      <dgm:prSet/>
      <dgm:spPr/>
      <dgm:t>
        <a:bodyPr/>
        <a:lstStyle/>
        <a:p>
          <a:endParaRPr lang="en-US" dirty="0"/>
        </a:p>
      </dgm:t>
    </dgm:pt>
    <dgm:pt modelId="{A54916E8-15E4-478C-AC76-AC5A00DF8C37}">
      <dgm:prSet custT="1"/>
      <dgm:spPr/>
      <dgm:t>
        <a:bodyPr/>
        <a:lstStyle/>
        <a:p>
          <a:r>
            <a:rPr lang="en-US" sz="1800" dirty="0">
              <a:solidFill>
                <a:srgbClr val="002569"/>
              </a:solidFill>
              <a:latin typeface="Arial" panose="020B0604020202020204" pitchFamily="34" charset="0"/>
              <a:cs typeface="Arial" panose="020B0604020202020204" pitchFamily="34" charset="0"/>
            </a:rPr>
            <a:t>KanCare 2.0 application submitted to CMS</a:t>
          </a:r>
          <a:endParaRPr lang="en-US" sz="1800" strike="sngStrike" dirty="0">
            <a:solidFill>
              <a:srgbClr val="FF0000"/>
            </a:solidFill>
            <a:latin typeface="Arial" panose="020B0604020202020204" pitchFamily="34" charset="0"/>
            <a:cs typeface="Arial" panose="020B0604020202020204" pitchFamily="34" charset="0"/>
          </a:endParaRPr>
        </a:p>
        <a:p>
          <a:r>
            <a:rPr lang="en-US" sz="1800" b="1" i="1" dirty="0">
              <a:solidFill>
                <a:srgbClr val="002569"/>
              </a:solidFill>
              <a:latin typeface="Arial" panose="020B0604020202020204" pitchFamily="34" charset="0"/>
              <a:cs typeface="Arial" panose="020B0604020202020204" pitchFamily="34" charset="0"/>
            </a:rPr>
            <a:t>By</a:t>
          </a:r>
          <a:r>
            <a:rPr lang="en-US" sz="1800" b="1" i="1" dirty="0">
              <a:solidFill>
                <a:srgbClr val="FF0000"/>
              </a:solidFill>
              <a:latin typeface="Arial" panose="020B0604020202020204" pitchFamily="34" charset="0"/>
              <a:cs typeface="Arial" panose="020B0604020202020204" pitchFamily="34" charset="0"/>
            </a:rPr>
            <a:t> </a:t>
          </a:r>
          <a:r>
            <a:rPr lang="en-US" sz="1800" b="1" i="1" dirty="0">
              <a:solidFill>
                <a:srgbClr val="002569"/>
              </a:solidFill>
              <a:latin typeface="Arial" panose="020B0604020202020204" pitchFamily="34" charset="0"/>
              <a:cs typeface="Arial" panose="020B0604020202020204" pitchFamily="34" charset="0"/>
            </a:rPr>
            <a:t>December 31, 2017</a:t>
          </a:r>
        </a:p>
      </dgm:t>
    </dgm:pt>
    <dgm:pt modelId="{E0D7DB4D-1E50-43E7-BD2A-EB65F84A7974}" type="parTrans" cxnId="{B8D6EF62-A358-4C77-9550-81DD0CE37022}">
      <dgm:prSet/>
      <dgm:spPr/>
      <dgm:t>
        <a:bodyPr/>
        <a:lstStyle/>
        <a:p>
          <a:endParaRPr lang="en-US"/>
        </a:p>
      </dgm:t>
    </dgm:pt>
    <dgm:pt modelId="{A8F71FE1-CB04-46F8-B03A-DA33BF3DE7C4}" type="sibTrans" cxnId="{B8D6EF62-A358-4C77-9550-81DD0CE37022}">
      <dgm:prSet/>
      <dgm:spPr/>
      <dgm:t>
        <a:bodyPr/>
        <a:lstStyle/>
        <a:p>
          <a:endParaRPr lang="en-US" dirty="0"/>
        </a:p>
      </dgm:t>
    </dgm:pt>
    <dgm:pt modelId="{DA127192-317C-46F2-A756-92CCCAECA2A2}">
      <dgm:prSet custT="1"/>
      <dgm:spPr/>
      <dgm:t>
        <a:bodyPr/>
        <a:lstStyle/>
        <a:p>
          <a:r>
            <a:rPr lang="en-US" sz="1800" dirty="0">
              <a:solidFill>
                <a:srgbClr val="002569"/>
              </a:solidFill>
              <a:latin typeface="Arial" panose="020B0604020202020204" pitchFamily="34" charset="0"/>
              <a:cs typeface="Arial" panose="020B0604020202020204" pitchFamily="34" charset="0"/>
            </a:rPr>
            <a:t>KanCare 2.0 begins</a:t>
          </a:r>
        </a:p>
        <a:p>
          <a:r>
            <a:rPr lang="en-US" sz="1800" b="1" i="1" dirty="0">
              <a:solidFill>
                <a:srgbClr val="002569"/>
              </a:solidFill>
              <a:latin typeface="Arial" panose="020B0604020202020204" pitchFamily="34" charset="0"/>
              <a:cs typeface="Arial" panose="020B0604020202020204" pitchFamily="34" charset="0"/>
            </a:rPr>
            <a:t>January 1, 2019</a:t>
          </a:r>
        </a:p>
      </dgm:t>
    </dgm:pt>
    <dgm:pt modelId="{5EE55240-FD8B-4FAE-B6A9-236F669CDC8A}" type="sibTrans" cxnId="{EB9209B0-D2F5-4AAA-9DFC-207DC727D288}">
      <dgm:prSet/>
      <dgm:spPr/>
      <dgm:t>
        <a:bodyPr/>
        <a:lstStyle/>
        <a:p>
          <a:endParaRPr lang="en-US" dirty="0"/>
        </a:p>
      </dgm:t>
    </dgm:pt>
    <dgm:pt modelId="{7901C927-77F1-41B7-91E2-23571A7DAAB4}" type="parTrans" cxnId="{EB9209B0-D2F5-4AAA-9DFC-207DC727D288}">
      <dgm:prSet/>
      <dgm:spPr/>
      <dgm:t>
        <a:bodyPr/>
        <a:lstStyle/>
        <a:p>
          <a:endParaRPr lang="en-US"/>
        </a:p>
      </dgm:t>
    </dgm:pt>
    <dgm:pt modelId="{A00E15D7-8365-4489-A3A8-5A5C444A3E19}">
      <dgm:prSet custT="1"/>
      <dgm:spPr/>
      <dgm:t>
        <a:bodyPr/>
        <a:lstStyle/>
        <a:p>
          <a:r>
            <a:rPr lang="en-US" sz="1800" dirty="0">
              <a:solidFill>
                <a:srgbClr val="002569"/>
              </a:solidFill>
              <a:latin typeface="Arial" panose="020B0604020202020204" pitchFamily="34" charset="0"/>
              <a:cs typeface="Arial" panose="020B0604020202020204" pitchFamily="34" charset="0"/>
            </a:rPr>
            <a:t>Last day to submit comments</a:t>
          </a:r>
        </a:p>
        <a:p>
          <a:r>
            <a:rPr lang="en-US" sz="1800" b="1" i="1" dirty="0">
              <a:solidFill>
                <a:srgbClr val="002569"/>
              </a:solidFill>
              <a:latin typeface="Arial" panose="020B0604020202020204" pitchFamily="34" charset="0"/>
              <a:cs typeface="Arial" panose="020B0604020202020204" pitchFamily="34" charset="0"/>
            </a:rPr>
            <a:t>November 26, 2017</a:t>
          </a:r>
        </a:p>
      </dgm:t>
    </dgm:pt>
    <dgm:pt modelId="{AE2F05F5-E693-4513-865B-6D4A43E8882C}" type="parTrans" cxnId="{9AD6374F-492C-4218-B0A1-0C0FB17E7E23}">
      <dgm:prSet/>
      <dgm:spPr/>
      <dgm:t>
        <a:bodyPr/>
        <a:lstStyle/>
        <a:p>
          <a:endParaRPr lang="en-US"/>
        </a:p>
      </dgm:t>
    </dgm:pt>
    <dgm:pt modelId="{D2FCCEFF-1658-4A98-944C-E0DD002D1168}" type="sibTrans" cxnId="{9AD6374F-492C-4218-B0A1-0C0FB17E7E23}">
      <dgm:prSet/>
      <dgm:spPr/>
      <dgm:t>
        <a:bodyPr/>
        <a:lstStyle/>
        <a:p>
          <a:endParaRPr lang="en-US" dirty="0"/>
        </a:p>
      </dgm:t>
    </dgm:pt>
    <dgm:pt modelId="{20D5D5D1-D927-47C1-AF41-917053F20B3E}" type="pres">
      <dgm:prSet presAssocID="{1545A4C9-D504-4741-9076-9BAC1D55894D}" presName="Name0" presStyleCnt="0">
        <dgm:presLayoutVars>
          <dgm:dir/>
          <dgm:resizeHandles val="exact"/>
        </dgm:presLayoutVars>
      </dgm:prSet>
      <dgm:spPr/>
      <dgm:t>
        <a:bodyPr/>
        <a:lstStyle/>
        <a:p>
          <a:endParaRPr lang="en-US"/>
        </a:p>
      </dgm:t>
    </dgm:pt>
    <dgm:pt modelId="{9A4D423D-6279-4420-B049-6ACFAB70B9E4}" type="pres">
      <dgm:prSet presAssocID="{59589194-1482-48AF-A6F3-A4AA287E77A6}" presName="node" presStyleLbl="node1" presStyleIdx="0" presStyleCnt="5" custScaleY="135314">
        <dgm:presLayoutVars>
          <dgm:bulletEnabled val="1"/>
        </dgm:presLayoutVars>
      </dgm:prSet>
      <dgm:spPr/>
      <dgm:t>
        <a:bodyPr/>
        <a:lstStyle/>
        <a:p>
          <a:endParaRPr lang="en-US"/>
        </a:p>
      </dgm:t>
    </dgm:pt>
    <dgm:pt modelId="{C15722D7-F6DD-4FC9-83FB-7A52B43C359F}" type="pres">
      <dgm:prSet presAssocID="{2D184A30-5862-4461-8F1A-7C0D41B074CB}" presName="sibTrans" presStyleLbl="sibTrans1D1" presStyleIdx="0" presStyleCnt="4"/>
      <dgm:spPr/>
      <dgm:t>
        <a:bodyPr/>
        <a:lstStyle/>
        <a:p>
          <a:endParaRPr lang="en-US"/>
        </a:p>
      </dgm:t>
    </dgm:pt>
    <dgm:pt modelId="{51ECB86D-6789-4CDE-98A0-C197D0A686E8}" type="pres">
      <dgm:prSet presAssocID="{2D184A30-5862-4461-8F1A-7C0D41B074CB}" presName="connectorText" presStyleLbl="sibTrans1D1" presStyleIdx="0" presStyleCnt="4"/>
      <dgm:spPr/>
      <dgm:t>
        <a:bodyPr/>
        <a:lstStyle/>
        <a:p>
          <a:endParaRPr lang="en-US"/>
        </a:p>
      </dgm:t>
    </dgm:pt>
    <dgm:pt modelId="{9828B6F7-311D-4633-AB42-146F336115FC}" type="pres">
      <dgm:prSet presAssocID="{20F2E427-DDCA-461A-8A70-A7E1A22AEA2E}" presName="node" presStyleLbl="node1" presStyleIdx="1" presStyleCnt="5" custScaleY="135314">
        <dgm:presLayoutVars>
          <dgm:bulletEnabled val="1"/>
        </dgm:presLayoutVars>
      </dgm:prSet>
      <dgm:spPr/>
      <dgm:t>
        <a:bodyPr/>
        <a:lstStyle/>
        <a:p>
          <a:endParaRPr lang="en-US"/>
        </a:p>
      </dgm:t>
    </dgm:pt>
    <dgm:pt modelId="{86593A5C-FA53-4B2B-B52B-5C5D8D787397}" type="pres">
      <dgm:prSet presAssocID="{1B54E613-11F3-4AFC-9EB7-F9B11D0800C3}" presName="sibTrans" presStyleLbl="sibTrans1D1" presStyleIdx="1" presStyleCnt="4"/>
      <dgm:spPr/>
      <dgm:t>
        <a:bodyPr/>
        <a:lstStyle/>
        <a:p>
          <a:endParaRPr lang="en-US"/>
        </a:p>
      </dgm:t>
    </dgm:pt>
    <dgm:pt modelId="{2E9D78B8-49A1-4EEF-887C-588BE0EF56E6}" type="pres">
      <dgm:prSet presAssocID="{1B54E613-11F3-4AFC-9EB7-F9B11D0800C3}" presName="connectorText" presStyleLbl="sibTrans1D1" presStyleIdx="1" presStyleCnt="4"/>
      <dgm:spPr/>
      <dgm:t>
        <a:bodyPr/>
        <a:lstStyle/>
        <a:p>
          <a:endParaRPr lang="en-US"/>
        </a:p>
      </dgm:t>
    </dgm:pt>
    <dgm:pt modelId="{118A0791-53B5-4C11-904B-D826CF68FC6F}" type="pres">
      <dgm:prSet presAssocID="{A00E15D7-8365-4489-A3A8-5A5C444A3E19}" presName="node" presStyleLbl="node1" presStyleIdx="2" presStyleCnt="5" custScaleY="135314" custLinFactNeighborX="-998" custLinFactNeighborY="-1908">
        <dgm:presLayoutVars>
          <dgm:bulletEnabled val="1"/>
        </dgm:presLayoutVars>
      </dgm:prSet>
      <dgm:spPr/>
      <dgm:t>
        <a:bodyPr/>
        <a:lstStyle/>
        <a:p>
          <a:endParaRPr lang="en-US"/>
        </a:p>
      </dgm:t>
    </dgm:pt>
    <dgm:pt modelId="{D82E7073-15E4-46FE-B08F-1B9F5472334B}" type="pres">
      <dgm:prSet presAssocID="{D2FCCEFF-1658-4A98-944C-E0DD002D1168}" presName="sibTrans" presStyleLbl="sibTrans1D1" presStyleIdx="2" presStyleCnt="4"/>
      <dgm:spPr/>
      <dgm:t>
        <a:bodyPr/>
        <a:lstStyle/>
        <a:p>
          <a:endParaRPr lang="en-US"/>
        </a:p>
      </dgm:t>
    </dgm:pt>
    <dgm:pt modelId="{D8B14CF3-658C-4A26-ADAE-C439DE13BC3B}" type="pres">
      <dgm:prSet presAssocID="{D2FCCEFF-1658-4A98-944C-E0DD002D1168}" presName="connectorText" presStyleLbl="sibTrans1D1" presStyleIdx="2" presStyleCnt="4"/>
      <dgm:spPr/>
      <dgm:t>
        <a:bodyPr/>
        <a:lstStyle/>
        <a:p>
          <a:endParaRPr lang="en-US"/>
        </a:p>
      </dgm:t>
    </dgm:pt>
    <dgm:pt modelId="{C637A544-641B-4E70-9E94-E44C6D882149}" type="pres">
      <dgm:prSet presAssocID="{A54916E8-15E4-478C-AC76-AC5A00DF8C37}" presName="node" presStyleLbl="node1" presStyleIdx="3" presStyleCnt="5" custScaleY="130478">
        <dgm:presLayoutVars>
          <dgm:bulletEnabled val="1"/>
        </dgm:presLayoutVars>
      </dgm:prSet>
      <dgm:spPr/>
      <dgm:t>
        <a:bodyPr/>
        <a:lstStyle/>
        <a:p>
          <a:endParaRPr lang="en-US"/>
        </a:p>
      </dgm:t>
    </dgm:pt>
    <dgm:pt modelId="{42B81B81-3D6F-4557-BF28-19FE0A7A9315}" type="pres">
      <dgm:prSet presAssocID="{A8F71FE1-CB04-46F8-B03A-DA33BF3DE7C4}" presName="sibTrans" presStyleLbl="sibTrans1D1" presStyleIdx="3" presStyleCnt="4"/>
      <dgm:spPr/>
      <dgm:t>
        <a:bodyPr/>
        <a:lstStyle/>
        <a:p>
          <a:endParaRPr lang="en-US"/>
        </a:p>
      </dgm:t>
    </dgm:pt>
    <dgm:pt modelId="{646FFCA8-C060-4A0E-BE6D-73DC0BB264CF}" type="pres">
      <dgm:prSet presAssocID="{A8F71FE1-CB04-46F8-B03A-DA33BF3DE7C4}" presName="connectorText" presStyleLbl="sibTrans1D1" presStyleIdx="3" presStyleCnt="4"/>
      <dgm:spPr/>
      <dgm:t>
        <a:bodyPr/>
        <a:lstStyle/>
        <a:p>
          <a:endParaRPr lang="en-US"/>
        </a:p>
      </dgm:t>
    </dgm:pt>
    <dgm:pt modelId="{EC41BA37-76D4-4213-A189-7A6E13082BA6}" type="pres">
      <dgm:prSet presAssocID="{DA127192-317C-46F2-A756-92CCCAECA2A2}" presName="node" presStyleLbl="node1" presStyleIdx="4" presStyleCnt="5" custScaleY="130995">
        <dgm:presLayoutVars>
          <dgm:bulletEnabled val="1"/>
        </dgm:presLayoutVars>
      </dgm:prSet>
      <dgm:spPr/>
      <dgm:t>
        <a:bodyPr/>
        <a:lstStyle/>
        <a:p>
          <a:endParaRPr lang="en-US"/>
        </a:p>
      </dgm:t>
    </dgm:pt>
  </dgm:ptLst>
  <dgm:cxnLst>
    <dgm:cxn modelId="{A88DECDE-3858-4BC1-A1B7-A24F10866985}" type="presOf" srcId="{A8F71FE1-CB04-46F8-B03A-DA33BF3DE7C4}" destId="{646FFCA8-C060-4A0E-BE6D-73DC0BB264CF}" srcOrd="1" destOrd="0" presId="urn:microsoft.com/office/officeart/2005/8/layout/bProcess3"/>
    <dgm:cxn modelId="{BC5E60D6-D7F7-4FF1-870A-1200516A429F}" type="presOf" srcId="{A8F71FE1-CB04-46F8-B03A-DA33BF3DE7C4}" destId="{42B81B81-3D6F-4557-BF28-19FE0A7A9315}" srcOrd="0" destOrd="0" presId="urn:microsoft.com/office/officeart/2005/8/layout/bProcess3"/>
    <dgm:cxn modelId="{C15056F7-F056-468E-B824-89E0503BAD22}" type="presOf" srcId="{20F2E427-DDCA-461A-8A70-A7E1A22AEA2E}" destId="{9828B6F7-311D-4633-AB42-146F336115FC}" srcOrd="0" destOrd="0" presId="urn:microsoft.com/office/officeart/2005/8/layout/bProcess3"/>
    <dgm:cxn modelId="{DEEA817A-0887-427F-877A-945E2FDB03E0}" type="presOf" srcId="{D2FCCEFF-1658-4A98-944C-E0DD002D1168}" destId="{D8B14CF3-658C-4A26-ADAE-C439DE13BC3B}" srcOrd="1" destOrd="0" presId="urn:microsoft.com/office/officeart/2005/8/layout/bProcess3"/>
    <dgm:cxn modelId="{A2CF4974-789E-405F-9193-BEFF56241BD4}" type="presOf" srcId="{DA127192-317C-46F2-A756-92CCCAECA2A2}" destId="{EC41BA37-76D4-4213-A189-7A6E13082BA6}" srcOrd="0" destOrd="0" presId="urn:microsoft.com/office/officeart/2005/8/layout/bProcess3"/>
    <dgm:cxn modelId="{E42A8155-E064-4202-8C94-FC96D8112982}" type="presOf" srcId="{D2FCCEFF-1658-4A98-944C-E0DD002D1168}" destId="{D82E7073-15E4-46FE-B08F-1B9F5472334B}" srcOrd="0" destOrd="0" presId="urn:microsoft.com/office/officeart/2005/8/layout/bProcess3"/>
    <dgm:cxn modelId="{153CC351-10F7-40E7-82EB-B79C8C519DD4}" type="presOf" srcId="{A00E15D7-8365-4489-A3A8-5A5C444A3E19}" destId="{118A0791-53B5-4C11-904B-D826CF68FC6F}" srcOrd="0" destOrd="0" presId="urn:microsoft.com/office/officeart/2005/8/layout/bProcess3"/>
    <dgm:cxn modelId="{EB9209B0-D2F5-4AAA-9DFC-207DC727D288}" srcId="{1545A4C9-D504-4741-9076-9BAC1D55894D}" destId="{DA127192-317C-46F2-A756-92CCCAECA2A2}" srcOrd="4" destOrd="0" parTransId="{7901C927-77F1-41B7-91E2-23571A7DAAB4}" sibTransId="{5EE55240-FD8B-4FAE-B6A9-236F669CDC8A}"/>
    <dgm:cxn modelId="{9AD6374F-492C-4218-B0A1-0C0FB17E7E23}" srcId="{1545A4C9-D504-4741-9076-9BAC1D55894D}" destId="{A00E15D7-8365-4489-A3A8-5A5C444A3E19}" srcOrd="2" destOrd="0" parTransId="{AE2F05F5-E693-4513-865B-6D4A43E8882C}" sibTransId="{D2FCCEFF-1658-4A98-944C-E0DD002D1168}"/>
    <dgm:cxn modelId="{17A9E4F6-CD70-4334-8CFD-459E42D2C999}" type="presOf" srcId="{2D184A30-5862-4461-8F1A-7C0D41B074CB}" destId="{51ECB86D-6789-4CDE-98A0-C197D0A686E8}" srcOrd="1" destOrd="0" presId="urn:microsoft.com/office/officeart/2005/8/layout/bProcess3"/>
    <dgm:cxn modelId="{6ECE4253-3608-4F72-9ED6-00BA9E8C78F5}" type="presOf" srcId="{2D184A30-5862-4461-8F1A-7C0D41B074CB}" destId="{C15722D7-F6DD-4FC9-83FB-7A52B43C359F}" srcOrd="0" destOrd="0" presId="urn:microsoft.com/office/officeart/2005/8/layout/bProcess3"/>
    <dgm:cxn modelId="{4CF424F5-0286-4924-AA98-23603BBD0DF9}" type="presOf" srcId="{1545A4C9-D504-4741-9076-9BAC1D55894D}" destId="{20D5D5D1-D927-47C1-AF41-917053F20B3E}" srcOrd="0" destOrd="0" presId="urn:microsoft.com/office/officeart/2005/8/layout/bProcess3"/>
    <dgm:cxn modelId="{2B55ECCB-F6C7-4A60-AA96-0A29C9CFBE1B}" srcId="{1545A4C9-D504-4741-9076-9BAC1D55894D}" destId="{20F2E427-DDCA-461A-8A70-A7E1A22AEA2E}" srcOrd="1" destOrd="0" parTransId="{1B5E98A0-35E6-475B-8727-BE44BEDE711C}" sibTransId="{1B54E613-11F3-4AFC-9EB7-F9B11D0800C3}"/>
    <dgm:cxn modelId="{5966FE6E-85A2-48E9-8C45-77FD15A1F303}" type="presOf" srcId="{A54916E8-15E4-478C-AC76-AC5A00DF8C37}" destId="{C637A544-641B-4E70-9E94-E44C6D882149}" srcOrd="0" destOrd="0" presId="urn:microsoft.com/office/officeart/2005/8/layout/bProcess3"/>
    <dgm:cxn modelId="{66B827BD-9886-46DC-B415-CE3F54A8A2AA}" srcId="{1545A4C9-D504-4741-9076-9BAC1D55894D}" destId="{59589194-1482-48AF-A6F3-A4AA287E77A6}" srcOrd="0" destOrd="0" parTransId="{A0457D40-5210-4B4B-8377-B3531FBEB985}" sibTransId="{2D184A30-5862-4461-8F1A-7C0D41B074CB}"/>
    <dgm:cxn modelId="{3782052F-F0A2-48F0-9BFA-C5737B3AFAEA}" type="presOf" srcId="{1B54E613-11F3-4AFC-9EB7-F9B11D0800C3}" destId="{2E9D78B8-49A1-4EEF-887C-588BE0EF56E6}" srcOrd="1" destOrd="0" presId="urn:microsoft.com/office/officeart/2005/8/layout/bProcess3"/>
    <dgm:cxn modelId="{7AA195EA-125A-451E-8005-F34E4806CA36}" type="presOf" srcId="{1B54E613-11F3-4AFC-9EB7-F9B11D0800C3}" destId="{86593A5C-FA53-4B2B-B52B-5C5D8D787397}" srcOrd="0" destOrd="0" presId="urn:microsoft.com/office/officeart/2005/8/layout/bProcess3"/>
    <dgm:cxn modelId="{600173D4-7C01-4D63-BC15-9DB3D5299591}" type="presOf" srcId="{59589194-1482-48AF-A6F3-A4AA287E77A6}" destId="{9A4D423D-6279-4420-B049-6ACFAB70B9E4}" srcOrd="0" destOrd="0" presId="urn:microsoft.com/office/officeart/2005/8/layout/bProcess3"/>
    <dgm:cxn modelId="{B8D6EF62-A358-4C77-9550-81DD0CE37022}" srcId="{1545A4C9-D504-4741-9076-9BAC1D55894D}" destId="{A54916E8-15E4-478C-AC76-AC5A00DF8C37}" srcOrd="3" destOrd="0" parTransId="{E0D7DB4D-1E50-43E7-BD2A-EB65F84A7974}" sibTransId="{A8F71FE1-CB04-46F8-B03A-DA33BF3DE7C4}"/>
    <dgm:cxn modelId="{3893B9B0-BBE3-4E5F-BDCC-D963CF962F0D}" type="presParOf" srcId="{20D5D5D1-D927-47C1-AF41-917053F20B3E}" destId="{9A4D423D-6279-4420-B049-6ACFAB70B9E4}" srcOrd="0" destOrd="0" presId="urn:microsoft.com/office/officeart/2005/8/layout/bProcess3"/>
    <dgm:cxn modelId="{E99A0B59-0A9B-4A72-AE88-292F205C1AE5}" type="presParOf" srcId="{20D5D5D1-D927-47C1-AF41-917053F20B3E}" destId="{C15722D7-F6DD-4FC9-83FB-7A52B43C359F}" srcOrd="1" destOrd="0" presId="urn:microsoft.com/office/officeart/2005/8/layout/bProcess3"/>
    <dgm:cxn modelId="{12857D69-D072-4ADE-9B61-F425A6063E55}" type="presParOf" srcId="{C15722D7-F6DD-4FC9-83FB-7A52B43C359F}" destId="{51ECB86D-6789-4CDE-98A0-C197D0A686E8}" srcOrd="0" destOrd="0" presId="urn:microsoft.com/office/officeart/2005/8/layout/bProcess3"/>
    <dgm:cxn modelId="{F6B6B97D-979C-4768-B9EA-81CF26062F70}" type="presParOf" srcId="{20D5D5D1-D927-47C1-AF41-917053F20B3E}" destId="{9828B6F7-311D-4633-AB42-146F336115FC}" srcOrd="2" destOrd="0" presId="urn:microsoft.com/office/officeart/2005/8/layout/bProcess3"/>
    <dgm:cxn modelId="{28AC9321-5037-4C0C-B33F-0856C7B4B203}" type="presParOf" srcId="{20D5D5D1-D927-47C1-AF41-917053F20B3E}" destId="{86593A5C-FA53-4B2B-B52B-5C5D8D787397}" srcOrd="3" destOrd="0" presId="urn:microsoft.com/office/officeart/2005/8/layout/bProcess3"/>
    <dgm:cxn modelId="{D76155CB-936D-47EF-A2EE-A99A97294976}" type="presParOf" srcId="{86593A5C-FA53-4B2B-B52B-5C5D8D787397}" destId="{2E9D78B8-49A1-4EEF-887C-588BE0EF56E6}" srcOrd="0" destOrd="0" presId="urn:microsoft.com/office/officeart/2005/8/layout/bProcess3"/>
    <dgm:cxn modelId="{DFC15756-FD18-493B-B781-D0F1584E841D}" type="presParOf" srcId="{20D5D5D1-D927-47C1-AF41-917053F20B3E}" destId="{118A0791-53B5-4C11-904B-D826CF68FC6F}" srcOrd="4" destOrd="0" presId="urn:microsoft.com/office/officeart/2005/8/layout/bProcess3"/>
    <dgm:cxn modelId="{DD656DC2-2BD6-4515-AD24-3F1F71CCC5F2}" type="presParOf" srcId="{20D5D5D1-D927-47C1-AF41-917053F20B3E}" destId="{D82E7073-15E4-46FE-B08F-1B9F5472334B}" srcOrd="5" destOrd="0" presId="urn:microsoft.com/office/officeart/2005/8/layout/bProcess3"/>
    <dgm:cxn modelId="{56736D94-41C0-49F3-A36A-D36018878A50}" type="presParOf" srcId="{D82E7073-15E4-46FE-B08F-1B9F5472334B}" destId="{D8B14CF3-658C-4A26-ADAE-C439DE13BC3B}" srcOrd="0" destOrd="0" presId="urn:microsoft.com/office/officeart/2005/8/layout/bProcess3"/>
    <dgm:cxn modelId="{DF3B6E49-7C71-4473-9D8C-5F6D05B49D4F}" type="presParOf" srcId="{20D5D5D1-D927-47C1-AF41-917053F20B3E}" destId="{C637A544-641B-4E70-9E94-E44C6D882149}" srcOrd="6" destOrd="0" presId="urn:microsoft.com/office/officeart/2005/8/layout/bProcess3"/>
    <dgm:cxn modelId="{A1282FFF-C904-4BF8-BC99-4B98BE334677}" type="presParOf" srcId="{20D5D5D1-D927-47C1-AF41-917053F20B3E}" destId="{42B81B81-3D6F-4557-BF28-19FE0A7A9315}" srcOrd="7" destOrd="0" presId="urn:microsoft.com/office/officeart/2005/8/layout/bProcess3"/>
    <dgm:cxn modelId="{B066A5DA-F405-4A84-B044-D0869B80E3F0}" type="presParOf" srcId="{42B81B81-3D6F-4557-BF28-19FE0A7A9315}" destId="{646FFCA8-C060-4A0E-BE6D-73DC0BB264CF}" srcOrd="0" destOrd="0" presId="urn:microsoft.com/office/officeart/2005/8/layout/bProcess3"/>
    <dgm:cxn modelId="{E3B4DE6A-AD95-4CEF-BAF2-000B6BCF8CD0}" type="presParOf" srcId="{20D5D5D1-D927-47C1-AF41-917053F20B3E}" destId="{EC41BA37-76D4-4213-A189-7A6E13082BA6}" srcOrd="8"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FA2F8E-9D6C-45A1-8C4B-48ADA4B07626}"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9A44F87B-56C1-45CD-801E-5C65E7074295}">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Enroll in KanCare 2.0</a:t>
          </a:r>
        </a:p>
      </dgm:t>
    </dgm:pt>
    <dgm:pt modelId="{EE84BA5C-E771-45FE-825D-505E80BD19E2}" type="parTrans" cxnId="{E544645F-FDD5-4D02-8EB3-814B41006E88}">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18A55491-D4E0-4FDA-BB03-B413F2070E01}" type="sibTrans" cxnId="{E544645F-FDD5-4D02-8EB3-814B41006E88}">
      <dgm:prSet custT="1"/>
      <dgm:spPr>
        <a:solidFill>
          <a:srgbClr val="F1AD02">
            <a:alpha val="90000"/>
          </a:srgbClr>
        </a:solidFill>
        <a:ln>
          <a:solidFill>
            <a:srgbClr val="FFC000">
              <a:alpha val="90000"/>
            </a:srgbClr>
          </a:solidFill>
        </a:ln>
      </dgm:spPr>
      <dgm:t>
        <a:bodyPr/>
        <a:lstStyle/>
        <a:p>
          <a:endParaRPr lang="en-US" sz="3200" dirty="0">
            <a:solidFill>
              <a:srgbClr val="002060"/>
            </a:solidFill>
            <a:latin typeface="Arial" panose="020B0604020202020204" pitchFamily="34" charset="0"/>
            <a:cs typeface="Arial" panose="020B0604020202020204" pitchFamily="34" charset="0"/>
          </a:endParaRPr>
        </a:p>
      </dgm:t>
    </dgm:pt>
    <dgm:pt modelId="{2FDFC487-74E1-4EAD-B395-615E2B380BFE}">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Receive health screening</a:t>
          </a:r>
        </a:p>
      </dgm:t>
    </dgm:pt>
    <dgm:pt modelId="{3B827694-7C4F-4B4E-A024-14236BEFADA7}" type="parTrans" cxnId="{3A14015C-B34B-4EC9-8CEC-5B31956F64B6}">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CB41EAFD-172F-4880-B75D-423C63012927}" type="sibTrans" cxnId="{3A14015C-B34B-4EC9-8CEC-5B31956F64B6}">
      <dgm:prSet custT="1"/>
      <dgm:spPr>
        <a:solidFill>
          <a:srgbClr val="F1AD02">
            <a:alpha val="90000"/>
          </a:srgbClr>
        </a:solidFill>
        <a:ln>
          <a:solidFill>
            <a:srgbClr val="FFC000">
              <a:alpha val="90000"/>
            </a:srgbClr>
          </a:solidFill>
        </a:ln>
      </dgm:spPr>
      <dgm:t>
        <a:bodyPr/>
        <a:lstStyle/>
        <a:p>
          <a:endParaRPr lang="en-US" sz="3200" dirty="0">
            <a:solidFill>
              <a:srgbClr val="002060"/>
            </a:solidFill>
            <a:latin typeface="Arial" panose="020B0604020202020204" pitchFamily="34" charset="0"/>
            <a:cs typeface="Arial" panose="020B0604020202020204" pitchFamily="34" charset="0"/>
          </a:endParaRPr>
        </a:p>
      </dgm:t>
    </dgm:pt>
    <dgm:pt modelId="{974F3DC8-8B41-4573-A826-A6D9748C5D66}">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Take part in creating a service plan. You can help by sharing your strengths, needs, goals, and </a:t>
          </a:r>
          <a:r>
            <a:rPr lang="en-US" sz="1800" b="1" dirty="0">
              <a:solidFill>
                <a:srgbClr val="002569"/>
              </a:solidFill>
              <a:latin typeface="Arial" panose="020B0604020202020204" pitchFamily="34" charset="0"/>
              <a:cs typeface="Arial" panose="020B0604020202020204" pitchFamily="34" charset="0"/>
            </a:rPr>
            <a:t>vision for a good life</a:t>
          </a:r>
          <a:endParaRPr lang="en-US" sz="1800" b="1" strike="sngStrike" dirty="0">
            <a:solidFill>
              <a:srgbClr val="002569"/>
            </a:solidFill>
            <a:latin typeface="Arial" panose="020B0604020202020204" pitchFamily="34" charset="0"/>
            <a:cs typeface="Arial" panose="020B0604020202020204" pitchFamily="34" charset="0"/>
          </a:endParaRPr>
        </a:p>
      </dgm:t>
    </dgm:pt>
    <dgm:pt modelId="{7A3763B6-7A58-4927-B56F-81ED16141FDC}" type="parTrans" cxnId="{D06C7884-E672-4761-A3A3-5879EDF75C6D}">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3BE64FBB-8983-438F-9D9A-19885FD76F09}" type="sibTrans" cxnId="{D06C7884-E672-4761-A3A3-5879EDF75C6D}">
      <dgm:prSet custT="1"/>
      <dgm:spPr>
        <a:solidFill>
          <a:srgbClr val="F1AD02">
            <a:alpha val="90000"/>
          </a:srgbClr>
        </a:solidFill>
        <a:ln>
          <a:solidFill>
            <a:srgbClr val="FFC000">
              <a:alpha val="90000"/>
            </a:srgbClr>
          </a:solidFill>
        </a:ln>
      </dgm:spPr>
      <dgm:t>
        <a:bodyPr/>
        <a:lstStyle/>
        <a:p>
          <a:endParaRPr lang="en-US" sz="3200" dirty="0">
            <a:solidFill>
              <a:srgbClr val="002060"/>
            </a:solidFill>
            <a:latin typeface="Arial" panose="020B0604020202020204" pitchFamily="34" charset="0"/>
            <a:cs typeface="Arial" panose="020B0604020202020204" pitchFamily="34" charset="0"/>
          </a:endParaRPr>
        </a:p>
      </dgm:t>
    </dgm:pt>
    <dgm:pt modelId="{FDF2CDE4-FE78-45B3-8A20-5BFEF91F4976}">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Work with a coordinator in your community to help achieve your goals</a:t>
          </a:r>
        </a:p>
      </dgm:t>
    </dgm:pt>
    <dgm:pt modelId="{D27037A9-4FB1-431D-A38E-D67AF937DA2A}" type="parTrans" cxnId="{3349D710-A5FF-4A0E-8EB5-F786ABDF4C46}">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0DB9DE68-EDF2-44B0-877A-29150201C6A5}" type="sibTrans" cxnId="{3349D710-A5FF-4A0E-8EB5-F786ABDF4C46}">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72E36D48-C97B-4016-BA5C-4B0AA779A5F3}">
      <dgm:prSet custT="1"/>
      <dgm:spPr>
        <a:ln>
          <a:solidFill>
            <a:schemeClr val="accent1">
              <a:lumMod val="50000"/>
            </a:schemeClr>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Receive health risk assessment if health screening shows potential member needs</a:t>
          </a:r>
        </a:p>
      </dgm:t>
    </dgm:pt>
    <dgm:pt modelId="{40E84BCE-DF86-49A6-B371-8ECCBE8711D1}" type="parTrans" cxnId="{F8F8174A-464E-47BB-9CDB-DC76F3D930CB}">
      <dgm:prSet/>
      <dgm:spPr/>
      <dgm:t>
        <a:bodyPr/>
        <a:lstStyle/>
        <a:p>
          <a:endParaRPr lang="en-US"/>
        </a:p>
      </dgm:t>
    </dgm:pt>
    <dgm:pt modelId="{3FEA8732-C927-49A8-A76C-27FA59BE942F}" type="sibTrans" cxnId="{F8F8174A-464E-47BB-9CDB-DC76F3D930CB}">
      <dgm:prSet custT="1"/>
      <dgm:spPr>
        <a:solidFill>
          <a:srgbClr val="F1AD02">
            <a:alpha val="90000"/>
          </a:srgbClr>
        </a:solidFill>
        <a:ln w="25400" cap="flat" cmpd="sng" algn="ctr">
          <a:solidFill>
            <a:srgbClr val="FFC000">
              <a:alpha val="90000"/>
            </a:srgbClr>
          </a:solidFill>
          <a:prstDash val="solid"/>
        </a:ln>
        <a:effectLst/>
      </dgm:spPr>
      <dgm:t>
        <a:bodyPr spcFirstLastPara="0" vert="horz" wrap="square" lIns="40640" tIns="40640" rIns="40640" bIns="40640" numCol="1" spcCol="1270" anchor="ctr" anchorCtr="0"/>
        <a:lstStyle/>
        <a:p>
          <a:pPr marL="0" lvl="0" indent="0" algn="ctr" defTabSz="1422400">
            <a:lnSpc>
              <a:spcPct val="90000"/>
            </a:lnSpc>
            <a:spcBef>
              <a:spcPct val="0"/>
            </a:spcBef>
            <a:spcAft>
              <a:spcPct val="35000"/>
            </a:spcAft>
            <a:buNone/>
          </a:pPr>
          <a:endParaRPr lang="en-US" sz="3200" kern="1200" dirty="0">
            <a:solidFill>
              <a:srgbClr val="002060"/>
            </a:solidFill>
            <a:latin typeface="Arial" panose="020B0604020202020204" pitchFamily="34" charset="0"/>
            <a:ea typeface="+mn-ea"/>
            <a:cs typeface="Arial" panose="020B0604020202020204" pitchFamily="34" charset="0"/>
          </a:endParaRPr>
        </a:p>
      </dgm:t>
    </dgm:pt>
    <dgm:pt modelId="{74EF4C13-78B8-4572-8F1A-BE4325D72834}" type="pres">
      <dgm:prSet presAssocID="{9FFA2F8E-9D6C-45A1-8C4B-48ADA4B07626}" presName="outerComposite" presStyleCnt="0">
        <dgm:presLayoutVars>
          <dgm:chMax val="5"/>
          <dgm:dir/>
          <dgm:resizeHandles val="exact"/>
        </dgm:presLayoutVars>
      </dgm:prSet>
      <dgm:spPr/>
      <dgm:t>
        <a:bodyPr/>
        <a:lstStyle/>
        <a:p>
          <a:endParaRPr lang="en-US"/>
        </a:p>
      </dgm:t>
    </dgm:pt>
    <dgm:pt modelId="{59AB7AC6-9EB9-4AA5-8474-FAB3C13A5BAE}" type="pres">
      <dgm:prSet presAssocID="{9FFA2F8E-9D6C-45A1-8C4B-48ADA4B07626}" presName="dummyMaxCanvas" presStyleCnt="0">
        <dgm:presLayoutVars/>
      </dgm:prSet>
      <dgm:spPr/>
    </dgm:pt>
    <dgm:pt modelId="{1C7D7F37-C1B3-4EEE-8885-ABC9706DFAAF}" type="pres">
      <dgm:prSet presAssocID="{9FFA2F8E-9D6C-45A1-8C4B-48ADA4B07626}" presName="FiveNodes_1" presStyleLbl="node1" presStyleIdx="0" presStyleCnt="5">
        <dgm:presLayoutVars>
          <dgm:bulletEnabled val="1"/>
        </dgm:presLayoutVars>
      </dgm:prSet>
      <dgm:spPr/>
      <dgm:t>
        <a:bodyPr/>
        <a:lstStyle/>
        <a:p>
          <a:endParaRPr lang="en-US"/>
        </a:p>
      </dgm:t>
    </dgm:pt>
    <dgm:pt modelId="{C731ACEC-AB79-4755-8C9D-6FB2AE9AD486}" type="pres">
      <dgm:prSet presAssocID="{9FFA2F8E-9D6C-45A1-8C4B-48ADA4B07626}" presName="FiveNodes_2" presStyleLbl="node1" presStyleIdx="1" presStyleCnt="5">
        <dgm:presLayoutVars>
          <dgm:bulletEnabled val="1"/>
        </dgm:presLayoutVars>
      </dgm:prSet>
      <dgm:spPr/>
      <dgm:t>
        <a:bodyPr/>
        <a:lstStyle/>
        <a:p>
          <a:endParaRPr lang="en-US"/>
        </a:p>
      </dgm:t>
    </dgm:pt>
    <dgm:pt modelId="{8D946ED5-C05A-4A1A-8699-248E9F6D7206}" type="pres">
      <dgm:prSet presAssocID="{9FFA2F8E-9D6C-45A1-8C4B-48ADA4B07626}" presName="FiveNodes_3" presStyleLbl="node1" presStyleIdx="2" presStyleCnt="5">
        <dgm:presLayoutVars>
          <dgm:bulletEnabled val="1"/>
        </dgm:presLayoutVars>
      </dgm:prSet>
      <dgm:spPr/>
      <dgm:t>
        <a:bodyPr/>
        <a:lstStyle/>
        <a:p>
          <a:endParaRPr lang="en-US"/>
        </a:p>
      </dgm:t>
    </dgm:pt>
    <dgm:pt modelId="{B8066F7A-A757-4FA7-B375-3B1468758240}" type="pres">
      <dgm:prSet presAssocID="{9FFA2F8E-9D6C-45A1-8C4B-48ADA4B07626}" presName="FiveNodes_4" presStyleLbl="node1" presStyleIdx="3" presStyleCnt="5">
        <dgm:presLayoutVars>
          <dgm:bulletEnabled val="1"/>
        </dgm:presLayoutVars>
      </dgm:prSet>
      <dgm:spPr/>
      <dgm:t>
        <a:bodyPr/>
        <a:lstStyle/>
        <a:p>
          <a:endParaRPr lang="en-US"/>
        </a:p>
      </dgm:t>
    </dgm:pt>
    <dgm:pt modelId="{AAD69F73-D740-4038-BEB5-8B70AF3F991D}" type="pres">
      <dgm:prSet presAssocID="{9FFA2F8E-9D6C-45A1-8C4B-48ADA4B07626}" presName="FiveNodes_5" presStyleLbl="node1" presStyleIdx="4" presStyleCnt="5">
        <dgm:presLayoutVars>
          <dgm:bulletEnabled val="1"/>
        </dgm:presLayoutVars>
      </dgm:prSet>
      <dgm:spPr/>
      <dgm:t>
        <a:bodyPr/>
        <a:lstStyle/>
        <a:p>
          <a:endParaRPr lang="en-US"/>
        </a:p>
      </dgm:t>
    </dgm:pt>
    <dgm:pt modelId="{C340F00D-AB6E-4848-8020-937A8D1B6333}" type="pres">
      <dgm:prSet presAssocID="{9FFA2F8E-9D6C-45A1-8C4B-48ADA4B07626}" presName="FiveConn_1-2" presStyleLbl="fgAccFollowNode1" presStyleIdx="0" presStyleCnt="4">
        <dgm:presLayoutVars>
          <dgm:bulletEnabled val="1"/>
        </dgm:presLayoutVars>
      </dgm:prSet>
      <dgm:spPr/>
      <dgm:t>
        <a:bodyPr/>
        <a:lstStyle/>
        <a:p>
          <a:endParaRPr lang="en-US"/>
        </a:p>
      </dgm:t>
    </dgm:pt>
    <dgm:pt modelId="{C84818E1-1271-4370-8554-6FA9C4DE6201}" type="pres">
      <dgm:prSet presAssocID="{9FFA2F8E-9D6C-45A1-8C4B-48ADA4B07626}" presName="FiveConn_2-3" presStyleLbl="fgAccFollowNode1" presStyleIdx="1" presStyleCnt="4">
        <dgm:presLayoutVars>
          <dgm:bulletEnabled val="1"/>
        </dgm:presLayoutVars>
      </dgm:prSet>
      <dgm:spPr/>
      <dgm:t>
        <a:bodyPr/>
        <a:lstStyle/>
        <a:p>
          <a:endParaRPr lang="en-US"/>
        </a:p>
      </dgm:t>
    </dgm:pt>
    <dgm:pt modelId="{51CB50C7-4BCB-46CA-9211-732CAD63EDE7}" type="pres">
      <dgm:prSet presAssocID="{9FFA2F8E-9D6C-45A1-8C4B-48ADA4B07626}" presName="FiveConn_3-4" presStyleLbl="fgAccFollowNode1" presStyleIdx="2" presStyleCnt="4">
        <dgm:presLayoutVars>
          <dgm:bulletEnabled val="1"/>
        </dgm:presLayoutVars>
      </dgm:prSet>
      <dgm:spPr>
        <a:xfrm>
          <a:off x="7184751" y="2414811"/>
          <a:ext cx="524666" cy="524666"/>
        </a:xfrm>
        <a:prstGeom prst="downArrow">
          <a:avLst>
            <a:gd name="adj1" fmla="val 55000"/>
            <a:gd name="adj2" fmla="val 45000"/>
          </a:avLst>
        </a:prstGeom>
      </dgm:spPr>
      <dgm:t>
        <a:bodyPr/>
        <a:lstStyle/>
        <a:p>
          <a:endParaRPr lang="en-US"/>
        </a:p>
      </dgm:t>
    </dgm:pt>
    <dgm:pt modelId="{41BEEE36-601A-4CD5-97B0-27766AFD923B}" type="pres">
      <dgm:prSet presAssocID="{9FFA2F8E-9D6C-45A1-8C4B-48ADA4B07626}" presName="FiveConn_4-5" presStyleLbl="fgAccFollowNode1" presStyleIdx="3" presStyleCnt="4">
        <dgm:presLayoutVars>
          <dgm:bulletEnabled val="1"/>
        </dgm:presLayoutVars>
      </dgm:prSet>
      <dgm:spPr/>
      <dgm:t>
        <a:bodyPr/>
        <a:lstStyle/>
        <a:p>
          <a:endParaRPr lang="en-US"/>
        </a:p>
      </dgm:t>
    </dgm:pt>
    <dgm:pt modelId="{838E4FD5-0C27-4BF1-BA76-9902875B639D}" type="pres">
      <dgm:prSet presAssocID="{9FFA2F8E-9D6C-45A1-8C4B-48ADA4B07626}" presName="FiveNodes_1_text" presStyleLbl="node1" presStyleIdx="4" presStyleCnt="5">
        <dgm:presLayoutVars>
          <dgm:bulletEnabled val="1"/>
        </dgm:presLayoutVars>
      </dgm:prSet>
      <dgm:spPr/>
      <dgm:t>
        <a:bodyPr/>
        <a:lstStyle/>
        <a:p>
          <a:endParaRPr lang="en-US"/>
        </a:p>
      </dgm:t>
    </dgm:pt>
    <dgm:pt modelId="{B1F9F2FD-FABF-47C1-B08F-7F76591EC809}" type="pres">
      <dgm:prSet presAssocID="{9FFA2F8E-9D6C-45A1-8C4B-48ADA4B07626}" presName="FiveNodes_2_text" presStyleLbl="node1" presStyleIdx="4" presStyleCnt="5">
        <dgm:presLayoutVars>
          <dgm:bulletEnabled val="1"/>
        </dgm:presLayoutVars>
      </dgm:prSet>
      <dgm:spPr/>
      <dgm:t>
        <a:bodyPr/>
        <a:lstStyle/>
        <a:p>
          <a:endParaRPr lang="en-US"/>
        </a:p>
      </dgm:t>
    </dgm:pt>
    <dgm:pt modelId="{E8A1CD7A-215C-41AC-826F-3BB446AC65D6}" type="pres">
      <dgm:prSet presAssocID="{9FFA2F8E-9D6C-45A1-8C4B-48ADA4B07626}" presName="FiveNodes_3_text" presStyleLbl="node1" presStyleIdx="4" presStyleCnt="5">
        <dgm:presLayoutVars>
          <dgm:bulletEnabled val="1"/>
        </dgm:presLayoutVars>
      </dgm:prSet>
      <dgm:spPr/>
      <dgm:t>
        <a:bodyPr/>
        <a:lstStyle/>
        <a:p>
          <a:endParaRPr lang="en-US"/>
        </a:p>
      </dgm:t>
    </dgm:pt>
    <dgm:pt modelId="{4C0614FF-2525-48A0-AA18-406B70AD974B}" type="pres">
      <dgm:prSet presAssocID="{9FFA2F8E-9D6C-45A1-8C4B-48ADA4B07626}" presName="FiveNodes_4_text" presStyleLbl="node1" presStyleIdx="4" presStyleCnt="5">
        <dgm:presLayoutVars>
          <dgm:bulletEnabled val="1"/>
        </dgm:presLayoutVars>
      </dgm:prSet>
      <dgm:spPr/>
      <dgm:t>
        <a:bodyPr/>
        <a:lstStyle/>
        <a:p>
          <a:endParaRPr lang="en-US"/>
        </a:p>
      </dgm:t>
    </dgm:pt>
    <dgm:pt modelId="{891D8804-2D64-47C5-AA6C-AFF29D7C00BF}" type="pres">
      <dgm:prSet presAssocID="{9FFA2F8E-9D6C-45A1-8C4B-48ADA4B07626}" presName="FiveNodes_5_text" presStyleLbl="node1" presStyleIdx="4" presStyleCnt="5">
        <dgm:presLayoutVars>
          <dgm:bulletEnabled val="1"/>
        </dgm:presLayoutVars>
      </dgm:prSet>
      <dgm:spPr/>
      <dgm:t>
        <a:bodyPr/>
        <a:lstStyle/>
        <a:p>
          <a:endParaRPr lang="en-US"/>
        </a:p>
      </dgm:t>
    </dgm:pt>
  </dgm:ptLst>
  <dgm:cxnLst>
    <dgm:cxn modelId="{87F8152C-96E8-4DD8-A7B3-CE883FAB1AAE}" type="presOf" srcId="{974F3DC8-8B41-4573-A826-A6D9748C5D66}" destId="{B8066F7A-A757-4FA7-B375-3B1468758240}" srcOrd="0" destOrd="0" presId="urn:microsoft.com/office/officeart/2005/8/layout/vProcess5"/>
    <dgm:cxn modelId="{88D17F4E-18FC-46F5-9CD5-EF117CB30167}" type="presOf" srcId="{9A44F87B-56C1-45CD-801E-5C65E7074295}" destId="{838E4FD5-0C27-4BF1-BA76-9902875B639D}" srcOrd="1" destOrd="0" presId="urn:microsoft.com/office/officeart/2005/8/layout/vProcess5"/>
    <dgm:cxn modelId="{E90763BD-46B6-4BF2-8E42-35B6529BD33F}" type="presOf" srcId="{9A44F87B-56C1-45CD-801E-5C65E7074295}" destId="{1C7D7F37-C1B3-4EEE-8885-ABC9706DFAAF}" srcOrd="0" destOrd="0" presId="urn:microsoft.com/office/officeart/2005/8/layout/vProcess5"/>
    <dgm:cxn modelId="{700E7CE8-2CB0-4C6E-8CEC-CBF40145CA7B}" type="presOf" srcId="{2FDFC487-74E1-4EAD-B395-615E2B380BFE}" destId="{B1F9F2FD-FABF-47C1-B08F-7F76591EC809}" srcOrd="1" destOrd="0" presId="urn:microsoft.com/office/officeart/2005/8/layout/vProcess5"/>
    <dgm:cxn modelId="{3A14015C-B34B-4EC9-8CEC-5B31956F64B6}" srcId="{9FFA2F8E-9D6C-45A1-8C4B-48ADA4B07626}" destId="{2FDFC487-74E1-4EAD-B395-615E2B380BFE}" srcOrd="1" destOrd="0" parTransId="{3B827694-7C4F-4B4E-A024-14236BEFADA7}" sibTransId="{CB41EAFD-172F-4880-B75D-423C63012927}"/>
    <dgm:cxn modelId="{CFFE170A-4D6D-4E97-91C3-36CEFDF3793E}" type="presOf" srcId="{FDF2CDE4-FE78-45B3-8A20-5BFEF91F4976}" destId="{891D8804-2D64-47C5-AA6C-AFF29D7C00BF}" srcOrd="1" destOrd="0" presId="urn:microsoft.com/office/officeart/2005/8/layout/vProcess5"/>
    <dgm:cxn modelId="{E544645F-FDD5-4D02-8EB3-814B41006E88}" srcId="{9FFA2F8E-9D6C-45A1-8C4B-48ADA4B07626}" destId="{9A44F87B-56C1-45CD-801E-5C65E7074295}" srcOrd="0" destOrd="0" parTransId="{EE84BA5C-E771-45FE-825D-505E80BD19E2}" sibTransId="{18A55491-D4E0-4FDA-BB03-B413F2070E01}"/>
    <dgm:cxn modelId="{71F3447C-CA3E-4A27-8417-F10E10C5A1FC}" type="presOf" srcId="{18A55491-D4E0-4FDA-BB03-B413F2070E01}" destId="{C340F00D-AB6E-4848-8020-937A8D1B6333}" srcOrd="0" destOrd="0" presId="urn:microsoft.com/office/officeart/2005/8/layout/vProcess5"/>
    <dgm:cxn modelId="{2F71DA1E-A9F2-4C55-B15E-760EECAB68C8}" type="presOf" srcId="{974F3DC8-8B41-4573-A826-A6D9748C5D66}" destId="{4C0614FF-2525-48A0-AA18-406B70AD974B}" srcOrd="1" destOrd="0" presId="urn:microsoft.com/office/officeart/2005/8/layout/vProcess5"/>
    <dgm:cxn modelId="{50659E0E-E0A2-4334-AC80-DB507DB029AD}" type="presOf" srcId="{2FDFC487-74E1-4EAD-B395-615E2B380BFE}" destId="{C731ACEC-AB79-4755-8C9D-6FB2AE9AD486}" srcOrd="0" destOrd="0" presId="urn:microsoft.com/office/officeart/2005/8/layout/vProcess5"/>
    <dgm:cxn modelId="{3164792A-7C59-4AE3-86F1-5D24D0555A3D}" type="presOf" srcId="{FDF2CDE4-FE78-45B3-8A20-5BFEF91F4976}" destId="{AAD69F73-D740-4038-BEB5-8B70AF3F991D}" srcOrd="0" destOrd="0" presId="urn:microsoft.com/office/officeart/2005/8/layout/vProcess5"/>
    <dgm:cxn modelId="{F8F8174A-464E-47BB-9CDB-DC76F3D930CB}" srcId="{9FFA2F8E-9D6C-45A1-8C4B-48ADA4B07626}" destId="{72E36D48-C97B-4016-BA5C-4B0AA779A5F3}" srcOrd="2" destOrd="0" parTransId="{40E84BCE-DF86-49A6-B371-8ECCBE8711D1}" sibTransId="{3FEA8732-C927-49A8-A76C-27FA59BE942F}"/>
    <dgm:cxn modelId="{AF8CB599-D592-4F98-A04D-46F0CFB65E2E}" type="presOf" srcId="{9FFA2F8E-9D6C-45A1-8C4B-48ADA4B07626}" destId="{74EF4C13-78B8-4572-8F1A-BE4325D72834}" srcOrd="0" destOrd="0" presId="urn:microsoft.com/office/officeart/2005/8/layout/vProcess5"/>
    <dgm:cxn modelId="{6D5C29E3-9D6F-4FE4-A15B-A2591DF95DEF}" type="presOf" srcId="{72E36D48-C97B-4016-BA5C-4B0AA779A5F3}" destId="{8D946ED5-C05A-4A1A-8699-248E9F6D7206}" srcOrd="0" destOrd="0" presId="urn:microsoft.com/office/officeart/2005/8/layout/vProcess5"/>
    <dgm:cxn modelId="{AA948575-46AA-43C8-91CF-B0CA2655E862}" type="presOf" srcId="{3FEA8732-C927-49A8-A76C-27FA59BE942F}" destId="{51CB50C7-4BCB-46CA-9211-732CAD63EDE7}" srcOrd="0" destOrd="0" presId="urn:microsoft.com/office/officeart/2005/8/layout/vProcess5"/>
    <dgm:cxn modelId="{FBB7B54C-49DF-4CE5-8D4F-4E8D575831CC}" type="presOf" srcId="{72E36D48-C97B-4016-BA5C-4B0AA779A5F3}" destId="{E8A1CD7A-215C-41AC-826F-3BB446AC65D6}" srcOrd="1" destOrd="0" presId="urn:microsoft.com/office/officeart/2005/8/layout/vProcess5"/>
    <dgm:cxn modelId="{3349D710-A5FF-4A0E-8EB5-F786ABDF4C46}" srcId="{9FFA2F8E-9D6C-45A1-8C4B-48ADA4B07626}" destId="{FDF2CDE4-FE78-45B3-8A20-5BFEF91F4976}" srcOrd="4" destOrd="0" parTransId="{D27037A9-4FB1-431D-A38E-D67AF937DA2A}" sibTransId="{0DB9DE68-EDF2-44B0-877A-29150201C6A5}"/>
    <dgm:cxn modelId="{BF2D5123-97DD-4C7F-8B3F-58ABEE2B7E31}" type="presOf" srcId="{CB41EAFD-172F-4880-B75D-423C63012927}" destId="{C84818E1-1271-4370-8554-6FA9C4DE6201}" srcOrd="0" destOrd="0" presId="urn:microsoft.com/office/officeart/2005/8/layout/vProcess5"/>
    <dgm:cxn modelId="{BC0CF8B1-F151-4773-9795-59DED5636E17}" type="presOf" srcId="{3BE64FBB-8983-438F-9D9A-19885FD76F09}" destId="{41BEEE36-601A-4CD5-97B0-27766AFD923B}" srcOrd="0" destOrd="0" presId="urn:microsoft.com/office/officeart/2005/8/layout/vProcess5"/>
    <dgm:cxn modelId="{D06C7884-E672-4761-A3A3-5879EDF75C6D}" srcId="{9FFA2F8E-9D6C-45A1-8C4B-48ADA4B07626}" destId="{974F3DC8-8B41-4573-A826-A6D9748C5D66}" srcOrd="3" destOrd="0" parTransId="{7A3763B6-7A58-4927-B56F-81ED16141FDC}" sibTransId="{3BE64FBB-8983-438F-9D9A-19885FD76F09}"/>
    <dgm:cxn modelId="{F3831A1E-A048-462D-B05A-66F75B14BDC1}" type="presParOf" srcId="{74EF4C13-78B8-4572-8F1A-BE4325D72834}" destId="{59AB7AC6-9EB9-4AA5-8474-FAB3C13A5BAE}" srcOrd="0" destOrd="0" presId="urn:microsoft.com/office/officeart/2005/8/layout/vProcess5"/>
    <dgm:cxn modelId="{ECB594C1-18F1-40BC-B106-070A7C171A3A}" type="presParOf" srcId="{74EF4C13-78B8-4572-8F1A-BE4325D72834}" destId="{1C7D7F37-C1B3-4EEE-8885-ABC9706DFAAF}" srcOrd="1" destOrd="0" presId="urn:microsoft.com/office/officeart/2005/8/layout/vProcess5"/>
    <dgm:cxn modelId="{429DE476-0197-440F-9BA2-CAC82BFC0343}" type="presParOf" srcId="{74EF4C13-78B8-4572-8F1A-BE4325D72834}" destId="{C731ACEC-AB79-4755-8C9D-6FB2AE9AD486}" srcOrd="2" destOrd="0" presId="urn:microsoft.com/office/officeart/2005/8/layout/vProcess5"/>
    <dgm:cxn modelId="{997A3236-14F7-46B4-B1B2-8E14C9447C4A}" type="presParOf" srcId="{74EF4C13-78B8-4572-8F1A-BE4325D72834}" destId="{8D946ED5-C05A-4A1A-8699-248E9F6D7206}" srcOrd="3" destOrd="0" presId="urn:microsoft.com/office/officeart/2005/8/layout/vProcess5"/>
    <dgm:cxn modelId="{4CC7F0D3-0369-45B2-8ACD-D1012B6E4558}" type="presParOf" srcId="{74EF4C13-78B8-4572-8F1A-BE4325D72834}" destId="{B8066F7A-A757-4FA7-B375-3B1468758240}" srcOrd="4" destOrd="0" presId="urn:microsoft.com/office/officeart/2005/8/layout/vProcess5"/>
    <dgm:cxn modelId="{E8A92C20-715E-485D-8BAE-B95B8B0EF3EF}" type="presParOf" srcId="{74EF4C13-78B8-4572-8F1A-BE4325D72834}" destId="{AAD69F73-D740-4038-BEB5-8B70AF3F991D}" srcOrd="5" destOrd="0" presId="urn:microsoft.com/office/officeart/2005/8/layout/vProcess5"/>
    <dgm:cxn modelId="{870D722C-83D3-4A6D-8107-4E90F057FF02}" type="presParOf" srcId="{74EF4C13-78B8-4572-8F1A-BE4325D72834}" destId="{C340F00D-AB6E-4848-8020-937A8D1B6333}" srcOrd="6" destOrd="0" presId="urn:microsoft.com/office/officeart/2005/8/layout/vProcess5"/>
    <dgm:cxn modelId="{D2B2BDCA-3847-4FFA-BF15-D8F0612D765F}" type="presParOf" srcId="{74EF4C13-78B8-4572-8F1A-BE4325D72834}" destId="{C84818E1-1271-4370-8554-6FA9C4DE6201}" srcOrd="7" destOrd="0" presId="urn:microsoft.com/office/officeart/2005/8/layout/vProcess5"/>
    <dgm:cxn modelId="{AE5BFB1A-CEA0-444E-81B4-F65C86A9AFC4}" type="presParOf" srcId="{74EF4C13-78B8-4572-8F1A-BE4325D72834}" destId="{51CB50C7-4BCB-46CA-9211-732CAD63EDE7}" srcOrd="8" destOrd="0" presId="urn:microsoft.com/office/officeart/2005/8/layout/vProcess5"/>
    <dgm:cxn modelId="{A41B220B-A34C-4E59-B028-87528CD4BEF0}" type="presParOf" srcId="{74EF4C13-78B8-4572-8F1A-BE4325D72834}" destId="{41BEEE36-601A-4CD5-97B0-27766AFD923B}" srcOrd="9" destOrd="0" presId="urn:microsoft.com/office/officeart/2005/8/layout/vProcess5"/>
    <dgm:cxn modelId="{A806FBEC-CA10-49A2-ADA3-6E68890AF4D4}" type="presParOf" srcId="{74EF4C13-78B8-4572-8F1A-BE4325D72834}" destId="{838E4FD5-0C27-4BF1-BA76-9902875B639D}" srcOrd="10" destOrd="0" presId="urn:microsoft.com/office/officeart/2005/8/layout/vProcess5"/>
    <dgm:cxn modelId="{A0457A44-5B71-4C23-9685-DE7B12B057DE}" type="presParOf" srcId="{74EF4C13-78B8-4572-8F1A-BE4325D72834}" destId="{B1F9F2FD-FABF-47C1-B08F-7F76591EC809}" srcOrd="11" destOrd="0" presId="urn:microsoft.com/office/officeart/2005/8/layout/vProcess5"/>
    <dgm:cxn modelId="{65EAC180-21DC-4F37-BAC2-FF9EC7D74F8D}" type="presParOf" srcId="{74EF4C13-78B8-4572-8F1A-BE4325D72834}" destId="{E8A1CD7A-215C-41AC-826F-3BB446AC65D6}" srcOrd="12" destOrd="0" presId="urn:microsoft.com/office/officeart/2005/8/layout/vProcess5"/>
    <dgm:cxn modelId="{B56FC139-3A08-4B5E-9FDE-906237E4C4FB}" type="presParOf" srcId="{74EF4C13-78B8-4572-8F1A-BE4325D72834}" destId="{4C0614FF-2525-48A0-AA18-406B70AD974B}" srcOrd="13" destOrd="0" presId="urn:microsoft.com/office/officeart/2005/8/layout/vProcess5"/>
    <dgm:cxn modelId="{FD69F153-220A-4BE4-BA88-D975CF965F38}" type="presParOf" srcId="{74EF4C13-78B8-4572-8F1A-BE4325D72834}" destId="{891D8804-2D64-47C5-AA6C-AFF29D7C00BF}"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598C6-9F30-4B48-A0F0-0C3B0D85B29F}"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A68CA3F9-C15C-433A-A274-84EF1013506E}">
      <dgm:prSet phldrT="[Text]"/>
      <dgm:spPr>
        <a:solidFill>
          <a:schemeClr val="accent1">
            <a:lumMod val="40000"/>
            <a:lumOff val="60000"/>
          </a:schemeClr>
        </a:solidFill>
      </dgm:spPr>
      <dgm:t>
        <a:bodyPr/>
        <a:lstStyle/>
        <a:p>
          <a:r>
            <a:rPr lang="en-US" dirty="0">
              <a:latin typeface="Arial" panose="020B0604020202020204" pitchFamily="34" charset="0"/>
              <a:cs typeface="Arial" panose="020B0604020202020204" pitchFamily="34" charset="0"/>
            </a:rPr>
            <a:t>Work Requirements</a:t>
          </a:r>
        </a:p>
      </dgm:t>
    </dgm:pt>
    <dgm:pt modelId="{6775A721-EB3D-4F07-8A8A-66EC280474D4}" type="parTrans" cxnId="{27D5CCE6-EDC6-446E-B42B-9CCF24A31F9D}">
      <dgm:prSet/>
      <dgm:spPr/>
      <dgm:t>
        <a:bodyPr/>
        <a:lstStyle/>
        <a:p>
          <a:endParaRPr lang="en-US">
            <a:latin typeface="Arial" panose="020B0604020202020204" pitchFamily="34" charset="0"/>
            <a:cs typeface="Arial" panose="020B0604020202020204" pitchFamily="34" charset="0"/>
          </a:endParaRPr>
        </a:p>
      </dgm:t>
    </dgm:pt>
    <dgm:pt modelId="{83813158-68C4-451D-B4D0-22F05DB6F5DB}" type="sibTrans" cxnId="{27D5CCE6-EDC6-446E-B42B-9CCF24A31F9D}">
      <dgm:prSet/>
      <dgm:spPr/>
      <dgm:t>
        <a:bodyPr/>
        <a:lstStyle/>
        <a:p>
          <a:endParaRPr lang="en-US">
            <a:latin typeface="Arial" panose="020B0604020202020204" pitchFamily="34" charset="0"/>
            <a:cs typeface="Arial" panose="020B0604020202020204" pitchFamily="34" charset="0"/>
          </a:endParaRPr>
        </a:p>
      </dgm:t>
    </dgm:pt>
    <dgm:pt modelId="{29F0CA89-F8D0-4126-A450-570D76D352C5}">
      <dgm:prSet phldrT="[Text]" custT="1"/>
      <dgm:spPr>
        <a:solidFill>
          <a:srgbClr val="70AD47"/>
        </a:solidFill>
      </dgm:spPr>
      <dgm:t>
        <a:bodyPr/>
        <a:lstStyle/>
        <a:p>
          <a:r>
            <a:rPr lang="en-US" sz="2000" dirty="0" err="1">
              <a:latin typeface="Arial" panose="020B0604020202020204" pitchFamily="34" charset="0"/>
              <a:cs typeface="Arial" panose="020B0604020202020204" pitchFamily="34" charset="0"/>
            </a:rPr>
            <a:t>MediKan</a:t>
          </a:r>
          <a:r>
            <a:rPr lang="en-US" sz="2000" dirty="0">
              <a:latin typeface="Arial" panose="020B0604020202020204" pitchFamily="34" charset="0"/>
              <a:cs typeface="Arial" panose="020B0604020202020204" pitchFamily="34" charset="0"/>
            </a:rPr>
            <a:t> Members</a:t>
          </a:r>
        </a:p>
      </dgm:t>
    </dgm:pt>
    <dgm:pt modelId="{D8D5022A-6C8A-4631-8DFF-FBD661776492}" type="parTrans" cxnId="{F026A921-6BA2-4E35-A84D-354CF8BCFF7F}">
      <dgm:prSet/>
      <dgm:spPr/>
      <dgm:t>
        <a:bodyPr/>
        <a:lstStyle/>
        <a:p>
          <a:endParaRPr lang="en-US">
            <a:latin typeface="Arial" panose="020B0604020202020204" pitchFamily="34" charset="0"/>
            <a:cs typeface="Arial" panose="020B0604020202020204" pitchFamily="34" charset="0"/>
          </a:endParaRPr>
        </a:p>
      </dgm:t>
    </dgm:pt>
    <dgm:pt modelId="{2B83AB93-9C3E-4CE2-8B60-DC516EBC08A2}" type="sibTrans" cxnId="{F026A921-6BA2-4E35-A84D-354CF8BCFF7F}">
      <dgm:prSet/>
      <dgm:spPr/>
      <dgm:t>
        <a:bodyPr/>
        <a:lstStyle/>
        <a:p>
          <a:endParaRPr lang="en-US">
            <a:latin typeface="Arial" panose="020B0604020202020204" pitchFamily="34" charset="0"/>
            <a:cs typeface="Arial" panose="020B0604020202020204" pitchFamily="34" charset="0"/>
          </a:endParaRPr>
        </a:p>
      </dgm:t>
    </dgm:pt>
    <dgm:pt modelId="{EFD23178-29FF-4C29-B3F8-7BA70961AD49}">
      <dgm:prSet phldrT="[Text]" custT="1"/>
      <dgm:spPr>
        <a:solidFill>
          <a:srgbClr val="70AD47"/>
        </a:solidFill>
      </dgm:spPr>
      <dgm:t>
        <a:bodyPr/>
        <a:lstStyle/>
        <a:p>
          <a:r>
            <a:rPr lang="en-US" sz="2000" dirty="0">
              <a:latin typeface="Arial" panose="020B0604020202020204" pitchFamily="34" charset="0"/>
              <a:cs typeface="Arial" panose="020B0604020202020204" pitchFamily="34" charset="0"/>
            </a:rPr>
            <a:t>Members who have disabilities or behavioral health conditions who live and work in the community</a:t>
          </a:r>
        </a:p>
      </dgm:t>
    </dgm:pt>
    <dgm:pt modelId="{10DC970E-C4C2-42A7-B93D-8B03444BFC0F}" type="parTrans" cxnId="{4595DA82-F652-4369-980D-2D4537DCEB43}">
      <dgm:prSet/>
      <dgm:spPr/>
      <dgm:t>
        <a:bodyPr/>
        <a:lstStyle/>
        <a:p>
          <a:endParaRPr lang="en-US">
            <a:latin typeface="Arial" panose="020B0604020202020204" pitchFamily="34" charset="0"/>
            <a:cs typeface="Arial" panose="020B0604020202020204" pitchFamily="34" charset="0"/>
          </a:endParaRPr>
        </a:p>
      </dgm:t>
    </dgm:pt>
    <dgm:pt modelId="{3AC19A62-3AEF-4D7E-85A8-87BDB69C7539}" type="sibTrans" cxnId="{4595DA82-F652-4369-980D-2D4537DCEB43}">
      <dgm:prSet/>
      <dgm:spPr/>
      <dgm:t>
        <a:bodyPr/>
        <a:lstStyle/>
        <a:p>
          <a:endParaRPr lang="en-US">
            <a:latin typeface="Arial" panose="020B0604020202020204" pitchFamily="34" charset="0"/>
            <a:cs typeface="Arial" panose="020B0604020202020204" pitchFamily="34" charset="0"/>
          </a:endParaRPr>
        </a:p>
      </dgm:t>
    </dgm:pt>
    <dgm:pt modelId="{5715DC15-3036-4867-BD6D-419688497805}">
      <dgm:prSet phldrT="[Text]" custT="1"/>
      <dgm:spPr>
        <a:solidFill>
          <a:schemeClr val="accent1"/>
        </a:solidFill>
      </dgm:spPr>
      <dgm:t>
        <a:bodyPr/>
        <a:lstStyle/>
        <a:p>
          <a:r>
            <a:rPr lang="en-US" sz="2400" dirty="0">
              <a:latin typeface="Arial" panose="020B0604020202020204" pitchFamily="34" charset="0"/>
              <a:cs typeface="Arial" panose="020B0604020202020204" pitchFamily="34" charset="0"/>
            </a:rPr>
            <a:t>Certain </a:t>
          </a:r>
          <a:r>
            <a:rPr lang="en-US" sz="2400" b="1" i="1" dirty="0">
              <a:latin typeface="Arial" panose="020B0604020202020204" pitchFamily="34" charset="0"/>
              <a:cs typeface="Arial" panose="020B0604020202020204" pitchFamily="34" charset="0"/>
            </a:rPr>
            <a:t>able-bodied </a:t>
          </a:r>
          <a:r>
            <a:rPr lang="en-US" sz="2400" dirty="0">
              <a:latin typeface="Arial" panose="020B0604020202020204" pitchFamily="34" charset="0"/>
              <a:cs typeface="Arial" panose="020B0604020202020204" pitchFamily="34" charset="0"/>
            </a:rPr>
            <a:t>members who do not meet any of the 12 exceptions</a:t>
          </a:r>
          <a:endParaRPr lang="en-US" sz="1800" i="1" dirty="0">
            <a:latin typeface="Arial" panose="020B0604020202020204" pitchFamily="34" charset="0"/>
            <a:cs typeface="Arial" panose="020B0604020202020204" pitchFamily="34" charset="0"/>
          </a:endParaRPr>
        </a:p>
      </dgm:t>
    </dgm:pt>
    <dgm:pt modelId="{9289B043-EE91-41A1-B043-46D7C471148B}" type="parTrans" cxnId="{3930C228-C1B8-4607-AF47-AA28187F06EB}">
      <dgm:prSet/>
      <dgm:spPr/>
      <dgm:t>
        <a:bodyPr/>
        <a:lstStyle/>
        <a:p>
          <a:endParaRPr lang="en-US">
            <a:latin typeface="Arial" panose="020B0604020202020204" pitchFamily="34" charset="0"/>
            <a:cs typeface="Arial" panose="020B0604020202020204" pitchFamily="34" charset="0"/>
          </a:endParaRPr>
        </a:p>
      </dgm:t>
    </dgm:pt>
    <dgm:pt modelId="{BD662423-0441-41E3-BE78-FED064788BE9}" type="sibTrans" cxnId="{3930C228-C1B8-4607-AF47-AA28187F06EB}">
      <dgm:prSet/>
      <dgm:spPr/>
      <dgm:t>
        <a:bodyPr/>
        <a:lstStyle/>
        <a:p>
          <a:endParaRPr lang="en-US">
            <a:latin typeface="Arial" panose="020B0604020202020204" pitchFamily="34" charset="0"/>
            <a:cs typeface="Arial" panose="020B0604020202020204" pitchFamily="34" charset="0"/>
          </a:endParaRPr>
        </a:p>
      </dgm:t>
    </dgm:pt>
    <dgm:pt modelId="{34A46E52-EDA5-4B01-8E6E-8A27D9441D57}">
      <dgm:prSet phldrT="[Text]"/>
      <dgm:spPr>
        <a:solidFill>
          <a:srgbClr val="C5E0B4"/>
        </a:solidFill>
      </dgm:spPr>
      <dgm:t>
        <a:bodyPr/>
        <a:lstStyle/>
        <a:p>
          <a:r>
            <a:rPr lang="en-US" dirty="0">
              <a:latin typeface="Arial" panose="020B0604020202020204" pitchFamily="34" charset="0"/>
              <a:cs typeface="Arial" panose="020B0604020202020204" pitchFamily="34" charset="0"/>
            </a:rPr>
            <a:t>Voluntary Work Opportunities</a:t>
          </a:r>
        </a:p>
      </dgm:t>
    </dgm:pt>
    <dgm:pt modelId="{3235EC94-8FC6-4B02-AE27-58C2B4B52B47}" type="parTrans" cxnId="{93836324-E472-4BD6-80AC-121DBC12C9DA}">
      <dgm:prSet/>
      <dgm:spPr/>
      <dgm:t>
        <a:bodyPr/>
        <a:lstStyle/>
        <a:p>
          <a:endParaRPr lang="en-US">
            <a:latin typeface="Arial" panose="020B0604020202020204" pitchFamily="34" charset="0"/>
            <a:cs typeface="Arial" panose="020B0604020202020204" pitchFamily="34" charset="0"/>
          </a:endParaRPr>
        </a:p>
      </dgm:t>
    </dgm:pt>
    <dgm:pt modelId="{5B5047CC-9964-4FE5-9D44-048FE903EBC5}" type="sibTrans" cxnId="{93836324-E472-4BD6-80AC-121DBC12C9DA}">
      <dgm:prSet/>
      <dgm:spPr/>
      <dgm:t>
        <a:bodyPr/>
        <a:lstStyle/>
        <a:p>
          <a:endParaRPr lang="en-US">
            <a:latin typeface="Arial" panose="020B0604020202020204" pitchFamily="34" charset="0"/>
            <a:cs typeface="Arial" panose="020B0604020202020204" pitchFamily="34" charset="0"/>
          </a:endParaRPr>
        </a:p>
      </dgm:t>
    </dgm:pt>
    <dgm:pt modelId="{E0399C99-A36D-4F60-8E9E-D25C97BF0FBC}" type="pres">
      <dgm:prSet presAssocID="{0B5598C6-9F30-4B48-A0F0-0C3B0D85B29F}" presName="theList" presStyleCnt="0">
        <dgm:presLayoutVars>
          <dgm:dir/>
          <dgm:animLvl val="lvl"/>
          <dgm:resizeHandles val="exact"/>
        </dgm:presLayoutVars>
      </dgm:prSet>
      <dgm:spPr/>
      <dgm:t>
        <a:bodyPr/>
        <a:lstStyle/>
        <a:p>
          <a:endParaRPr lang="en-US"/>
        </a:p>
      </dgm:t>
    </dgm:pt>
    <dgm:pt modelId="{ACB18E19-2854-4361-A610-BE58ACC3D33F}" type="pres">
      <dgm:prSet presAssocID="{A68CA3F9-C15C-433A-A274-84EF1013506E}" presName="compNode" presStyleCnt="0"/>
      <dgm:spPr/>
    </dgm:pt>
    <dgm:pt modelId="{F1C12AB7-7873-416D-BF12-C284D0DEAB45}" type="pres">
      <dgm:prSet presAssocID="{A68CA3F9-C15C-433A-A274-84EF1013506E}" presName="aNode" presStyleLbl="bgShp" presStyleIdx="0" presStyleCnt="2"/>
      <dgm:spPr/>
      <dgm:t>
        <a:bodyPr/>
        <a:lstStyle/>
        <a:p>
          <a:endParaRPr lang="en-US"/>
        </a:p>
      </dgm:t>
    </dgm:pt>
    <dgm:pt modelId="{E7B142FD-D259-43F1-9F97-0885E06432C6}" type="pres">
      <dgm:prSet presAssocID="{A68CA3F9-C15C-433A-A274-84EF1013506E}" presName="textNode" presStyleLbl="bgShp" presStyleIdx="0" presStyleCnt="2"/>
      <dgm:spPr/>
      <dgm:t>
        <a:bodyPr/>
        <a:lstStyle/>
        <a:p>
          <a:endParaRPr lang="en-US"/>
        </a:p>
      </dgm:t>
    </dgm:pt>
    <dgm:pt modelId="{DECB5908-0022-4694-8BFD-BFBC4B81C978}" type="pres">
      <dgm:prSet presAssocID="{A68CA3F9-C15C-433A-A274-84EF1013506E}" presName="compChildNode" presStyleCnt="0"/>
      <dgm:spPr/>
    </dgm:pt>
    <dgm:pt modelId="{83A3E9B5-80B3-4CA0-85B1-356F97E11D9E}" type="pres">
      <dgm:prSet presAssocID="{A68CA3F9-C15C-433A-A274-84EF1013506E}" presName="theInnerList" presStyleCnt="0"/>
      <dgm:spPr/>
    </dgm:pt>
    <dgm:pt modelId="{B85B28C0-F35B-4595-A044-3A6C5ED6DEF6}" type="pres">
      <dgm:prSet presAssocID="{5715DC15-3036-4867-BD6D-419688497805}" presName="childNode" presStyleLbl="node1" presStyleIdx="0" presStyleCnt="3">
        <dgm:presLayoutVars>
          <dgm:bulletEnabled val="1"/>
        </dgm:presLayoutVars>
      </dgm:prSet>
      <dgm:spPr/>
      <dgm:t>
        <a:bodyPr/>
        <a:lstStyle/>
        <a:p>
          <a:endParaRPr lang="en-US"/>
        </a:p>
      </dgm:t>
    </dgm:pt>
    <dgm:pt modelId="{027C1EC5-2BBF-4711-A310-3B6C51EC1772}" type="pres">
      <dgm:prSet presAssocID="{A68CA3F9-C15C-433A-A274-84EF1013506E}" presName="aSpace" presStyleCnt="0"/>
      <dgm:spPr/>
    </dgm:pt>
    <dgm:pt modelId="{05A726F4-4360-41D6-A354-3ECF6A7E93F8}" type="pres">
      <dgm:prSet presAssocID="{34A46E52-EDA5-4B01-8E6E-8A27D9441D57}" presName="compNode" presStyleCnt="0"/>
      <dgm:spPr/>
    </dgm:pt>
    <dgm:pt modelId="{92704E5C-53A1-4530-9ADD-96F50DE9FE4E}" type="pres">
      <dgm:prSet presAssocID="{34A46E52-EDA5-4B01-8E6E-8A27D9441D57}" presName="aNode" presStyleLbl="bgShp" presStyleIdx="1" presStyleCnt="2"/>
      <dgm:spPr/>
      <dgm:t>
        <a:bodyPr/>
        <a:lstStyle/>
        <a:p>
          <a:endParaRPr lang="en-US"/>
        </a:p>
      </dgm:t>
    </dgm:pt>
    <dgm:pt modelId="{9A0A4356-DC30-48D0-9FB4-A27132E06F57}" type="pres">
      <dgm:prSet presAssocID="{34A46E52-EDA5-4B01-8E6E-8A27D9441D57}" presName="textNode" presStyleLbl="bgShp" presStyleIdx="1" presStyleCnt="2"/>
      <dgm:spPr/>
      <dgm:t>
        <a:bodyPr/>
        <a:lstStyle/>
        <a:p>
          <a:endParaRPr lang="en-US"/>
        </a:p>
      </dgm:t>
    </dgm:pt>
    <dgm:pt modelId="{BF09DEC1-6D2C-487A-9117-4D38D9898543}" type="pres">
      <dgm:prSet presAssocID="{34A46E52-EDA5-4B01-8E6E-8A27D9441D57}" presName="compChildNode" presStyleCnt="0"/>
      <dgm:spPr/>
    </dgm:pt>
    <dgm:pt modelId="{7A3B100C-D79A-49EB-AE18-3565C7661D18}" type="pres">
      <dgm:prSet presAssocID="{34A46E52-EDA5-4B01-8E6E-8A27D9441D57}" presName="theInnerList" presStyleCnt="0"/>
      <dgm:spPr/>
    </dgm:pt>
    <dgm:pt modelId="{38B1243D-A3F2-4258-B378-903C87C64B39}" type="pres">
      <dgm:prSet presAssocID="{29F0CA89-F8D0-4126-A450-570D76D352C5}" presName="childNode" presStyleLbl="node1" presStyleIdx="1" presStyleCnt="3">
        <dgm:presLayoutVars>
          <dgm:bulletEnabled val="1"/>
        </dgm:presLayoutVars>
      </dgm:prSet>
      <dgm:spPr/>
      <dgm:t>
        <a:bodyPr/>
        <a:lstStyle/>
        <a:p>
          <a:endParaRPr lang="en-US"/>
        </a:p>
      </dgm:t>
    </dgm:pt>
    <dgm:pt modelId="{6F029E6D-0B5A-451B-BB5C-AF51B8753276}" type="pres">
      <dgm:prSet presAssocID="{29F0CA89-F8D0-4126-A450-570D76D352C5}" presName="aSpace2" presStyleCnt="0"/>
      <dgm:spPr/>
    </dgm:pt>
    <dgm:pt modelId="{CAD43E6D-3E6E-4F9D-AB57-48B0BA40F125}" type="pres">
      <dgm:prSet presAssocID="{EFD23178-29FF-4C29-B3F8-7BA70961AD49}" presName="childNode" presStyleLbl="node1" presStyleIdx="2" presStyleCnt="3">
        <dgm:presLayoutVars>
          <dgm:bulletEnabled val="1"/>
        </dgm:presLayoutVars>
      </dgm:prSet>
      <dgm:spPr/>
      <dgm:t>
        <a:bodyPr/>
        <a:lstStyle/>
        <a:p>
          <a:endParaRPr lang="en-US"/>
        </a:p>
      </dgm:t>
    </dgm:pt>
  </dgm:ptLst>
  <dgm:cxnLst>
    <dgm:cxn modelId="{3EACC4C8-103A-4E36-91D4-8BFC7E3C71B6}" type="presOf" srcId="{5715DC15-3036-4867-BD6D-419688497805}" destId="{B85B28C0-F35B-4595-A044-3A6C5ED6DEF6}" srcOrd="0" destOrd="0" presId="urn:microsoft.com/office/officeart/2005/8/layout/lProcess2"/>
    <dgm:cxn modelId="{93836324-E472-4BD6-80AC-121DBC12C9DA}" srcId="{0B5598C6-9F30-4B48-A0F0-0C3B0D85B29F}" destId="{34A46E52-EDA5-4B01-8E6E-8A27D9441D57}" srcOrd="1" destOrd="0" parTransId="{3235EC94-8FC6-4B02-AE27-58C2B4B52B47}" sibTransId="{5B5047CC-9964-4FE5-9D44-048FE903EBC5}"/>
    <dgm:cxn modelId="{B22F95F9-23A7-4188-9731-BBB62C77AEC4}" type="presOf" srcId="{34A46E52-EDA5-4B01-8E6E-8A27D9441D57}" destId="{92704E5C-53A1-4530-9ADD-96F50DE9FE4E}" srcOrd="0" destOrd="0" presId="urn:microsoft.com/office/officeart/2005/8/layout/lProcess2"/>
    <dgm:cxn modelId="{E46C14C0-D9C6-4341-9A4A-B16675916E80}" type="presOf" srcId="{A68CA3F9-C15C-433A-A274-84EF1013506E}" destId="{F1C12AB7-7873-416D-BF12-C284D0DEAB45}" srcOrd="0" destOrd="0" presId="urn:microsoft.com/office/officeart/2005/8/layout/lProcess2"/>
    <dgm:cxn modelId="{C82BB92C-21A3-4428-AC0A-ED8C2DAAFA78}" type="presOf" srcId="{0B5598C6-9F30-4B48-A0F0-0C3B0D85B29F}" destId="{E0399C99-A36D-4F60-8E9E-D25C97BF0FBC}" srcOrd="0" destOrd="0" presId="urn:microsoft.com/office/officeart/2005/8/layout/lProcess2"/>
    <dgm:cxn modelId="{27D5CCE6-EDC6-446E-B42B-9CCF24A31F9D}" srcId="{0B5598C6-9F30-4B48-A0F0-0C3B0D85B29F}" destId="{A68CA3F9-C15C-433A-A274-84EF1013506E}" srcOrd="0" destOrd="0" parTransId="{6775A721-EB3D-4F07-8A8A-66EC280474D4}" sibTransId="{83813158-68C4-451D-B4D0-22F05DB6F5DB}"/>
    <dgm:cxn modelId="{738EBCBD-0AC6-4753-A456-9CFB84822008}" type="presOf" srcId="{29F0CA89-F8D0-4126-A450-570D76D352C5}" destId="{38B1243D-A3F2-4258-B378-903C87C64B39}" srcOrd="0" destOrd="0" presId="urn:microsoft.com/office/officeart/2005/8/layout/lProcess2"/>
    <dgm:cxn modelId="{5A4757A1-42AF-404A-8BA9-C1BD17C37159}" type="presOf" srcId="{A68CA3F9-C15C-433A-A274-84EF1013506E}" destId="{E7B142FD-D259-43F1-9F97-0885E06432C6}" srcOrd="1" destOrd="0" presId="urn:microsoft.com/office/officeart/2005/8/layout/lProcess2"/>
    <dgm:cxn modelId="{1D7A640E-22FF-41D4-AD30-E3DD45DCFB1D}" type="presOf" srcId="{EFD23178-29FF-4C29-B3F8-7BA70961AD49}" destId="{CAD43E6D-3E6E-4F9D-AB57-48B0BA40F125}" srcOrd="0" destOrd="0" presId="urn:microsoft.com/office/officeart/2005/8/layout/lProcess2"/>
    <dgm:cxn modelId="{3930C228-C1B8-4607-AF47-AA28187F06EB}" srcId="{A68CA3F9-C15C-433A-A274-84EF1013506E}" destId="{5715DC15-3036-4867-BD6D-419688497805}" srcOrd="0" destOrd="0" parTransId="{9289B043-EE91-41A1-B043-46D7C471148B}" sibTransId="{BD662423-0441-41E3-BE78-FED064788BE9}"/>
    <dgm:cxn modelId="{F026A921-6BA2-4E35-A84D-354CF8BCFF7F}" srcId="{34A46E52-EDA5-4B01-8E6E-8A27D9441D57}" destId="{29F0CA89-F8D0-4126-A450-570D76D352C5}" srcOrd="0" destOrd="0" parTransId="{D8D5022A-6C8A-4631-8DFF-FBD661776492}" sibTransId="{2B83AB93-9C3E-4CE2-8B60-DC516EBC08A2}"/>
    <dgm:cxn modelId="{1194675A-7095-49BE-830A-942FD445A85C}" type="presOf" srcId="{34A46E52-EDA5-4B01-8E6E-8A27D9441D57}" destId="{9A0A4356-DC30-48D0-9FB4-A27132E06F57}" srcOrd="1" destOrd="0" presId="urn:microsoft.com/office/officeart/2005/8/layout/lProcess2"/>
    <dgm:cxn modelId="{4595DA82-F652-4369-980D-2D4537DCEB43}" srcId="{34A46E52-EDA5-4B01-8E6E-8A27D9441D57}" destId="{EFD23178-29FF-4C29-B3F8-7BA70961AD49}" srcOrd="1" destOrd="0" parTransId="{10DC970E-C4C2-42A7-B93D-8B03444BFC0F}" sibTransId="{3AC19A62-3AEF-4D7E-85A8-87BDB69C7539}"/>
    <dgm:cxn modelId="{FFE53AF2-207E-4D90-B310-DDFCB2C10609}" type="presParOf" srcId="{E0399C99-A36D-4F60-8E9E-D25C97BF0FBC}" destId="{ACB18E19-2854-4361-A610-BE58ACC3D33F}" srcOrd="0" destOrd="0" presId="urn:microsoft.com/office/officeart/2005/8/layout/lProcess2"/>
    <dgm:cxn modelId="{2CDA0FDD-995A-4502-BE3B-1E2B60091B2C}" type="presParOf" srcId="{ACB18E19-2854-4361-A610-BE58ACC3D33F}" destId="{F1C12AB7-7873-416D-BF12-C284D0DEAB45}" srcOrd="0" destOrd="0" presId="urn:microsoft.com/office/officeart/2005/8/layout/lProcess2"/>
    <dgm:cxn modelId="{0EF8E6FC-BEF3-46ED-B969-E874F3261DB3}" type="presParOf" srcId="{ACB18E19-2854-4361-A610-BE58ACC3D33F}" destId="{E7B142FD-D259-43F1-9F97-0885E06432C6}" srcOrd="1" destOrd="0" presId="urn:microsoft.com/office/officeart/2005/8/layout/lProcess2"/>
    <dgm:cxn modelId="{E79B8021-6EAD-4690-AC84-F3FAD802E02A}" type="presParOf" srcId="{ACB18E19-2854-4361-A610-BE58ACC3D33F}" destId="{DECB5908-0022-4694-8BFD-BFBC4B81C978}" srcOrd="2" destOrd="0" presId="urn:microsoft.com/office/officeart/2005/8/layout/lProcess2"/>
    <dgm:cxn modelId="{4E054DD8-EC20-4DF7-A6AB-7658C9B6E371}" type="presParOf" srcId="{DECB5908-0022-4694-8BFD-BFBC4B81C978}" destId="{83A3E9B5-80B3-4CA0-85B1-356F97E11D9E}" srcOrd="0" destOrd="0" presId="urn:microsoft.com/office/officeart/2005/8/layout/lProcess2"/>
    <dgm:cxn modelId="{81694B01-1316-41C6-9A08-B5948508F388}" type="presParOf" srcId="{83A3E9B5-80B3-4CA0-85B1-356F97E11D9E}" destId="{B85B28C0-F35B-4595-A044-3A6C5ED6DEF6}" srcOrd="0" destOrd="0" presId="urn:microsoft.com/office/officeart/2005/8/layout/lProcess2"/>
    <dgm:cxn modelId="{692BD37B-87DE-498A-A621-0F31594BA600}" type="presParOf" srcId="{E0399C99-A36D-4F60-8E9E-D25C97BF0FBC}" destId="{027C1EC5-2BBF-4711-A310-3B6C51EC1772}" srcOrd="1" destOrd="0" presId="urn:microsoft.com/office/officeart/2005/8/layout/lProcess2"/>
    <dgm:cxn modelId="{09590CF9-74D5-43CF-B493-A294A9036C03}" type="presParOf" srcId="{E0399C99-A36D-4F60-8E9E-D25C97BF0FBC}" destId="{05A726F4-4360-41D6-A354-3ECF6A7E93F8}" srcOrd="2" destOrd="0" presId="urn:microsoft.com/office/officeart/2005/8/layout/lProcess2"/>
    <dgm:cxn modelId="{0E2C185C-93F2-4051-80C1-AC2401820C4D}" type="presParOf" srcId="{05A726F4-4360-41D6-A354-3ECF6A7E93F8}" destId="{92704E5C-53A1-4530-9ADD-96F50DE9FE4E}" srcOrd="0" destOrd="0" presId="urn:microsoft.com/office/officeart/2005/8/layout/lProcess2"/>
    <dgm:cxn modelId="{9AE69E90-2B42-43FF-955A-8DBFEE73578E}" type="presParOf" srcId="{05A726F4-4360-41D6-A354-3ECF6A7E93F8}" destId="{9A0A4356-DC30-48D0-9FB4-A27132E06F57}" srcOrd="1" destOrd="0" presId="urn:microsoft.com/office/officeart/2005/8/layout/lProcess2"/>
    <dgm:cxn modelId="{DDD57CE3-FA77-4F24-8308-7CDDF1854218}" type="presParOf" srcId="{05A726F4-4360-41D6-A354-3ECF6A7E93F8}" destId="{BF09DEC1-6D2C-487A-9117-4D38D9898543}" srcOrd="2" destOrd="0" presId="urn:microsoft.com/office/officeart/2005/8/layout/lProcess2"/>
    <dgm:cxn modelId="{B6418DE7-9877-45B3-854A-FE97AA5E850F}" type="presParOf" srcId="{BF09DEC1-6D2C-487A-9117-4D38D9898543}" destId="{7A3B100C-D79A-49EB-AE18-3565C7661D18}" srcOrd="0" destOrd="0" presId="urn:microsoft.com/office/officeart/2005/8/layout/lProcess2"/>
    <dgm:cxn modelId="{BA715160-BC53-4B01-8D35-09242F5A051F}" type="presParOf" srcId="{7A3B100C-D79A-49EB-AE18-3565C7661D18}" destId="{38B1243D-A3F2-4258-B378-903C87C64B39}" srcOrd="0" destOrd="0" presId="urn:microsoft.com/office/officeart/2005/8/layout/lProcess2"/>
    <dgm:cxn modelId="{6F6C9C92-31C6-4BB5-AA0E-B43D85A5A59B}" type="presParOf" srcId="{7A3B100C-D79A-49EB-AE18-3565C7661D18}" destId="{6F029E6D-0B5A-451B-BB5C-AF51B8753276}" srcOrd="1" destOrd="0" presId="urn:microsoft.com/office/officeart/2005/8/layout/lProcess2"/>
    <dgm:cxn modelId="{86E14904-9D5C-45BC-A0AC-B55CE5733607}" type="presParOf" srcId="{7A3B100C-D79A-49EB-AE18-3565C7661D18}" destId="{CAD43E6D-3E6E-4F9D-AB57-48B0BA40F125}"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2018" cy="461804"/>
          </a:xfrm>
          <a:prstGeom prst="rect">
            <a:avLst/>
          </a:prstGeom>
        </p:spPr>
        <p:txBody>
          <a:bodyPr vert="horz" lIns="91588" tIns="45795" rIns="91588" bIns="45795" rtlCol="0"/>
          <a:lstStyle>
            <a:lvl1pPr algn="l">
              <a:defRPr sz="1100"/>
            </a:lvl1pPr>
          </a:lstStyle>
          <a:p>
            <a:endParaRPr lang="en-US" dirty="0"/>
          </a:p>
        </p:txBody>
      </p:sp>
      <p:sp>
        <p:nvSpPr>
          <p:cNvPr id="3" name="Date Placeholder 2"/>
          <p:cNvSpPr>
            <a:spLocks noGrp="1"/>
          </p:cNvSpPr>
          <p:nvPr>
            <p:ph type="dt" sz="quarter" idx="1"/>
          </p:nvPr>
        </p:nvSpPr>
        <p:spPr>
          <a:xfrm>
            <a:off x="3950256" y="1"/>
            <a:ext cx="3022018" cy="461804"/>
          </a:xfrm>
          <a:prstGeom prst="rect">
            <a:avLst/>
          </a:prstGeom>
        </p:spPr>
        <p:txBody>
          <a:bodyPr vert="horz" lIns="91588" tIns="45795" rIns="91588" bIns="45795" rtlCol="0"/>
          <a:lstStyle>
            <a:lvl1pPr algn="r">
              <a:defRPr sz="1100"/>
            </a:lvl1pPr>
          </a:lstStyle>
          <a:p>
            <a:fld id="{7CA3ED2D-DA4A-4CEB-81E0-1899835304A3}" type="datetimeFigureOut">
              <a:rPr lang="en-US" smtClean="0"/>
              <a:pPr/>
              <a:t>11/14/2017</a:t>
            </a:fld>
            <a:endParaRPr lang="en-US" dirty="0"/>
          </a:p>
        </p:txBody>
      </p:sp>
      <p:sp>
        <p:nvSpPr>
          <p:cNvPr id="4" name="Footer Placeholder 3"/>
          <p:cNvSpPr>
            <a:spLocks noGrp="1"/>
          </p:cNvSpPr>
          <p:nvPr>
            <p:ph type="ftr" sz="quarter" idx="2"/>
          </p:nvPr>
        </p:nvSpPr>
        <p:spPr>
          <a:xfrm>
            <a:off x="0" y="8772669"/>
            <a:ext cx="3022018" cy="461804"/>
          </a:xfrm>
          <a:prstGeom prst="rect">
            <a:avLst/>
          </a:prstGeom>
        </p:spPr>
        <p:txBody>
          <a:bodyPr vert="horz" lIns="91588" tIns="45795" rIns="91588" bIns="45795"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50256" y="8772669"/>
            <a:ext cx="3022018" cy="461804"/>
          </a:xfrm>
          <a:prstGeom prst="rect">
            <a:avLst/>
          </a:prstGeom>
        </p:spPr>
        <p:txBody>
          <a:bodyPr vert="horz" lIns="91588" tIns="45795" rIns="91588" bIns="45795" rtlCol="0" anchor="b"/>
          <a:lstStyle>
            <a:lvl1pPr algn="r">
              <a:defRPr sz="1100"/>
            </a:lvl1pPr>
          </a:lstStyle>
          <a:p>
            <a:fld id="{23007CD6-C5A1-4052-91DB-8D3EA1B3762C}" type="slidenum">
              <a:rPr lang="en-US" smtClean="0"/>
              <a:pPr/>
              <a:t>‹#›</a:t>
            </a:fld>
            <a:endParaRPr lang="en-US" dirty="0"/>
          </a:p>
        </p:txBody>
      </p:sp>
    </p:spTree>
    <p:extLst>
      <p:ext uri="{BB962C8B-B14F-4D97-AF65-F5344CB8AC3E}">
        <p14:creationId xmlns:p14="http://schemas.microsoft.com/office/powerpoint/2010/main" val="180829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2018" cy="461804"/>
          </a:xfrm>
          <a:prstGeom prst="rect">
            <a:avLst/>
          </a:prstGeom>
        </p:spPr>
        <p:txBody>
          <a:bodyPr vert="horz" lIns="91588" tIns="45795" rIns="91588" bIns="45795" rtlCol="0"/>
          <a:lstStyle>
            <a:lvl1pPr algn="l">
              <a:defRPr sz="1100"/>
            </a:lvl1pPr>
          </a:lstStyle>
          <a:p>
            <a:endParaRPr lang="en-US" dirty="0"/>
          </a:p>
        </p:txBody>
      </p:sp>
      <p:sp>
        <p:nvSpPr>
          <p:cNvPr id="3" name="Date Placeholder 2"/>
          <p:cNvSpPr>
            <a:spLocks noGrp="1"/>
          </p:cNvSpPr>
          <p:nvPr>
            <p:ph type="dt" idx="1"/>
          </p:nvPr>
        </p:nvSpPr>
        <p:spPr>
          <a:xfrm>
            <a:off x="3950256" y="1"/>
            <a:ext cx="3022018" cy="461804"/>
          </a:xfrm>
          <a:prstGeom prst="rect">
            <a:avLst/>
          </a:prstGeom>
        </p:spPr>
        <p:txBody>
          <a:bodyPr vert="horz" lIns="91588" tIns="45795" rIns="91588" bIns="45795" rtlCol="0"/>
          <a:lstStyle>
            <a:lvl1pPr algn="r">
              <a:defRPr sz="1100"/>
            </a:lvl1pPr>
          </a:lstStyle>
          <a:p>
            <a:fld id="{2B6F6618-40BB-4701-A420-A51CB52A76EF}" type="datetimeFigureOut">
              <a:rPr lang="en-US" smtClean="0"/>
              <a:pPr/>
              <a:t>11/14/2017</a:t>
            </a:fld>
            <a:endParaRPr lang="en-US" dirty="0"/>
          </a:p>
        </p:txBody>
      </p:sp>
      <p:sp>
        <p:nvSpPr>
          <p:cNvPr id="4" name="Slide Image Placeholder 3"/>
          <p:cNvSpPr>
            <a:spLocks noGrp="1" noRot="1" noChangeAspect="1"/>
          </p:cNvSpPr>
          <p:nvPr>
            <p:ph type="sldImg" idx="2"/>
          </p:nvPr>
        </p:nvSpPr>
        <p:spPr>
          <a:xfrm>
            <a:off x="1177925" y="692150"/>
            <a:ext cx="4619625" cy="3463925"/>
          </a:xfrm>
          <a:prstGeom prst="rect">
            <a:avLst/>
          </a:prstGeom>
          <a:noFill/>
          <a:ln w="12700">
            <a:solidFill>
              <a:prstClr val="black"/>
            </a:solidFill>
          </a:ln>
        </p:spPr>
        <p:txBody>
          <a:bodyPr vert="horz" lIns="91588" tIns="45795" rIns="91588" bIns="45795" rtlCol="0" anchor="ctr"/>
          <a:lstStyle/>
          <a:p>
            <a:endParaRPr lang="en-US" dirty="0"/>
          </a:p>
        </p:txBody>
      </p:sp>
      <p:sp>
        <p:nvSpPr>
          <p:cNvPr id="5" name="Notes Placeholder 4"/>
          <p:cNvSpPr>
            <a:spLocks noGrp="1"/>
          </p:cNvSpPr>
          <p:nvPr>
            <p:ph type="body" sz="quarter" idx="3"/>
          </p:nvPr>
        </p:nvSpPr>
        <p:spPr>
          <a:xfrm>
            <a:off x="697389" y="4387137"/>
            <a:ext cx="5579110" cy="4156234"/>
          </a:xfrm>
          <a:prstGeom prst="rect">
            <a:avLst/>
          </a:prstGeom>
        </p:spPr>
        <p:txBody>
          <a:bodyPr vert="horz" lIns="91588" tIns="45795" rIns="91588" bIns="457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22018" cy="461804"/>
          </a:xfrm>
          <a:prstGeom prst="rect">
            <a:avLst/>
          </a:prstGeom>
        </p:spPr>
        <p:txBody>
          <a:bodyPr vert="horz" lIns="91588" tIns="45795" rIns="91588" bIns="45795"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50256" y="8772669"/>
            <a:ext cx="3022018" cy="461804"/>
          </a:xfrm>
          <a:prstGeom prst="rect">
            <a:avLst/>
          </a:prstGeom>
        </p:spPr>
        <p:txBody>
          <a:bodyPr vert="horz" lIns="91588" tIns="45795" rIns="91588" bIns="45795" rtlCol="0" anchor="b"/>
          <a:lstStyle>
            <a:lvl1pPr algn="r">
              <a:defRPr sz="1100"/>
            </a:lvl1pPr>
          </a:lstStyle>
          <a:p>
            <a:fld id="{51FE37EE-E95C-4E27-8A9E-3B4EA5439DC6}" type="slidenum">
              <a:rPr lang="en-US" smtClean="0"/>
              <a:pPr/>
              <a:t>‹#›</a:t>
            </a:fld>
            <a:endParaRPr lang="en-US" dirty="0"/>
          </a:p>
        </p:txBody>
      </p:sp>
    </p:spTree>
    <p:extLst>
      <p:ext uri="{BB962C8B-B14F-4D97-AF65-F5344CB8AC3E}">
        <p14:creationId xmlns:p14="http://schemas.microsoft.com/office/powerpoint/2010/main" val="3381724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Story</a:t>
            </a:r>
          </a:p>
          <a:p>
            <a:r>
              <a:rPr lang="en-US" dirty="0" smtClean="0"/>
              <a:t>Delivery system and payment reform – which comes first?</a:t>
            </a:r>
          </a:p>
          <a:p>
            <a:endParaRPr lang="en-US" dirty="0" smtClean="0"/>
          </a:p>
          <a:p>
            <a:r>
              <a:rPr lang="en-US" dirty="0" smtClean="0"/>
              <a:t> Build the Foundation: the IT infrastructure that will allow us to have a 360 degree view of the people we serve.  We believe</a:t>
            </a:r>
            <a:r>
              <a:rPr lang="en-US" baseline="0" dirty="0" smtClean="0"/>
              <a:t> the IT infrastructure will be an accelerant for our delivery system and payment reform efforts.</a:t>
            </a:r>
          </a:p>
          <a:p>
            <a:endParaRPr lang="en-US" baseline="0" dirty="0" smtClean="0"/>
          </a:p>
          <a:p>
            <a:r>
              <a:rPr lang="en-US" dirty="0" smtClean="0"/>
              <a:t>Delivery system</a:t>
            </a:r>
            <a:r>
              <a:rPr lang="en-US" baseline="0" dirty="0" smtClean="0"/>
              <a:t> and payment reform</a:t>
            </a:r>
            <a:endParaRPr lang="en-US" dirty="0" smtClean="0"/>
          </a:p>
          <a:p>
            <a:r>
              <a:rPr lang="en-US" dirty="0" smtClean="0"/>
              <a:t>Good morning.  It</a:t>
            </a:r>
            <a:r>
              <a:rPr lang="en-US" baseline="0" dirty="0" smtClean="0"/>
              <a:t> is great to have</a:t>
            </a:r>
            <a:r>
              <a:rPr lang="en-US" dirty="0" smtClean="0"/>
              <a:t> the opportunity to talk with you today about our Kansas Modular Medicaid System or KMMS Project. </a:t>
            </a:r>
          </a:p>
          <a:p>
            <a:endParaRPr lang="en-US" dirty="0" smtClean="0"/>
          </a:p>
          <a:p>
            <a:r>
              <a:rPr lang="en-US" dirty="0" smtClean="0"/>
              <a:t>We’re building a new foundation for our future</a:t>
            </a:r>
            <a:r>
              <a:rPr lang="en-US" baseline="0" dirty="0" smtClean="0"/>
              <a:t> delivery system and payment reform efforts.</a:t>
            </a:r>
          </a:p>
          <a:p>
            <a:r>
              <a:rPr lang="en-US" baseline="0" dirty="0" smtClean="0"/>
              <a:t>What underlays the delivery system and payment reform efforts is the IT infrastructure</a:t>
            </a:r>
            <a:endParaRPr lang="en-US" dirty="0" smtClean="0"/>
          </a:p>
          <a:p>
            <a:endParaRPr lang="en-US" dirty="0" smtClean="0"/>
          </a:p>
          <a:p>
            <a:endParaRPr lang="en-US" dirty="0" smtClean="0"/>
          </a:p>
          <a:p>
            <a:r>
              <a:rPr lang="en-US" dirty="0" smtClean="0"/>
              <a:t>KMMS will incorporate Cerner’s </a:t>
            </a:r>
            <a:r>
              <a:rPr lang="en-US" dirty="0" err="1" smtClean="0"/>
              <a:t>Healthe</a:t>
            </a:r>
            <a:r>
              <a:rPr lang="en-US" dirty="0" smtClean="0"/>
              <a:t> Intent Platform to help us achieve our population health goals in Kansas.</a:t>
            </a:r>
          </a:p>
        </p:txBody>
      </p:sp>
      <p:sp>
        <p:nvSpPr>
          <p:cNvPr id="4" name="Slide Number Placeholder 3"/>
          <p:cNvSpPr>
            <a:spLocks noGrp="1"/>
          </p:cNvSpPr>
          <p:nvPr>
            <p:ph type="sldNum" sz="quarter" idx="10"/>
          </p:nvPr>
        </p:nvSpPr>
        <p:spPr/>
        <p:txBody>
          <a:bodyPr/>
          <a:lstStyle/>
          <a:p>
            <a:fld id="{51FE37EE-E95C-4E27-8A9E-3B4EA5439DC6}" type="slidenum">
              <a:rPr lang="en-US" smtClean="0"/>
              <a:pPr/>
              <a:t>1</a:t>
            </a:fld>
            <a:endParaRPr lang="en-US" dirty="0"/>
          </a:p>
        </p:txBody>
      </p:sp>
    </p:spTree>
    <p:extLst>
      <p:ext uri="{BB962C8B-B14F-4D97-AF65-F5344CB8AC3E}">
        <p14:creationId xmlns:p14="http://schemas.microsoft.com/office/powerpoint/2010/main" val="407116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10</a:t>
            </a:fld>
            <a:endParaRPr lang="en-US" dirty="0"/>
          </a:p>
        </p:txBody>
      </p:sp>
    </p:spTree>
    <p:extLst>
      <p:ext uri="{BB962C8B-B14F-4D97-AF65-F5344CB8AC3E}">
        <p14:creationId xmlns:p14="http://schemas.microsoft.com/office/powerpoint/2010/main" val="1454403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11</a:t>
            </a:fld>
            <a:endParaRPr lang="en-US" dirty="0"/>
          </a:p>
        </p:txBody>
      </p:sp>
    </p:spTree>
    <p:extLst>
      <p:ext uri="{BB962C8B-B14F-4D97-AF65-F5344CB8AC3E}">
        <p14:creationId xmlns:p14="http://schemas.microsoft.com/office/powerpoint/2010/main" val="3059668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12</a:t>
            </a:fld>
            <a:endParaRPr lang="en-US" dirty="0"/>
          </a:p>
        </p:txBody>
      </p:sp>
    </p:spTree>
    <p:extLst>
      <p:ext uri="{BB962C8B-B14F-4D97-AF65-F5344CB8AC3E}">
        <p14:creationId xmlns:p14="http://schemas.microsoft.com/office/powerpoint/2010/main" val="2966184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13</a:t>
            </a:fld>
            <a:endParaRPr lang="en-US" dirty="0"/>
          </a:p>
        </p:txBody>
      </p:sp>
    </p:spTree>
    <p:extLst>
      <p:ext uri="{BB962C8B-B14F-4D97-AF65-F5344CB8AC3E}">
        <p14:creationId xmlns:p14="http://schemas.microsoft.com/office/powerpoint/2010/main" val="868541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14</a:t>
            </a:fld>
            <a:endParaRPr lang="en-US" dirty="0"/>
          </a:p>
        </p:txBody>
      </p:sp>
    </p:spTree>
    <p:extLst>
      <p:ext uri="{BB962C8B-B14F-4D97-AF65-F5344CB8AC3E}">
        <p14:creationId xmlns:p14="http://schemas.microsoft.com/office/powerpoint/2010/main" val="4088136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15</a:t>
            </a:fld>
            <a:endParaRPr lang="en-US" dirty="0"/>
          </a:p>
        </p:txBody>
      </p:sp>
    </p:spTree>
    <p:extLst>
      <p:ext uri="{BB962C8B-B14F-4D97-AF65-F5344CB8AC3E}">
        <p14:creationId xmlns:p14="http://schemas.microsoft.com/office/powerpoint/2010/main" val="3244254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16</a:t>
            </a:fld>
            <a:endParaRPr lang="en-US" dirty="0"/>
          </a:p>
        </p:txBody>
      </p:sp>
    </p:spTree>
    <p:extLst>
      <p:ext uri="{BB962C8B-B14F-4D97-AF65-F5344CB8AC3E}">
        <p14:creationId xmlns:p14="http://schemas.microsoft.com/office/powerpoint/2010/main" val="62095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Programs that address social determinants of health are designed to work across populations and individuals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People who are in these programs may benefit from:</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Resources to meet daily needs (e.g., safe housing and local food markets)</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Educational, economic, and job opportunities</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Health care services</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Job training</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Community resources to support community living and activities during free time</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Transportation</a:t>
            </a:r>
          </a:p>
          <a:p>
            <a:pPr defTabSz="907411">
              <a:defRPr/>
            </a:pPr>
            <a:endParaRPr lang="en-US" baseline="0" dirty="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Programs that address social determinants of independence are personal plans that are tailored to an individual’s vision for their good life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p>
            <a:pPr lvl="0">
              <a:defRPr/>
            </a:pPr>
            <a:r>
              <a:rPr lang="en-US" sz="1200" kern="0" dirty="0">
                <a:solidFill>
                  <a:prstClr val="white"/>
                </a:solidFill>
                <a:latin typeface="Arial" panose="020B0604020202020204" pitchFamily="34" charset="0"/>
                <a:cs typeface="Arial" panose="020B0604020202020204" pitchFamily="34" charset="0"/>
              </a:rPr>
              <a:t>People who are in </a:t>
            </a: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these programs may benefit from:</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Having a career and a career path</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Being an active part of the community</a:t>
            </a:r>
          </a:p>
          <a:p>
            <a:pPr marL="171450" marR="0" lvl="0" indent="-171450" defTabSz="91440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Having friends and making emotional connections and not feeling isolated</a:t>
            </a:r>
          </a:p>
          <a:p>
            <a:pPr defTabSz="907411">
              <a:defRPr/>
            </a:pPr>
            <a:endParaRPr lang="en-US" baseline="0" dirty="0">
              <a:solidFill>
                <a:schemeClr val="tx1"/>
              </a:solidFill>
            </a:endParaRPr>
          </a:p>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17</a:t>
            </a:fld>
            <a:endParaRPr lang="en-US" dirty="0"/>
          </a:p>
        </p:txBody>
      </p:sp>
    </p:spTree>
    <p:extLst>
      <p:ext uri="{BB962C8B-B14F-4D97-AF65-F5344CB8AC3E}">
        <p14:creationId xmlns:p14="http://schemas.microsoft.com/office/powerpoint/2010/main" val="373283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18</a:t>
            </a:fld>
            <a:endParaRPr lang="en-US" dirty="0"/>
          </a:p>
        </p:txBody>
      </p:sp>
    </p:spTree>
    <p:extLst>
      <p:ext uri="{BB962C8B-B14F-4D97-AF65-F5344CB8AC3E}">
        <p14:creationId xmlns:p14="http://schemas.microsoft.com/office/powerpoint/2010/main" val="3917862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19</a:t>
            </a:fld>
            <a:endParaRPr lang="en-US" dirty="0"/>
          </a:p>
        </p:txBody>
      </p:sp>
    </p:spTree>
    <p:extLst>
      <p:ext uri="{BB962C8B-B14F-4D97-AF65-F5344CB8AC3E}">
        <p14:creationId xmlns:p14="http://schemas.microsoft.com/office/powerpoint/2010/main" val="1391419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0" baseline="0" dirty="0" smtClean="0">
                <a:solidFill>
                  <a:schemeClr val="tx1"/>
                </a:solidFill>
                <a:uFillTx/>
              </a:rPr>
              <a:t>Our State’s vision from 30k feet is to create the infrastructure</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2</a:t>
            </a:fld>
            <a:endParaRPr lang="en-US" dirty="0">
              <a:uFillTx/>
            </a:endParaRPr>
          </a:p>
        </p:txBody>
      </p:sp>
    </p:spTree>
    <p:extLst>
      <p:ext uri="{BB962C8B-B14F-4D97-AF65-F5344CB8AC3E}">
        <p14:creationId xmlns:p14="http://schemas.microsoft.com/office/powerpoint/2010/main" val="3589682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20</a:t>
            </a:fld>
            <a:endParaRPr lang="en-US" dirty="0"/>
          </a:p>
        </p:txBody>
      </p:sp>
    </p:spTree>
    <p:extLst>
      <p:ext uri="{BB962C8B-B14F-4D97-AF65-F5344CB8AC3E}">
        <p14:creationId xmlns:p14="http://schemas.microsoft.com/office/powerpoint/2010/main" val="3879264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21</a:t>
            </a:fld>
            <a:endParaRPr lang="en-US" dirty="0"/>
          </a:p>
        </p:txBody>
      </p:sp>
    </p:spTree>
    <p:extLst>
      <p:ext uri="{BB962C8B-B14F-4D97-AF65-F5344CB8AC3E}">
        <p14:creationId xmlns:p14="http://schemas.microsoft.com/office/powerpoint/2010/main" val="1220996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22</a:t>
            </a:fld>
            <a:endParaRPr lang="en-US" dirty="0"/>
          </a:p>
        </p:txBody>
      </p:sp>
    </p:spTree>
    <p:extLst>
      <p:ext uri="{BB962C8B-B14F-4D97-AF65-F5344CB8AC3E}">
        <p14:creationId xmlns:p14="http://schemas.microsoft.com/office/powerpoint/2010/main" val="2786600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23</a:t>
            </a:fld>
            <a:endParaRPr lang="en-US" dirty="0"/>
          </a:p>
        </p:txBody>
      </p:sp>
    </p:spTree>
    <p:extLst>
      <p:ext uri="{BB962C8B-B14F-4D97-AF65-F5344CB8AC3E}">
        <p14:creationId xmlns:p14="http://schemas.microsoft.com/office/powerpoint/2010/main" val="11642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24</a:t>
            </a:fld>
            <a:endParaRPr lang="en-US" dirty="0"/>
          </a:p>
        </p:txBody>
      </p:sp>
    </p:spTree>
    <p:extLst>
      <p:ext uri="{BB962C8B-B14F-4D97-AF65-F5344CB8AC3E}">
        <p14:creationId xmlns:p14="http://schemas.microsoft.com/office/powerpoint/2010/main" val="1686704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25</a:t>
            </a:fld>
            <a:endParaRPr lang="en-US" dirty="0"/>
          </a:p>
        </p:txBody>
      </p:sp>
    </p:spTree>
    <p:extLst>
      <p:ext uri="{BB962C8B-B14F-4D97-AF65-F5344CB8AC3E}">
        <p14:creationId xmlns:p14="http://schemas.microsoft.com/office/powerpoint/2010/main" val="1209863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26</a:t>
            </a:fld>
            <a:endParaRPr lang="en-US" dirty="0"/>
          </a:p>
        </p:txBody>
      </p:sp>
    </p:spTree>
    <p:extLst>
      <p:ext uri="{BB962C8B-B14F-4D97-AF65-F5344CB8AC3E}">
        <p14:creationId xmlns:p14="http://schemas.microsoft.com/office/powerpoint/2010/main" val="3711124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27</a:t>
            </a:fld>
            <a:endParaRPr lang="en-US" dirty="0"/>
          </a:p>
        </p:txBody>
      </p:sp>
    </p:spTree>
    <p:extLst>
      <p:ext uri="{BB962C8B-B14F-4D97-AF65-F5344CB8AC3E}">
        <p14:creationId xmlns:p14="http://schemas.microsoft.com/office/powerpoint/2010/main" val="368136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28</a:t>
            </a:fld>
            <a:endParaRPr lang="en-US" dirty="0"/>
          </a:p>
        </p:txBody>
      </p:sp>
    </p:spTree>
    <p:extLst>
      <p:ext uri="{BB962C8B-B14F-4D97-AF65-F5344CB8AC3E}">
        <p14:creationId xmlns:p14="http://schemas.microsoft.com/office/powerpoint/2010/main" val="2353457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29</a:t>
            </a:fld>
            <a:endParaRPr lang="en-US" dirty="0"/>
          </a:p>
        </p:txBody>
      </p:sp>
    </p:spTree>
    <p:extLst>
      <p:ext uri="{BB962C8B-B14F-4D97-AF65-F5344CB8AC3E}">
        <p14:creationId xmlns:p14="http://schemas.microsoft.com/office/powerpoint/2010/main" val="1471453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i="0" baseline="0" dirty="0" smtClean="0">
                <a:solidFill>
                  <a:schemeClr val="tx1"/>
                </a:solidFill>
                <a:uFillTx/>
              </a:rPr>
              <a:t>I want to briefly talk about our Medicaid and CHIP managed care program.  </a:t>
            </a:r>
            <a:r>
              <a:rPr lang="en-US" sz="1200" b="0" i="0" baseline="0" dirty="0" err="1" smtClean="0">
                <a:solidFill>
                  <a:schemeClr val="tx1"/>
                </a:solidFill>
                <a:uFillTx/>
              </a:rPr>
              <a:t>KanCare</a:t>
            </a:r>
            <a:r>
              <a:rPr lang="en-US" sz="1200" b="0" i="0" baseline="0" dirty="0" smtClean="0">
                <a:solidFill>
                  <a:schemeClr val="tx1"/>
                </a:solidFill>
                <a:uFillTx/>
              </a:rPr>
              <a:t> serves over 420,000 Kansans.  Expenditures for calendar year 2015 were over $3.0 billion.  1115 approved in December 2012 – allowed us to move essentially all populations and essentially all services into capitated risk-based managed care model with 3 Managed Care Organizations (MCOs).  These MCOs operate statewide and operate across physical health, behavioral health and long term services and supports</a:t>
            </a:r>
          </a:p>
          <a:p>
            <a:endParaRPr lang="en-US" sz="1200" b="0" i="0" baseline="0" dirty="0" smtClean="0">
              <a:solidFill>
                <a:schemeClr val="tx1"/>
              </a:solidFill>
              <a:uFillTx/>
            </a:endParaRPr>
          </a:p>
          <a:p>
            <a:r>
              <a:rPr lang="en-US" sz="1200" b="0" i="0" baseline="0" dirty="0" smtClean="0">
                <a:solidFill>
                  <a:schemeClr val="tx1"/>
                </a:solidFill>
                <a:uFillTx/>
              </a:rPr>
              <a:t>The goals of </a:t>
            </a:r>
            <a:r>
              <a:rPr lang="en-US" sz="1200" b="0" i="0" baseline="0" dirty="0" err="1" smtClean="0">
                <a:solidFill>
                  <a:schemeClr val="tx1"/>
                </a:solidFill>
                <a:uFillTx/>
              </a:rPr>
              <a:t>KanCare</a:t>
            </a:r>
            <a:r>
              <a:rPr lang="en-US" sz="1200" b="0" i="0" baseline="0" dirty="0" smtClean="0">
                <a:solidFill>
                  <a:schemeClr val="tx1"/>
                </a:solidFill>
                <a:uFillTx/>
              </a:rPr>
              <a:t> are the goals of the triple aim:</a:t>
            </a:r>
          </a:p>
          <a:p>
            <a:r>
              <a:rPr lang="en-US" sz="1200" b="0" i="0" baseline="0" dirty="0" smtClean="0">
                <a:solidFill>
                  <a:schemeClr val="tx1"/>
                </a:solidFill>
                <a:uFillTx/>
              </a:rPr>
              <a:t>Improves quality/outcomes while bending cost curve down </a:t>
            </a:r>
          </a:p>
          <a:p>
            <a:r>
              <a:rPr lang="en-US" sz="1200" b="0" i="0" baseline="0" dirty="0" smtClean="0">
                <a:solidFill>
                  <a:schemeClr val="tx1"/>
                </a:solidFill>
                <a:uFillTx/>
              </a:rPr>
              <a:t>And to achieve this through:</a:t>
            </a:r>
          </a:p>
          <a:p>
            <a:r>
              <a:rPr lang="en-US" sz="1200" b="0" i="0" baseline="0" dirty="0" smtClean="0">
                <a:solidFill>
                  <a:schemeClr val="tx1"/>
                </a:solidFill>
                <a:uFillTx/>
              </a:rPr>
              <a:t>better integration </a:t>
            </a:r>
            <a:r>
              <a:rPr lang="en-US" sz="1200" b="0" i="0" baseline="0" dirty="0" err="1" smtClean="0">
                <a:solidFill>
                  <a:schemeClr val="tx1"/>
                </a:solidFill>
                <a:uFillTx/>
              </a:rPr>
              <a:t>snf</a:t>
            </a:r>
            <a:r>
              <a:rPr lang="en-US" sz="1200" b="0" i="0" baseline="0" dirty="0" smtClean="0">
                <a:solidFill>
                  <a:schemeClr val="tx1"/>
                </a:solidFill>
                <a:uFillTx/>
              </a:rPr>
              <a:t> coordination of care </a:t>
            </a:r>
          </a:p>
          <a:p>
            <a:r>
              <a:rPr lang="en-US" sz="1200" b="0" i="0" baseline="0" dirty="0" smtClean="0">
                <a:solidFill>
                  <a:schemeClr val="tx1"/>
                </a:solidFill>
                <a:uFillTx/>
              </a:rPr>
              <a:t>And by moving up the health care continuum from where we have been in focusing largely on care to an increased emphasis on health, wellness, prevention, earlier detection and earlier intervention </a:t>
            </a:r>
          </a:p>
          <a:p>
            <a:endParaRPr lang="en-US" sz="1200" b="0" i="0" baseline="0" dirty="0" smtClean="0">
              <a:solidFill>
                <a:schemeClr val="tx1"/>
              </a:solidFill>
              <a:uFillTx/>
            </a:endParaRPr>
          </a:p>
          <a:p>
            <a:r>
              <a:rPr lang="en-US" sz="1200" b="0" i="0" baseline="0" dirty="0" smtClean="0">
                <a:solidFill>
                  <a:schemeClr val="tx1"/>
                </a:solidFill>
                <a:uFillTx/>
              </a:rPr>
              <a:t>MCOs are expected to:</a:t>
            </a:r>
          </a:p>
          <a:p>
            <a:r>
              <a:rPr lang="en-US" sz="1200" b="0" i="0" baseline="0" dirty="0" smtClean="0">
                <a:solidFill>
                  <a:schemeClr val="tx1"/>
                </a:solidFill>
                <a:uFillTx/>
              </a:rPr>
              <a:t>Lessen reliance on institutional care</a:t>
            </a:r>
          </a:p>
          <a:p>
            <a:r>
              <a:rPr lang="en-US" sz="1200" b="0" i="0" baseline="0" dirty="0" smtClean="0">
                <a:solidFill>
                  <a:schemeClr val="tx1"/>
                </a:solidFill>
                <a:uFillTx/>
              </a:rPr>
              <a:t>Decrease re-hospitalizations </a:t>
            </a:r>
          </a:p>
          <a:p>
            <a:r>
              <a:rPr lang="en-US" sz="1200" b="0" i="0" baseline="0" dirty="0" smtClean="0">
                <a:solidFill>
                  <a:schemeClr val="tx1"/>
                </a:solidFill>
                <a:uFillTx/>
              </a:rPr>
              <a:t>Manage chronic conditions </a:t>
            </a:r>
          </a:p>
          <a:p>
            <a:r>
              <a:rPr lang="en-US" sz="1200" b="0" i="0" baseline="0" dirty="0" smtClean="0">
                <a:solidFill>
                  <a:schemeClr val="tx1"/>
                </a:solidFill>
                <a:uFillTx/>
              </a:rPr>
              <a:t>Improve access to health services</a:t>
            </a:r>
          </a:p>
          <a:p>
            <a:endParaRPr lang="en-US" sz="1200" b="0" i="0" baseline="0" dirty="0" smtClean="0">
              <a:solidFill>
                <a:schemeClr val="tx1"/>
              </a:solidFill>
              <a:uFillTx/>
            </a:endParaRPr>
          </a:p>
          <a:p>
            <a:r>
              <a:rPr lang="en-US" sz="1200" b="0" i="0" baseline="0" dirty="0" smtClean="0">
                <a:solidFill>
                  <a:schemeClr val="tx1"/>
                </a:solidFill>
                <a:uFillTx/>
              </a:rPr>
              <a:t>Essentially all populations and services in capitated risk-based managed care </a:t>
            </a:r>
          </a:p>
          <a:p>
            <a:r>
              <a:rPr lang="en-US" sz="1200" b="0" i="0" baseline="0" dirty="0" smtClean="0">
                <a:solidFill>
                  <a:schemeClr val="tx1"/>
                </a:solidFill>
                <a:uFillTx/>
              </a:rPr>
              <a:t>Silos between divisions and agencies remain</a:t>
            </a:r>
          </a:p>
          <a:p>
            <a:r>
              <a:rPr lang="en-US" sz="1200" b="0" i="0" baseline="0" dirty="0" smtClean="0">
                <a:solidFill>
                  <a:schemeClr val="tx1"/>
                </a:solidFill>
                <a:uFillTx/>
              </a:rPr>
              <a:t>Silos of data remain</a:t>
            </a:r>
          </a:p>
          <a:p>
            <a:endParaRPr lang="en-US" sz="1200" b="0" i="0" baseline="0" dirty="0" smtClean="0">
              <a:solidFill>
                <a:schemeClr val="tx1"/>
              </a:solidFill>
              <a:uFillTx/>
            </a:endParaRPr>
          </a:p>
          <a:p>
            <a:r>
              <a:rPr lang="en-US" sz="1200" b="1" i="0" baseline="0" dirty="0" smtClean="0">
                <a:solidFill>
                  <a:schemeClr val="tx1"/>
                </a:solidFill>
                <a:uFillTx/>
              </a:rPr>
              <a:t>Emphasis on prevention and early detection and intervention: </a:t>
            </a:r>
          </a:p>
          <a:p>
            <a:r>
              <a:rPr lang="en-US" sz="1200" b="0" baseline="0" dirty="0" smtClean="0">
                <a:solidFill>
                  <a:schemeClr val="tx1"/>
                </a:solidFill>
                <a:uFillTx/>
              </a:rPr>
              <a:t>Value added services (9,423 adults received dental services in 2015 who would not have gotten dental care prior to KanCare)</a:t>
            </a:r>
          </a:p>
          <a:p>
            <a:r>
              <a:rPr lang="en-US" sz="1200" b="0" baseline="0" dirty="0" smtClean="0">
                <a:solidFill>
                  <a:schemeClr val="tx1"/>
                </a:solidFill>
                <a:uFillTx/>
              </a:rPr>
              <a:t>MCO Programs for prenatal care working to address the public health preterm birth effort.</a:t>
            </a:r>
          </a:p>
          <a:p>
            <a:endParaRPr lang="en-US" sz="1200" b="1" baseline="0" dirty="0" smtClean="0">
              <a:solidFill>
                <a:schemeClr val="tx1"/>
              </a:solidFill>
              <a:uFillTx/>
            </a:endParaRPr>
          </a:p>
          <a:p>
            <a:r>
              <a:rPr lang="en-US" sz="1200" b="1" baseline="0" dirty="0" smtClean="0">
                <a:solidFill>
                  <a:schemeClr val="tx1"/>
                </a:solidFill>
                <a:uFillTx/>
              </a:rPr>
              <a:t>HEDIS: the following were</a:t>
            </a:r>
            <a:r>
              <a:rPr lang="en-US" sz="1200" b="1" dirty="0">
                <a:solidFill>
                  <a:schemeClr val="tx1"/>
                </a:solidFill>
              </a:rPr>
              <a:t> over national 50</a:t>
            </a:r>
            <a:r>
              <a:rPr lang="en-US" sz="1200" b="1" baseline="30000" dirty="0">
                <a:solidFill>
                  <a:schemeClr val="tx1"/>
                </a:solidFill>
              </a:rPr>
              <a:t>th</a:t>
            </a:r>
            <a:r>
              <a:rPr lang="en-US" sz="1200" b="1" dirty="0">
                <a:solidFill>
                  <a:schemeClr val="tx1"/>
                </a:solidFill>
              </a:rPr>
              <a:t> percentile for 2013 and 2014 for National Quality Measures</a:t>
            </a:r>
            <a:endParaRPr lang="en-US" sz="1200" b="1" baseline="0" dirty="0" smtClean="0">
              <a:solidFill>
                <a:schemeClr val="tx1"/>
              </a:solidFill>
              <a:uFillTx/>
            </a:endParaRPr>
          </a:p>
          <a:p>
            <a:pPr defTabSz="914037"/>
            <a:r>
              <a:rPr lang="en-US" sz="1200" dirty="0">
                <a:solidFill>
                  <a:schemeClr val="tx1"/>
                </a:solidFill>
              </a:rPr>
              <a:t>Annual Dental Visit for Kids 2-21</a:t>
            </a:r>
            <a:endParaRPr lang="en-US" sz="1200" b="1" baseline="0" dirty="0" smtClean="0">
              <a:solidFill>
                <a:schemeClr val="tx1"/>
              </a:solidFill>
              <a:uFillTx/>
            </a:endParaRPr>
          </a:p>
          <a:p>
            <a:r>
              <a:rPr lang="en-US" sz="1200" dirty="0">
                <a:solidFill>
                  <a:schemeClr val="tx1"/>
                </a:solidFill>
              </a:rPr>
              <a:t>Adults' Access to Preventive/Ambulatory Health Services (P4P) has improved </a:t>
            </a:r>
          </a:p>
          <a:p>
            <a:r>
              <a:rPr lang="en-US" sz="1200" dirty="0">
                <a:solidFill>
                  <a:schemeClr val="tx1"/>
                </a:solidFill>
              </a:rPr>
              <a:t>Follow-up after Hospitalization for Mental Illness, within seven days of discharge </a:t>
            </a:r>
          </a:p>
          <a:p>
            <a:r>
              <a:rPr lang="en-US" sz="1200" dirty="0">
                <a:solidFill>
                  <a:schemeClr val="tx1"/>
                </a:solidFill>
              </a:rPr>
              <a:t>Initiation in Treatment for Alcohol or other Drug Dependence (13 and older)</a:t>
            </a:r>
          </a:p>
          <a:p>
            <a:r>
              <a:rPr lang="en-US" sz="1200" dirty="0">
                <a:solidFill>
                  <a:schemeClr val="tx1"/>
                </a:solidFill>
              </a:rPr>
              <a:t>Engagement in Treatment for Alcohol or other Drug Dependence (13 and older)</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3</a:t>
            </a:fld>
            <a:endParaRPr lang="en-US" dirty="0">
              <a:uFillTx/>
            </a:endParaRPr>
          </a:p>
        </p:txBody>
      </p:sp>
    </p:spTree>
    <p:extLst>
      <p:ext uri="{BB962C8B-B14F-4D97-AF65-F5344CB8AC3E}">
        <p14:creationId xmlns:p14="http://schemas.microsoft.com/office/powerpoint/2010/main" val="32458176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30</a:t>
            </a:fld>
            <a:endParaRPr lang="en-US" dirty="0"/>
          </a:p>
        </p:txBody>
      </p:sp>
    </p:spTree>
    <p:extLst>
      <p:ext uri="{BB962C8B-B14F-4D97-AF65-F5344CB8AC3E}">
        <p14:creationId xmlns:p14="http://schemas.microsoft.com/office/powerpoint/2010/main" val="2660425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31</a:t>
            </a:fld>
            <a:endParaRPr lang="en-US" dirty="0"/>
          </a:p>
        </p:txBody>
      </p:sp>
    </p:spTree>
    <p:extLst>
      <p:ext uri="{BB962C8B-B14F-4D97-AF65-F5344CB8AC3E}">
        <p14:creationId xmlns:p14="http://schemas.microsoft.com/office/powerpoint/2010/main" val="9537393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32</a:t>
            </a:fld>
            <a:endParaRPr lang="en-US" dirty="0"/>
          </a:p>
        </p:txBody>
      </p:sp>
    </p:spTree>
    <p:extLst>
      <p:ext uri="{BB962C8B-B14F-4D97-AF65-F5344CB8AC3E}">
        <p14:creationId xmlns:p14="http://schemas.microsoft.com/office/powerpoint/2010/main" val="7591069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33</a:t>
            </a:fld>
            <a:endParaRPr lang="en-US" dirty="0"/>
          </a:p>
        </p:txBody>
      </p:sp>
    </p:spTree>
    <p:extLst>
      <p:ext uri="{BB962C8B-B14F-4D97-AF65-F5344CB8AC3E}">
        <p14:creationId xmlns:p14="http://schemas.microsoft.com/office/powerpoint/2010/main" val="25094737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34</a:t>
            </a:fld>
            <a:endParaRPr lang="en-US" dirty="0"/>
          </a:p>
        </p:txBody>
      </p:sp>
    </p:spTree>
    <p:extLst>
      <p:ext uri="{BB962C8B-B14F-4D97-AF65-F5344CB8AC3E}">
        <p14:creationId xmlns:p14="http://schemas.microsoft.com/office/powerpoint/2010/main" val="18233302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35</a:t>
            </a:fld>
            <a:endParaRPr lang="en-US" dirty="0"/>
          </a:p>
        </p:txBody>
      </p:sp>
    </p:spTree>
    <p:extLst>
      <p:ext uri="{BB962C8B-B14F-4D97-AF65-F5344CB8AC3E}">
        <p14:creationId xmlns:p14="http://schemas.microsoft.com/office/powerpoint/2010/main" val="2517319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 </a:t>
            </a:r>
          </a:p>
          <a:p>
            <a:r>
              <a:rPr lang="en-US" dirty="0" smtClean="0"/>
              <a:t>Redundancies,</a:t>
            </a:r>
            <a:r>
              <a:rPr lang="en-US" baseline="0" dirty="0" smtClean="0"/>
              <a:t> conflictual services and gaps.  </a:t>
            </a:r>
            <a:r>
              <a:rPr lang="en-US" dirty="0" smtClean="0"/>
              <a:t>The </a:t>
            </a:r>
            <a:r>
              <a:rPr lang="en-US" dirty="0"/>
              <a:t>goal for </a:t>
            </a:r>
            <a:r>
              <a:rPr lang="en-US" dirty="0" err="1"/>
              <a:t>KanCare</a:t>
            </a:r>
            <a:r>
              <a:rPr lang="en-US" dirty="0"/>
              <a:t> 2.0 is to help Kansans achieve healthier, more independent lives by providing services and supports for social determinants of health in addition to traditional Medicaid benefits.  Kansas will test the below hypotheses in </a:t>
            </a:r>
            <a:r>
              <a:rPr lang="en-US" dirty="0" err="1"/>
              <a:t>KanCare</a:t>
            </a:r>
            <a:r>
              <a:rPr lang="en-US" dirty="0"/>
              <a:t> 2.0 to accomplish this goal:</a:t>
            </a:r>
          </a:p>
          <a:p>
            <a:r>
              <a:rPr lang="en-US" dirty="0"/>
              <a:t> </a:t>
            </a:r>
          </a:p>
          <a:p>
            <a:pPr lvl="0"/>
            <a:r>
              <a:rPr lang="en-US" dirty="0"/>
              <a:t>Expanding care coordination to include assisting members with accessing affordable housing, food security, employment and other social determinants of health will increase independence and stability, and improve health outcomes.</a:t>
            </a:r>
          </a:p>
          <a:p>
            <a:r>
              <a:rPr lang="en-US" dirty="0"/>
              <a:t>Create/adopt a person-centered service planning assessment tool that:</a:t>
            </a:r>
          </a:p>
          <a:p>
            <a:r>
              <a:rPr lang="en-US" dirty="0"/>
              <a:t>Begins with the members vision for a self-defined good life</a:t>
            </a:r>
          </a:p>
          <a:p>
            <a:endParaRPr lang="en-US" dirty="0"/>
          </a:p>
          <a:p>
            <a:r>
              <a:rPr lang="en-US" dirty="0"/>
              <a:t> Leverage knowledge of available support services to better coordinate care for the whole person</a:t>
            </a:r>
          </a:p>
          <a:p>
            <a:r>
              <a:rPr lang="en-US" dirty="0"/>
              <a:t>Coordinate with state agencies and other organizations to ensure best set of services for the individual</a:t>
            </a:r>
          </a:p>
          <a:p>
            <a:r>
              <a:rPr lang="en-US" dirty="0"/>
              <a:t>Identify redundant or conflictual services and adjust plan of care </a:t>
            </a:r>
          </a:p>
          <a:p>
            <a:r>
              <a:rPr lang="en-US" dirty="0"/>
              <a:t>Identify gaps be it in knowledge or care or services and take action to fill to improve health outcomes</a:t>
            </a:r>
          </a:p>
          <a:p>
            <a:endParaRPr lang="en-US" dirty="0"/>
          </a:p>
          <a:p>
            <a:pPr lvl="0"/>
            <a:r>
              <a:rPr lang="en-US" dirty="0"/>
              <a:t>Increasing employment and independent living supports for members with behavioral health needs, or who have intellectual, developmental or physical disabilities or traumatic brain injuries will increase independence and improve health outcomes.</a:t>
            </a:r>
          </a:p>
          <a:p>
            <a:r>
              <a:rPr lang="en-US" dirty="0"/>
              <a:t> </a:t>
            </a:r>
          </a:p>
          <a:p>
            <a:pPr lvl="0"/>
            <a:r>
              <a:rPr lang="en-US" dirty="0"/>
              <a:t>Providing care coordination for all youth in foster care will decrease the number of placements, reduce psychotropic medication use, and improve health outcomes for these youth.</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4</a:t>
            </a:fld>
            <a:endParaRPr lang="en-US" dirty="0">
              <a:uFillTx/>
            </a:endParaRPr>
          </a:p>
        </p:txBody>
      </p:sp>
    </p:spTree>
    <p:extLst>
      <p:ext uri="{BB962C8B-B14F-4D97-AF65-F5344CB8AC3E}">
        <p14:creationId xmlns:p14="http://schemas.microsoft.com/office/powerpoint/2010/main" val="3290041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Kansas Department of Health and Environment (KDHE) Organizational Structure:</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 of 8-10, 1 of 3 and only</a:t>
            </a:r>
          </a:p>
          <a:p>
            <a:pPr marL="457200" indent="-457200">
              <a:buFont typeface="Arial" panose="020B0604020202020204" pitchFamily="34" charset="0"/>
              <a:buChar char="•"/>
            </a:pPr>
            <a:endParaRPr lang="en-US" sz="2800" dirty="0" smtClean="0">
              <a:solidFill>
                <a:srgbClr val="00206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PH – education, collaboration and support</a:t>
            </a:r>
            <a:r>
              <a:rPr lang="en-US" sz="2800" baseline="0" dirty="0" smtClean="0">
                <a:solidFill>
                  <a:srgbClr val="002060"/>
                </a:solidFill>
                <a:latin typeface="Arial" panose="020B0604020202020204" pitchFamily="34" charset="0"/>
                <a:cs typeface="Arial" panose="020B0604020202020204" pitchFamily="34" charset="0"/>
              </a:rPr>
              <a:t> local health departments and communities.</a:t>
            </a:r>
          </a:p>
          <a:p>
            <a:pPr marL="457200" indent="-457200">
              <a:buFont typeface="Arial" panose="020B0604020202020204" pitchFamily="34" charset="0"/>
              <a:buChar char="•"/>
            </a:pPr>
            <a:r>
              <a:rPr lang="en-US" sz="2800" baseline="0" dirty="0" smtClean="0">
                <a:solidFill>
                  <a:srgbClr val="002060"/>
                </a:solidFill>
                <a:latin typeface="Arial" panose="020B0604020202020204" pitchFamily="34" charset="0"/>
                <a:cs typeface="Arial" panose="020B0604020202020204" pitchFamily="34" charset="0"/>
              </a:rPr>
              <a:t>Medicaid – care coordination for high costs</a:t>
            </a:r>
          </a:p>
          <a:p>
            <a:pPr marL="457200" indent="-457200">
              <a:buFont typeface="Arial" panose="020B0604020202020204" pitchFamily="34" charset="0"/>
              <a:buChar char="•"/>
            </a:pPr>
            <a:r>
              <a:rPr lang="en-US" sz="2800" baseline="0" dirty="0" smtClean="0">
                <a:solidFill>
                  <a:srgbClr val="002060"/>
                </a:solidFill>
                <a:latin typeface="Arial" panose="020B0604020202020204" pitchFamily="34" charset="0"/>
                <a:cs typeface="Arial" panose="020B0604020202020204" pitchFamily="34" charset="0"/>
              </a:rPr>
              <a:t>Environment – water quality – think Flint.  Air quality – think asthma and COPD</a:t>
            </a:r>
            <a:endParaRPr lang="en-US" sz="2800" dirty="0" smtClean="0">
              <a:solidFill>
                <a:srgbClr val="00206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smtClean="0">
              <a:solidFill>
                <a:srgbClr val="00206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Office of the Secretary: Legal, HR, IT, Fiscal, Procurement, Communications, Policy</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Division of Public Health: Family Health, Oral Health, Disease Control and Prevention, Epidemiology, PH Informatics, Community Health Systems, Health Promotion</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Division of Health Care Finance: Medicaid, CHIP, SEHP</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Division of Environment: Air, Water, Environmental Remediation, Waste Management, Health and Environment</a:t>
            </a:r>
            <a:r>
              <a:rPr lang="en-US" sz="2800" baseline="0" dirty="0" smtClean="0">
                <a:solidFill>
                  <a:srgbClr val="002060"/>
                </a:solidFill>
                <a:latin typeface="Arial" panose="020B0604020202020204" pitchFamily="34" charset="0"/>
                <a:cs typeface="Arial" panose="020B0604020202020204" pitchFamily="34" charset="0"/>
              </a:rPr>
              <a:t> Lab, Field Offices</a:t>
            </a:r>
            <a:endParaRPr lang="en-US" sz="2800" dirty="0" smtClean="0">
              <a:solidFill>
                <a:srgbClr val="002060"/>
              </a:solidFill>
              <a:latin typeface="Arial" panose="020B0604020202020204" pitchFamily="34" charset="0"/>
              <a:cs typeface="Arial" panose="020B0604020202020204" pitchFamily="34" charset="0"/>
            </a:endParaRP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5</a:t>
            </a:fld>
            <a:endParaRPr lang="en-US" dirty="0">
              <a:uFillTx/>
            </a:endParaRPr>
          </a:p>
        </p:txBody>
      </p:sp>
    </p:spTree>
    <p:extLst>
      <p:ext uri="{BB962C8B-B14F-4D97-AF65-F5344CB8AC3E}">
        <p14:creationId xmlns:p14="http://schemas.microsoft.com/office/powerpoint/2010/main" val="1419146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goal for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is to help Kansans achieve healthier, more independent lives by providing services and supports for social determinants of health in addition to traditional Medicaid benefits.  Kansas will test the below hypotheses in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to accomplish this goal:</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Expanding care coordination to include assisting members with accessing affordable housing, food security, employment and other social determinants of health will increase independence and stability,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Increasing employment and independent living supports for members with behavioral health needs, or who have intellectual, developmental or physical disabilities or traumatic brain injuries will increase independence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Providing care coordination for all youth in foster care will decrease the number of placements, reduce psychotropic medication use, and improve health outcomes for these youth.</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6</a:t>
            </a:fld>
            <a:endParaRPr lang="en-US" dirty="0">
              <a:uFillTx/>
            </a:endParaRPr>
          </a:p>
        </p:txBody>
      </p:sp>
    </p:spTree>
    <p:extLst>
      <p:ext uri="{BB962C8B-B14F-4D97-AF65-F5344CB8AC3E}">
        <p14:creationId xmlns:p14="http://schemas.microsoft.com/office/powerpoint/2010/main" val="268298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goal for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is to help Kansans achieve healthier, more independent lives by providing services and supports for social determinants of health in addition to traditional Medicaid benefits.  Kansas will test the below hypotheses in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to accomplish this goal:</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Expanding care coordination to include assisting members with accessing affordable housing, food security, employment and other social determinants of health will increase independence and stability,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Increasing employment and independent living supports for members with behavioral health needs, or who have intellectual, developmental or physical disabilities or traumatic brain injuries will increase independence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Providing care coordination for all youth in foster care will decrease the number of placements, reduce psychotropic medication use, and improve health outcomes for these youth.</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7</a:t>
            </a:fld>
            <a:endParaRPr lang="en-US" dirty="0">
              <a:uFillTx/>
            </a:endParaRPr>
          </a:p>
        </p:txBody>
      </p:sp>
    </p:spTree>
    <p:extLst>
      <p:ext uri="{BB962C8B-B14F-4D97-AF65-F5344CB8AC3E}">
        <p14:creationId xmlns:p14="http://schemas.microsoft.com/office/powerpoint/2010/main" val="4034245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8</a:t>
            </a:fld>
            <a:endParaRPr lang="en-US" dirty="0"/>
          </a:p>
        </p:txBody>
      </p:sp>
    </p:spTree>
    <p:extLst>
      <p:ext uri="{BB962C8B-B14F-4D97-AF65-F5344CB8AC3E}">
        <p14:creationId xmlns:p14="http://schemas.microsoft.com/office/powerpoint/2010/main" val="3022662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9</a:t>
            </a:fld>
            <a:endParaRPr lang="en-US" dirty="0"/>
          </a:p>
        </p:txBody>
      </p:sp>
    </p:spTree>
    <p:extLst>
      <p:ext uri="{BB962C8B-B14F-4D97-AF65-F5344CB8AC3E}">
        <p14:creationId xmlns:p14="http://schemas.microsoft.com/office/powerpoint/2010/main" val="4137514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B3D545-82E3-4425-BB93-2C02B3AF82EA}" type="datetime1">
              <a:rPr lang="en-US" smtClean="0"/>
              <a:t>11/14/2017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92EAF-DB3C-4068-A4DE-4CD37FC3AE81}" type="datetime1">
              <a:rPr lang="en-US" smtClean="0"/>
              <a:t>11/14/2017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B4241-20A1-4E44-BF67-B0F01C336B92}" type="datetime1">
              <a:rPr lang="en-US" smtClean="0"/>
              <a:t>11/14/2017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9" name="Title 1"/>
          <p:cNvSpPr>
            <a:spLocks noGrp="1"/>
          </p:cNvSpPr>
          <p:nvPr>
            <p:ph type="title"/>
          </p:nvPr>
        </p:nvSpPr>
        <p:spPr>
          <a:xfrm>
            <a:off x="457200" y="274638"/>
            <a:ext cx="8229600" cy="1143000"/>
          </a:xfrm>
        </p:spPr>
        <p:txBody>
          <a:bodyPr>
            <a:noAutofit/>
          </a:bodyPr>
          <a:lstStyle/>
          <a:p>
            <a:pPr algn="r"/>
            <a:r>
              <a:rPr lang="en-US" sz="4000" b="1" dirty="0" smtClean="0">
                <a:solidFill>
                  <a:srgbClr val="002569"/>
                </a:solidFill>
                <a:latin typeface="Arial" pitchFamily="34" charset="0"/>
                <a:cs typeface="Arial" pitchFamily="34" charset="0"/>
              </a:rPr>
              <a:t>Header Here</a:t>
            </a:r>
            <a:endParaRPr lang="en-US" sz="4000" b="1" dirty="0">
              <a:solidFill>
                <a:srgbClr val="002569"/>
              </a:solidFill>
              <a:latin typeface="Arial" pitchFamily="34" charset="0"/>
              <a:cs typeface="Arial" pitchFamily="34" charset="0"/>
            </a:endParaRPr>
          </a:p>
        </p:txBody>
      </p:sp>
      <p:sp>
        <p:nvSpPr>
          <p:cNvPr id="20" name="Content Placeholder 8"/>
          <p:cNvSpPr>
            <a:spLocks noGrp="1"/>
          </p:cNvSpPr>
          <p:nvPr>
            <p:ph idx="1"/>
          </p:nvPr>
        </p:nvSpPr>
        <p:spPr>
          <a:xfrm>
            <a:off x="457200" y="1600200"/>
            <a:ext cx="8229600" cy="4525963"/>
          </a:xfrm>
        </p:spPr>
        <p:txBody>
          <a:bodyPr>
            <a:normAutofit/>
          </a:bodyPr>
          <a:lstStyle/>
          <a:p>
            <a:pPr lvl="0"/>
            <a:r>
              <a:rPr lang="en-US" b="1" dirty="0" smtClean="0">
                <a:solidFill>
                  <a:srgbClr val="002569"/>
                </a:solidFill>
                <a:latin typeface="Arial" panose="020B0604020202020204" pitchFamily="34" charset="0"/>
                <a:cs typeface="Arial" panose="020B0604020202020204" pitchFamily="34" charset="0"/>
              </a:rPr>
              <a:t>Bullets can be added here</a:t>
            </a:r>
          </a:p>
          <a:p>
            <a:endParaRPr lang="en-US" dirty="0"/>
          </a:p>
        </p:txBody>
      </p:sp>
      <p:sp>
        <p:nvSpPr>
          <p:cNvPr id="21" name="Footer Placeholder 12"/>
          <p:cNvSpPr>
            <a:spLocks noGrp="1"/>
          </p:cNvSpPr>
          <p:nvPr>
            <p:ph type="ftr" sz="quarter" idx="11"/>
          </p:nvPr>
        </p:nvSpPr>
        <p:spPr>
          <a:xfrm>
            <a:off x="3124200" y="6356350"/>
            <a:ext cx="2895600" cy="365125"/>
          </a:xfrm>
        </p:spPr>
        <p:txBody>
          <a:bodyPr/>
          <a:lstStyle/>
          <a:p>
            <a:r>
              <a:rPr lang="en-US" b="1" dirty="0" smtClean="0">
                <a:solidFill>
                  <a:schemeClr val="tx2">
                    <a:lumMod val="75000"/>
                  </a:schemeClr>
                </a:solidFill>
              </a:rPr>
              <a:t>1</a:t>
            </a:r>
            <a:endParaRPr lang="en-US" b="1" dirty="0">
              <a:solidFill>
                <a:schemeClr val="tx2">
                  <a:lumMod val="75000"/>
                </a:schemeClr>
              </a:solidFill>
            </a:endParaRPr>
          </a:p>
        </p:txBody>
      </p:sp>
      <p:cxnSp>
        <p:nvCxnSpPr>
          <p:cNvPr id="22" name="Straight Connector 21"/>
          <p:cNvCxnSpPr/>
          <p:nvPr userDrawn="1"/>
        </p:nvCxnSpPr>
        <p:spPr>
          <a:xfrm>
            <a:off x="265176" y="6172200"/>
            <a:ext cx="8613648"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rgbClr val="002569"/>
                </a:solidFill>
              </a:rPr>
              <a:pPr algn="ctr"/>
              <a:t>‹#›</a:t>
            </a:fld>
            <a:endParaRPr lang="en-US" dirty="0">
              <a:solidFill>
                <a:srgbClr val="002569"/>
              </a:solidFill>
            </a:endParaRPr>
          </a:p>
        </p:txBody>
      </p:sp>
      <p:cxnSp>
        <p:nvCxnSpPr>
          <p:cNvPr id="25" name="Straight Connector 24"/>
          <p:cNvCxnSpPr/>
          <p:nvPr userDrawn="1"/>
        </p:nvCxnSpPr>
        <p:spPr>
          <a:xfrm>
            <a:off x="265176" y="1179095"/>
            <a:ext cx="8613648"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cstate="print"/>
          <a:srcRect/>
          <a:stretch>
            <a:fillRect/>
          </a:stretch>
        </p:blipFill>
        <p:spPr bwMode="auto">
          <a:xfrm>
            <a:off x="7368857" y="5816044"/>
            <a:ext cx="1616075" cy="877888"/>
          </a:xfrm>
          <a:prstGeom prst="rect">
            <a:avLst/>
          </a:prstGeom>
          <a:noFill/>
          <a:ln w="9525">
            <a:noFill/>
            <a:miter lim="800000"/>
            <a:headEnd/>
            <a:tailEnd/>
          </a:ln>
        </p:spPr>
      </p:pic>
    </p:spTree>
    <p:extLst>
      <p:ext uri="{BB962C8B-B14F-4D97-AF65-F5344CB8AC3E}">
        <p14:creationId xmlns:p14="http://schemas.microsoft.com/office/powerpoint/2010/main" val="8893111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B6E41-7020-4182-88C5-8EC236122763}" type="datetime1">
              <a:rPr lang="en-US" smtClean="0"/>
              <a:t>11/14/2017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5793E-A921-4669-97DA-26AD7F3442C9}" type="datetime1">
              <a:rPr lang="en-US" smtClean="0"/>
              <a:t>11/14/2017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9D1B6-EC45-4C8F-BEF1-28071587F78C}" type="datetime1">
              <a:rPr lang="en-US" smtClean="0"/>
              <a:t>11/14/2017</a:t>
            </a:fld>
            <a:endParaRPr lang="en-US" dirty="0"/>
          </a:p>
        </p:txBody>
      </p:sp>
      <p:sp>
        <p:nvSpPr>
          <p:cNvPr id="6" name="Footer Placeholder 5"/>
          <p:cNvSpPr>
            <a:spLocks noGrp="1"/>
          </p:cNvSpPr>
          <p:nvPr>
            <p:ph type="ftr" sz="quarter" idx="11"/>
          </p:nvPr>
        </p:nvSpPr>
        <p:spPr/>
        <p:txBody>
          <a:bodyPr/>
          <a:lstStyle/>
          <a:p>
            <a:r>
              <a:rPr lang="en-US"/>
              <a:t>KanCare 2.0 Public Hearing Presentation</a:t>
            </a:r>
            <a:endParaRPr lang="en-US" dirty="0"/>
          </a:p>
        </p:txBody>
      </p:sp>
      <p:sp>
        <p:nvSpPr>
          <p:cNvPr id="7" name="Slide Number Placeholder 6"/>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A60758-4193-455B-8DC3-4BF42935C9F7}" type="datetime1">
              <a:rPr lang="en-US" smtClean="0"/>
              <a:t>11/14/2017</a:t>
            </a:fld>
            <a:endParaRPr lang="en-US" dirty="0"/>
          </a:p>
        </p:txBody>
      </p:sp>
      <p:sp>
        <p:nvSpPr>
          <p:cNvPr id="8" name="Footer Placeholder 7"/>
          <p:cNvSpPr>
            <a:spLocks noGrp="1"/>
          </p:cNvSpPr>
          <p:nvPr>
            <p:ph type="ftr" sz="quarter" idx="11"/>
          </p:nvPr>
        </p:nvSpPr>
        <p:spPr/>
        <p:txBody>
          <a:bodyPr/>
          <a:lstStyle/>
          <a:p>
            <a:r>
              <a:rPr lang="en-US"/>
              <a:t>KanCare 2.0 Public Hearing Presentation</a:t>
            </a:r>
            <a:endParaRPr lang="en-US" dirty="0"/>
          </a:p>
        </p:txBody>
      </p:sp>
      <p:sp>
        <p:nvSpPr>
          <p:cNvPr id="9" name="Slide Number Placeholder 8"/>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B09AA3-ED8E-4DB8-8436-CEBF0FD3AC55}" type="datetime1">
              <a:rPr lang="en-US" smtClean="0"/>
              <a:t>11/14/2017</a:t>
            </a:fld>
            <a:endParaRPr lang="en-US" dirty="0"/>
          </a:p>
        </p:txBody>
      </p:sp>
      <p:sp>
        <p:nvSpPr>
          <p:cNvPr id="4" name="Footer Placeholder 3"/>
          <p:cNvSpPr>
            <a:spLocks noGrp="1"/>
          </p:cNvSpPr>
          <p:nvPr>
            <p:ph type="ftr" sz="quarter" idx="11"/>
          </p:nvPr>
        </p:nvSpPr>
        <p:spPr/>
        <p:txBody>
          <a:bodyPr/>
          <a:lstStyle/>
          <a:p>
            <a:r>
              <a:rPr lang="en-US"/>
              <a:t>KanCare 2.0 Public Hearing Presentation</a:t>
            </a:r>
            <a:endParaRPr lang="en-US" dirty="0"/>
          </a:p>
        </p:txBody>
      </p:sp>
      <p:sp>
        <p:nvSpPr>
          <p:cNvPr id="5" name="Slide Number Placeholder 4"/>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63A51-7F67-4E8B-9F24-B763FCB0B68D}" type="datetime1">
              <a:rPr lang="en-US" smtClean="0"/>
              <a:t>11/14/2017</a:t>
            </a:fld>
            <a:endParaRPr lang="en-US" dirty="0"/>
          </a:p>
        </p:txBody>
      </p:sp>
      <p:sp>
        <p:nvSpPr>
          <p:cNvPr id="3" name="Footer Placeholder 2"/>
          <p:cNvSpPr>
            <a:spLocks noGrp="1"/>
          </p:cNvSpPr>
          <p:nvPr>
            <p:ph type="ftr" sz="quarter" idx="11"/>
          </p:nvPr>
        </p:nvSpPr>
        <p:spPr/>
        <p:txBody>
          <a:bodyPr/>
          <a:lstStyle/>
          <a:p>
            <a:r>
              <a:rPr lang="en-US"/>
              <a:t>KanCare 2.0 Public Hearing Presentation</a:t>
            </a:r>
            <a:endParaRPr lang="en-US" dirty="0"/>
          </a:p>
        </p:txBody>
      </p:sp>
      <p:sp>
        <p:nvSpPr>
          <p:cNvPr id="4" name="Slide Number Placeholder 3"/>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CDE734-3328-413E-949F-C2C16102287A}" type="datetime1">
              <a:rPr lang="en-US" smtClean="0"/>
              <a:t>11/14/2017</a:t>
            </a:fld>
            <a:endParaRPr lang="en-US" dirty="0"/>
          </a:p>
        </p:txBody>
      </p:sp>
      <p:sp>
        <p:nvSpPr>
          <p:cNvPr id="6" name="Footer Placeholder 5"/>
          <p:cNvSpPr>
            <a:spLocks noGrp="1"/>
          </p:cNvSpPr>
          <p:nvPr>
            <p:ph type="ftr" sz="quarter" idx="11"/>
          </p:nvPr>
        </p:nvSpPr>
        <p:spPr/>
        <p:txBody>
          <a:bodyPr/>
          <a:lstStyle/>
          <a:p>
            <a:r>
              <a:rPr lang="en-US"/>
              <a:t>KanCare 2.0 Public Hearing Presentation</a:t>
            </a:r>
            <a:endParaRPr lang="en-US" dirty="0"/>
          </a:p>
        </p:txBody>
      </p:sp>
      <p:sp>
        <p:nvSpPr>
          <p:cNvPr id="7" name="Slide Number Placeholder 6"/>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5EC0AF-0527-4468-B841-152B024F0368}" type="datetime1">
              <a:rPr lang="en-US" smtClean="0"/>
              <a:t>11/14/2017</a:t>
            </a:fld>
            <a:endParaRPr lang="en-US" dirty="0"/>
          </a:p>
        </p:txBody>
      </p:sp>
      <p:sp>
        <p:nvSpPr>
          <p:cNvPr id="6" name="Footer Placeholder 5"/>
          <p:cNvSpPr>
            <a:spLocks noGrp="1"/>
          </p:cNvSpPr>
          <p:nvPr>
            <p:ph type="ftr" sz="quarter" idx="11"/>
          </p:nvPr>
        </p:nvSpPr>
        <p:spPr/>
        <p:txBody>
          <a:bodyPr/>
          <a:lstStyle/>
          <a:p>
            <a:r>
              <a:rPr lang="en-US"/>
              <a:t>KanCare 2.0 Public Hearing Presentation</a:t>
            </a:r>
            <a:endParaRPr lang="en-US" dirty="0"/>
          </a:p>
        </p:txBody>
      </p:sp>
      <p:sp>
        <p:nvSpPr>
          <p:cNvPr id="7" name="Slide Number Placeholder 6"/>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tint val="75000"/>
                  </a:schemeClr>
                </a:solidFill>
                <a:latin typeface="Arial" panose="020B0604020202020204" pitchFamily="34" charset="0"/>
                <a:cs typeface="Arial" panose="020B0604020202020204" pitchFamily="34" charset="0"/>
              </a:defRPr>
            </a:lvl1pPr>
          </a:lstStyle>
          <a:p>
            <a:fld id="{29FE912C-81B3-437A-BA00-38550D675A1C}" type="datetime1">
              <a:rPr lang="en-US" smtClean="0"/>
              <a:t>11/14/2017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latin typeface="Arial" panose="020B0604020202020204" pitchFamily="34" charset="0"/>
                <a:cs typeface="Arial" panose="020B0604020202020204" pitchFamily="34" charset="0"/>
              </a:defRPr>
            </a:lvl1pPr>
          </a:lstStyle>
          <a:p>
            <a:r>
              <a:rPr lang="en-US" dirty="0"/>
              <a:t>KanCare 2.0 Public Hearing Presentation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tint val="75000"/>
                  </a:schemeClr>
                </a:solidFill>
                <a:latin typeface="Arial" panose="020B0604020202020204" pitchFamily="34" charset="0"/>
                <a:cs typeface="Arial" panose="020B0604020202020204" pitchFamily="34" charset="0"/>
              </a:defRPr>
            </a:lvl1pPr>
          </a:lstStyle>
          <a:p>
            <a:fld id="{42B5252E-5DE4-47A6-94D7-88B3886B06C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kancare.gov/" TargetMode="External"/><Relationship Id="rId5" Type="http://schemas.openxmlformats.org/officeDocument/2006/relationships/hyperlink" Target="http://www.kancare.ks.gov/" TargetMode="External"/><Relationship Id="rId4" Type="http://schemas.openxmlformats.org/officeDocument/2006/relationships/hyperlink" Target="mailto:kdhe.KanCareRenewal@ks.gov"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kancare.ks.gov/about-kancare/kancare-renewal"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435429" y="3276600"/>
            <a:ext cx="8382000" cy="3581400"/>
          </a:xfrm>
          <a:prstGeom prst="rect">
            <a:avLst/>
          </a:prstGeom>
        </p:spPr>
        <p:txBody>
          <a:bodyPr vert="horz" lIns="91430" tIns="45715" rIns="91430" bIns="45715" rtlCol="0" anchor="ctr">
            <a:normAutofit/>
          </a:bodyPr>
          <a:lstStyle/>
          <a:p>
            <a:pPr algn="ctr">
              <a:spcBef>
                <a:spcPct val="0"/>
              </a:spcBef>
              <a:defRPr/>
            </a:pPr>
            <a:r>
              <a:rPr lang="en-US" sz="3200" b="1" dirty="0" smtClean="0">
                <a:solidFill>
                  <a:srgbClr val="002060"/>
                </a:solidFill>
                <a:latin typeface="Arial" pitchFamily="34" charset="0"/>
                <a:cs typeface="Arial" pitchFamily="34" charset="0"/>
              </a:rPr>
              <a:t>Helping People Achieve Healthier, More Independent Lives</a:t>
            </a:r>
          </a:p>
          <a:p>
            <a:pPr algn="ctr">
              <a:spcBef>
                <a:spcPct val="0"/>
              </a:spcBef>
              <a:defRPr/>
            </a:pPr>
            <a:endParaRPr lang="en-US" sz="2800" b="1" dirty="0">
              <a:solidFill>
                <a:srgbClr val="002060"/>
              </a:solidFill>
              <a:latin typeface="Arial" pitchFamily="34" charset="0"/>
              <a:cs typeface="Arial" pitchFamily="34" charset="0"/>
            </a:endParaRPr>
          </a:p>
          <a:p>
            <a:pPr algn="ctr">
              <a:spcBef>
                <a:spcPct val="0"/>
              </a:spcBef>
              <a:defRPr/>
            </a:pPr>
            <a:r>
              <a:rPr lang="en-US" sz="2800" b="1" dirty="0" smtClean="0">
                <a:solidFill>
                  <a:srgbClr val="002060"/>
                </a:solidFill>
                <a:latin typeface="Arial" pitchFamily="34" charset="0"/>
                <a:cs typeface="Arial" pitchFamily="34" charset="0"/>
              </a:rPr>
              <a:t>November 2017</a:t>
            </a:r>
            <a:endParaRPr lang="en-US" sz="2800" b="1" dirty="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216709"/>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743745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err="1">
                <a:solidFill>
                  <a:srgbClr val="002060"/>
                </a:solidFill>
                <a:latin typeface="Arial" pitchFamily="34" charset="0"/>
                <a:cs typeface="Arial" pitchFamily="34" charset="0"/>
              </a:rPr>
              <a:t>KanCare</a:t>
            </a:r>
            <a:r>
              <a:rPr lang="en-US" sz="3000" b="1" dirty="0">
                <a:solidFill>
                  <a:srgbClr val="002060"/>
                </a:solidFill>
                <a:latin typeface="Arial" pitchFamily="34" charset="0"/>
                <a:cs typeface="Arial" pitchFamily="34" charset="0"/>
              </a:rPr>
              <a:t> 2.0 Timeline</a:t>
            </a:r>
            <a:endParaRPr lang="en-US" sz="2800" dirty="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18444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Timeline</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11</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a:solidFill>
                  <a:schemeClr val="tx2">
                    <a:lumMod val="75000"/>
                  </a:schemeClr>
                </a:solidFill>
              </a:rPr>
              <a:t>KanCare 2.0 Public Hearing Presentation - Member</a:t>
            </a:r>
          </a:p>
        </p:txBody>
      </p:sp>
      <p:graphicFrame>
        <p:nvGraphicFramePr>
          <p:cNvPr id="13" name="Diagram 12">
            <a:extLst>
              <a:ext uri="{FF2B5EF4-FFF2-40B4-BE49-F238E27FC236}">
                <a16:creationId xmlns="" xmlns:a16="http://schemas.microsoft.com/office/drawing/2014/main" id="{B57F062D-C178-4536-BDFF-49A3EF3D1DDB}"/>
              </a:ext>
            </a:extLst>
          </p:cNvPr>
          <p:cNvGraphicFramePr/>
          <p:nvPr>
            <p:extLst>
              <p:ext uri="{D42A27DB-BD31-4B8C-83A1-F6EECF244321}">
                <p14:modId xmlns:p14="http://schemas.microsoft.com/office/powerpoint/2010/main" val="51851857"/>
              </p:ext>
            </p:extLst>
          </p:nvPr>
        </p:nvGraphicFramePr>
        <p:xfrm>
          <a:off x="990600" y="1797565"/>
          <a:ext cx="7010400" cy="36888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9447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Current </a:t>
            </a:r>
            <a:r>
              <a:rPr lang="en-US" sz="3000" b="1" dirty="0" err="1">
                <a:solidFill>
                  <a:srgbClr val="002060"/>
                </a:solidFill>
                <a:latin typeface="Arial" pitchFamily="34" charset="0"/>
                <a:cs typeface="Arial" pitchFamily="34" charset="0"/>
              </a:rPr>
              <a:t>KanCare</a:t>
            </a:r>
            <a:r>
              <a:rPr lang="en-US" sz="3000" b="1" dirty="0">
                <a:solidFill>
                  <a:srgbClr val="002060"/>
                </a:solidFill>
                <a:latin typeface="Arial" pitchFamily="34" charset="0"/>
                <a:cs typeface="Arial" pitchFamily="34" charset="0"/>
              </a:rPr>
              <a:t> Program</a:t>
            </a:r>
            <a:endParaRPr lang="en-US" sz="2800" dirty="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36775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Current KanCare Program</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13</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2348028"/>
            <a:ext cx="8363151" cy="2708434"/>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Three managed care organizations (MCOs) serve KanCare members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State must ask for bids for new KanCare contracts with MCOs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MCOs may change in 2019</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820676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Current KanCare Program</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14</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370839"/>
            <a:ext cx="8363151" cy="4662815"/>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You can still choose between MCOs in KanCare 2.0</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If your current MCO </a:t>
            </a:r>
            <a:r>
              <a:rPr lang="en-US" sz="2800" u="sng" dirty="0">
                <a:solidFill>
                  <a:srgbClr val="002060"/>
                </a:solidFill>
                <a:latin typeface="Arial" panose="020B0604020202020204" pitchFamily="34" charset="0"/>
                <a:cs typeface="Arial" panose="020B0604020202020204" pitchFamily="34" charset="0"/>
              </a:rPr>
              <a:t>stays</a:t>
            </a:r>
            <a:r>
              <a:rPr lang="en-US" sz="2800" dirty="0">
                <a:solidFill>
                  <a:srgbClr val="002060"/>
                </a:solidFill>
                <a:latin typeface="Arial" panose="020B0604020202020204" pitchFamily="34" charset="0"/>
                <a:cs typeface="Arial" panose="020B0604020202020204" pitchFamily="34" charset="0"/>
              </a:rPr>
              <a:t> in KanCare 2.0, you can choose to stay in the MCO or change MCOs</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If your current MCO </a:t>
            </a:r>
            <a:r>
              <a:rPr lang="en-US" sz="2800" u="sng" dirty="0">
                <a:solidFill>
                  <a:srgbClr val="002060"/>
                </a:solidFill>
                <a:latin typeface="Arial" panose="020B0604020202020204" pitchFamily="34" charset="0"/>
                <a:cs typeface="Arial" panose="020B0604020202020204" pitchFamily="34" charset="0"/>
              </a:rPr>
              <a:t>does not stay</a:t>
            </a:r>
            <a:r>
              <a:rPr lang="en-US" sz="2800" dirty="0">
                <a:solidFill>
                  <a:srgbClr val="002060"/>
                </a:solidFill>
                <a:latin typeface="Arial" panose="020B0604020202020204" pitchFamily="34" charset="0"/>
                <a:cs typeface="Arial" panose="020B0604020202020204" pitchFamily="34" charset="0"/>
              </a:rPr>
              <a:t> in KanCare 2.0, you will choose a new MCO</a:t>
            </a:r>
            <a:r>
              <a:rPr lang="en-US" sz="2800" u="sng" dirty="0">
                <a:solidFill>
                  <a:srgbClr val="002060"/>
                </a:solidFill>
                <a:latin typeface="Arial" panose="020B0604020202020204" pitchFamily="34" charset="0"/>
                <a:cs typeface="Arial" panose="020B0604020202020204" pitchFamily="34" charset="0"/>
              </a:rPr>
              <a:t> </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KanCare 2.0 will have the same services as KanCare with some </a:t>
            </a:r>
            <a:r>
              <a:rPr lang="en-US" sz="2800" dirty="0">
                <a:solidFill>
                  <a:srgbClr val="002569"/>
                </a:solidFill>
                <a:latin typeface="Arial" panose="020B0604020202020204" pitchFamily="34" charset="0"/>
                <a:cs typeface="Arial" panose="020B0604020202020204" pitchFamily="34" charset="0"/>
              </a:rPr>
              <a:t>added</a:t>
            </a:r>
            <a:r>
              <a:rPr lang="en-US" sz="2800" dirty="0">
                <a:solidFill>
                  <a:srgbClr val="002060"/>
                </a:solidFill>
                <a:latin typeface="Arial" panose="020B0604020202020204" pitchFamily="34" charset="0"/>
                <a:cs typeface="Arial" panose="020B0604020202020204" pitchFamily="34" charset="0"/>
              </a:rPr>
              <a:t> benefits</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213559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err="1">
                <a:solidFill>
                  <a:srgbClr val="002060"/>
                </a:solidFill>
                <a:latin typeface="Arial" pitchFamily="34" charset="0"/>
                <a:cs typeface="Arial" pitchFamily="34" charset="0"/>
              </a:rPr>
              <a:t>KanCare</a:t>
            </a:r>
            <a:r>
              <a:rPr lang="en-US" sz="3000" b="1" dirty="0">
                <a:solidFill>
                  <a:srgbClr val="002060"/>
                </a:solidFill>
                <a:latin typeface="Arial" pitchFamily="34" charset="0"/>
                <a:cs typeface="Arial" pitchFamily="34" charset="0"/>
              </a:rPr>
              <a:t> 2.0 Improvements</a:t>
            </a:r>
            <a:endParaRPr lang="en-US" sz="2800" dirty="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0260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KanCare 2.0 Improvements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16</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832505"/>
            <a:ext cx="8363151" cy="3739485"/>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KanCare 2.0 will focus on:</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Your </a:t>
            </a:r>
            <a:r>
              <a:rPr lang="en-US" sz="2400" b="1" dirty="0">
                <a:solidFill>
                  <a:srgbClr val="002060"/>
                </a:solidFill>
                <a:latin typeface="Arial" panose="020B0604020202020204" pitchFamily="34" charset="0"/>
                <a:cs typeface="Arial" panose="020B0604020202020204" pitchFamily="34" charset="0"/>
              </a:rPr>
              <a:t>social determinants of health: </a:t>
            </a:r>
            <a:r>
              <a:rPr lang="en-US" sz="2400" dirty="0">
                <a:solidFill>
                  <a:srgbClr val="002060"/>
                </a:solidFill>
                <a:latin typeface="Arial" panose="020B0604020202020204" pitchFamily="34" charset="0"/>
                <a:cs typeface="Arial" panose="020B0604020202020204" pitchFamily="34" charset="0"/>
              </a:rPr>
              <a:t>Conditions in the </a:t>
            </a:r>
            <a:r>
              <a:rPr lang="en-US" sz="2400" dirty="0">
                <a:solidFill>
                  <a:srgbClr val="002569"/>
                </a:solidFill>
                <a:latin typeface="Arial" panose="020B0604020202020204" pitchFamily="34" charset="0"/>
                <a:cs typeface="Arial" panose="020B0604020202020204" pitchFamily="34" charset="0"/>
              </a:rPr>
              <a:t>places where you are born, live, learn, work, play, worship, and age that affect your health and quality of life</a:t>
            </a:r>
            <a:r>
              <a:rPr lang="en-US" sz="2400" b="1" dirty="0">
                <a:solidFill>
                  <a:srgbClr val="002569"/>
                </a:solidFill>
                <a:latin typeface="Arial" panose="020B0604020202020204" pitchFamily="34" charset="0"/>
                <a:cs typeface="Arial" panose="020B0604020202020204" pitchFamily="34" charset="0"/>
              </a:rPr>
              <a:t> </a:t>
            </a:r>
            <a:endParaRPr lang="en-US" sz="2400" dirty="0">
              <a:solidFill>
                <a:srgbClr val="002569"/>
              </a:solidFill>
              <a:latin typeface="Arial" panose="020B0604020202020204" pitchFamily="34" charset="0"/>
              <a:cs typeface="Arial" panose="020B0604020202020204" pitchFamily="34" charset="0"/>
            </a:endParaRP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Your </a:t>
            </a:r>
            <a:r>
              <a:rPr lang="en-US" sz="2400" b="1" dirty="0">
                <a:solidFill>
                  <a:srgbClr val="002060"/>
                </a:solidFill>
                <a:latin typeface="Arial" panose="020B0604020202020204" pitchFamily="34" charset="0"/>
                <a:cs typeface="Arial" panose="020B0604020202020204" pitchFamily="34" charset="0"/>
              </a:rPr>
              <a:t>social determinants of independence: </a:t>
            </a:r>
            <a:r>
              <a:rPr lang="en-US" sz="2400" dirty="0">
                <a:solidFill>
                  <a:srgbClr val="002060"/>
                </a:solidFill>
                <a:latin typeface="Arial" panose="020B0604020202020204" pitchFamily="34" charset="0"/>
                <a:cs typeface="Arial" panose="020B0604020202020204" pitchFamily="34" charset="0"/>
              </a:rPr>
              <a:t>Your goals that help you </a:t>
            </a:r>
            <a:r>
              <a:rPr lang="en-US" sz="2400" dirty="0">
                <a:solidFill>
                  <a:srgbClr val="002569"/>
                </a:solidFill>
                <a:latin typeface="Arial" panose="020B0604020202020204" pitchFamily="34" charset="0"/>
                <a:cs typeface="Arial" panose="020B0604020202020204" pitchFamily="34" charset="0"/>
              </a:rPr>
              <a:t>achieve your vision for a good life</a:t>
            </a:r>
            <a:endParaRPr lang="en-US" sz="2400" b="1" dirty="0">
              <a:solidFill>
                <a:srgbClr val="002569"/>
              </a:solidFill>
              <a:latin typeface="Arial" panose="020B0604020202020204" pitchFamily="34" charset="0"/>
              <a:cs typeface="Arial" panose="020B0604020202020204" pitchFamily="34" charset="0"/>
            </a:endParaRPr>
          </a:p>
          <a:p>
            <a:endParaRPr lang="en-US" sz="2400" i="1" dirty="0">
              <a:solidFill>
                <a:srgbClr val="00206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401020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KanCare 2.0 Improvements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17</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2017174"/>
            <a:ext cx="8363151" cy="3370153"/>
          </a:xfrm>
          <a:prstGeom prst="rect">
            <a:avLst/>
          </a:prstGeom>
          <a:noFill/>
        </p:spPr>
        <p:txBody>
          <a:bodyPr wrap="square" rtlCol="0" anchor="ctr">
            <a:spAutoFit/>
          </a:bodyPr>
          <a:lstStyle/>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Strengthen social determinants of health and independence with service coordination</a:t>
            </a:r>
          </a:p>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Promote highest level of member independence</a:t>
            </a:r>
          </a:p>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Improve performance and quality for better care</a:t>
            </a:r>
          </a:p>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Improve state Medicaid effectiveness and efficiency</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
        <p:nvSpPr>
          <p:cNvPr id="11" name="TextBox 10">
            <a:extLst>
              <a:ext uri="{FF2B5EF4-FFF2-40B4-BE49-F238E27FC236}">
                <a16:creationId xmlns="" xmlns:a16="http://schemas.microsoft.com/office/drawing/2014/main" id="{D4BFD238-D332-4BA3-AA0F-EA51584CB091}"/>
              </a:ext>
            </a:extLst>
          </p:cNvPr>
          <p:cNvSpPr txBox="1"/>
          <p:nvPr/>
        </p:nvSpPr>
        <p:spPr>
          <a:xfrm>
            <a:off x="390425" y="1406778"/>
            <a:ext cx="8363151" cy="461665"/>
          </a:xfrm>
          <a:prstGeom prst="rect">
            <a:avLst/>
          </a:prstGeom>
          <a:noFill/>
        </p:spPr>
        <p:txBody>
          <a:bodyPr wrap="square" rtlCol="0" anchor="ctr">
            <a:spAutoFit/>
          </a:bodyPr>
          <a:lstStyle/>
          <a:p>
            <a:pPr>
              <a:spcAft>
                <a:spcPts val="1800"/>
              </a:spcAft>
            </a:pPr>
            <a:r>
              <a:rPr lang="en-US" sz="2400" dirty="0">
                <a:solidFill>
                  <a:srgbClr val="002060"/>
                </a:solidFill>
                <a:latin typeface="Arial" panose="020B0604020202020204" pitchFamily="34" charset="0"/>
                <a:cs typeface="Arial" panose="020B0604020202020204" pitchFamily="34" charset="0"/>
              </a:rPr>
              <a:t>KanCare 2.0 will help you achieve your vision for a good life</a:t>
            </a:r>
          </a:p>
        </p:txBody>
      </p:sp>
    </p:spTree>
    <p:extLst>
      <p:ext uri="{BB962C8B-B14F-4D97-AF65-F5344CB8AC3E}">
        <p14:creationId xmlns:p14="http://schemas.microsoft.com/office/powerpoint/2010/main" val="469104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#1: Strengthen social determinants of health and independence with service coordination</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097053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19</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6413" y="1409824"/>
            <a:ext cx="8363151" cy="4955203"/>
          </a:xfrm>
          <a:prstGeom prst="rect">
            <a:avLst/>
          </a:prstGeom>
          <a:noFill/>
        </p:spPr>
        <p:txBody>
          <a:bodyPr wrap="square" rtlCol="0" anchor="ctr">
            <a:spAutoFit/>
          </a:bodyPr>
          <a:lstStyle/>
          <a:p>
            <a:pPr marL="342900" indent="-342900">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You will have a specially trained coordinator to oversee all of your care if you are in one of these groups: </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getting home and community-based services or on a waiting list</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Youth with serious behavioral health needs or who are in foster care </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Adults who have behavioral health needs</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with chronic or complex condition</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with behavioral health needs who live in institutions</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in the Work Opportunities Reward Kansans (WORK) program or other employment programs</a:t>
            </a:r>
          </a:p>
          <a:p>
            <a:pPr lvl="1"/>
            <a:endParaRPr lang="en-US" sz="20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You will know who your coordinator is, meet them in person, and be able to reach them on your phone</a:t>
            </a: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
        <p:nvSpPr>
          <p:cNvPr id="13" name="Title 1">
            <a:extLst>
              <a:ext uri="{FF2B5EF4-FFF2-40B4-BE49-F238E27FC236}">
                <a16:creationId xmlns="" xmlns:a16="http://schemas.microsoft.com/office/drawing/2014/main" id="{8D70AF82-472C-462B-9273-A703040B78F1}"/>
              </a:ext>
            </a:extLst>
          </p:cNvPr>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Service Coordination</a:t>
            </a:r>
          </a:p>
        </p:txBody>
      </p:sp>
    </p:spTree>
    <p:extLst>
      <p:ext uri="{BB962C8B-B14F-4D97-AF65-F5344CB8AC3E}">
        <p14:creationId xmlns:p14="http://schemas.microsoft.com/office/powerpoint/2010/main" val="215051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smtClean="0">
                <a:solidFill>
                  <a:srgbClr val="002060"/>
                </a:solidFill>
                <a:latin typeface="Arial Bold" panose="020B0704020202020204" pitchFamily="34" charset="0"/>
                <a:cs typeface="Arial Bold" panose="020B0704020202020204" pitchFamily="34" charset="0"/>
              </a:rPr>
              <a:t>Agenda</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5" name="Rectangle 4"/>
          <p:cNvSpPr/>
          <p:nvPr/>
        </p:nvSpPr>
        <p:spPr>
          <a:xfrm>
            <a:off x="141078" y="1371600"/>
            <a:ext cx="8562975" cy="2677656"/>
          </a:xfrm>
          <a:prstGeom prst="rect">
            <a:avLst/>
          </a:prstGeom>
        </p:spPr>
        <p:txBody>
          <a:bodyPr wrap="square">
            <a:spAutoFit/>
          </a:bodyPr>
          <a:lstStyle/>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Vision for </a:t>
            </a:r>
            <a:r>
              <a:rPr lang="en-US" sz="2800" dirty="0" err="1" smtClean="0">
                <a:solidFill>
                  <a:srgbClr val="002060"/>
                </a:solidFill>
                <a:latin typeface="Arial" panose="020B0604020202020204" pitchFamily="34" charset="0"/>
                <a:cs typeface="Arial" panose="020B0604020202020204" pitchFamily="34" charset="0"/>
              </a:rPr>
              <a:t>KanCare</a:t>
            </a:r>
            <a:r>
              <a:rPr lang="en-US" sz="2800" dirty="0" smtClean="0">
                <a:solidFill>
                  <a:srgbClr val="002060"/>
                </a:solidFill>
                <a:latin typeface="Arial" panose="020B0604020202020204" pitchFamily="34" charset="0"/>
                <a:cs typeface="Arial" panose="020B0604020202020204" pitchFamily="34" charset="0"/>
              </a:rPr>
              <a:t> 2.0</a:t>
            </a:r>
          </a:p>
          <a:p>
            <a:pPr marL="914400" lvl="1" indent="-457200">
              <a:buFont typeface="Arial" panose="020B0604020202020204" pitchFamily="34" charset="0"/>
              <a:buChar char="•"/>
            </a:pPr>
            <a:endParaRPr lang="en-US" sz="2800" dirty="0" smtClean="0">
              <a:solidFill>
                <a:srgbClr val="00206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err="1" smtClean="0">
                <a:solidFill>
                  <a:srgbClr val="002060"/>
                </a:solidFill>
                <a:latin typeface="Arial" panose="020B0604020202020204" pitchFamily="34" charset="0"/>
                <a:cs typeface="Arial" panose="020B0604020202020204" pitchFamily="34" charset="0"/>
              </a:rPr>
              <a:t>KanCare</a:t>
            </a:r>
            <a:r>
              <a:rPr lang="en-US" sz="2800" dirty="0" smtClean="0">
                <a:solidFill>
                  <a:srgbClr val="002060"/>
                </a:solidFill>
                <a:latin typeface="Arial" panose="020B0604020202020204" pitchFamily="34" charset="0"/>
                <a:cs typeface="Arial" panose="020B0604020202020204" pitchFamily="34" charset="0"/>
              </a:rPr>
              <a:t> 2.0 </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Where we’re going</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Plan of service </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Key proposed pilots</a:t>
            </a:r>
          </a:p>
        </p:txBody>
      </p:sp>
    </p:spTree>
    <p:extLst>
      <p:ext uri="{BB962C8B-B14F-4D97-AF65-F5344CB8AC3E}">
        <p14:creationId xmlns:p14="http://schemas.microsoft.com/office/powerpoint/2010/main" val="3252705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20</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6413" y="3533481"/>
            <a:ext cx="8363151" cy="707886"/>
          </a:xfrm>
          <a:prstGeom prst="rect">
            <a:avLst/>
          </a:prstGeom>
          <a:noFill/>
        </p:spPr>
        <p:txBody>
          <a:bodyPr wrap="square" rtlCol="0" anchor="ctr">
            <a:spAutoFit/>
          </a:bodyPr>
          <a:lstStyle/>
          <a:p>
            <a:pPr marL="342900"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
        <p:nvSpPr>
          <p:cNvPr id="14" name="Title 1">
            <a:extLst>
              <a:ext uri="{FF2B5EF4-FFF2-40B4-BE49-F238E27FC236}">
                <a16:creationId xmlns="" xmlns:a16="http://schemas.microsoft.com/office/drawing/2014/main" id="{37227B94-97EB-4AC8-A48C-528BF2A1DB20}"/>
              </a:ext>
            </a:extLst>
          </p:cNvPr>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Service Plan Process</a:t>
            </a:r>
          </a:p>
        </p:txBody>
      </p:sp>
      <p:graphicFrame>
        <p:nvGraphicFramePr>
          <p:cNvPr id="15" name="Diagram 14">
            <a:extLst>
              <a:ext uri="{FF2B5EF4-FFF2-40B4-BE49-F238E27FC236}">
                <a16:creationId xmlns="" xmlns:a16="http://schemas.microsoft.com/office/drawing/2014/main" id="{598DED88-4B20-4702-B611-004537812A73}"/>
              </a:ext>
            </a:extLst>
          </p:cNvPr>
          <p:cNvGraphicFramePr/>
          <p:nvPr>
            <p:extLst>
              <p:ext uri="{D42A27DB-BD31-4B8C-83A1-F6EECF244321}">
                <p14:modId xmlns:p14="http://schemas.microsoft.com/office/powerpoint/2010/main" val="2300729018"/>
              </p:ext>
            </p:extLst>
          </p:nvPr>
        </p:nvGraphicFramePr>
        <p:xfrm>
          <a:off x="252151" y="1383071"/>
          <a:ext cx="8711208" cy="4432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66411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#2: Promote highest level of member independence</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49229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Employment Support</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22</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1567737"/>
            <a:ext cx="8363151" cy="461665"/>
          </a:xfrm>
          <a:prstGeom prst="rect">
            <a:avLst/>
          </a:prstGeom>
          <a:noFill/>
        </p:spPr>
        <p:txBody>
          <a:bodyPr wrap="square" rtlCol="0" anchor="ctr">
            <a:spAutoFit/>
          </a:bodyPr>
          <a:lstStyle/>
          <a:p>
            <a:pPr marL="342900" indent="-342900">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Most </a:t>
            </a:r>
            <a:r>
              <a:rPr lang="en-US" sz="2400" dirty="0" err="1">
                <a:solidFill>
                  <a:srgbClr val="002060"/>
                </a:solidFill>
                <a:latin typeface="Arial" panose="020B0604020202020204" pitchFamily="34" charset="0"/>
                <a:cs typeface="Arial" panose="020B0604020202020204" pitchFamily="34" charset="0"/>
              </a:rPr>
              <a:t>KanCare</a:t>
            </a:r>
            <a:r>
              <a:rPr lang="en-US" sz="2400" dirty="0">
                <a:solidFill>
                  <a:srgbClr val="002060"/>
                </a:solidFill>
                <a:latin typeface="Arial" panose="020B0604020202020204" pitchFamily="34" charset="0"/>
                <a:cs typeface="Arial" panose="020B0604020202020204" pitchFamily="34" charset="0"/>
              </a:rPr>
              <a:t> Members will </a:t>
            </a:r>
            <a:r>
              <a:rPr lang="en-US" sz="2400" b="1" u="sng" dirty="0">
                <a:solidFill>
                  <a:srgbClr val="002060"/>
                </a:solidFill>
                <a:latin typeface="Arial" panose="020B0604020202020204" pitchFamily="34" charset="0"/>
                <a:cs typeface="Arial" panose="020B0604020202020204" pitchFamily="34" charset="0"/>
              </a:rPr>
              <a:t>not</a:t>
            </a:r>
            <a:r>
              <a:rPr lang="en-US" sz="2400" b="1" dirty="0">
                <a:solidFill>
                  <a:srgbClr val="00206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have work requirements</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graphicFrame>
        <p:nvGraphicFramePr>
          <p:cNvPr id="11" name="Content Placeholder 3">
            <a:extLst>
              <a:ext uri="{FF2B5EF4-FFF2-40B4-BE49-F238E27FC236}">
                <a16:creationId xmlns="" xmlns:a16="http://schemas.microsoft.com/office/drawing/2014/main" id="{2E6C0906-9409-4502-9EA7-E6E635EC3CB0}"/>
              </a:ext>
            </a:extLst>
          </p:cNvPr>
          <p:cNvGraphicFramePr>
            <a:graphicFrameLocks noGrp="1"/>
          </p:cNvGraphicFramePr>
          <p:nvPr>
            <p:ph idx="1"/>
            <p:extLst>
              <p:ext uri="{D42A27DB-BD31-4B8C-83A1-F6EECF244321}">
                <p14:modId xmlns:p14="http://schemas.microsoft.com/office/powerpoint/2010/main" val="316379563"/>
              </p:ext>
            </p:extLst>
          </p:nvPr>
        </p:nvGraphicFramePr>
        <p:xfrm>
          <a:off x="137159" y="2214068"/>
          <a:ext cx="8839200" cy="37385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57097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Work Requirements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23</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9079" y="1232821"/>
            <a:ext cx="8363151" cy="3554819"/>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If work requirements apply to you, the State will help you find employment to help you meet </a:t>
            </a:r>
            <a:r>
              <a:rPr lang="en-US" sz="2400" dirty="0">
                <a:solidFill>
                  <a:srgbClr val="002569"/>
                </a:solidFill>
                <a:latin typeface="Arial" panose="020B0604020202020204" pitchFamily="34" charset="0"/>
                <a:cs typeface="Arial" panose="020B0604020202020204" pitchFamily="34" charset="0"/>
              </a:rPr>
              <a:t>your</a:t>
            </a:r>
            <a:r>
              <a:rPr lang="en-US" sz="2400" dirty="0">
                <a:solidFill>
                  <a:srgbClr val="FF000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life goals</a:t>
            </a:r>
          </a:p>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You still have up to 3 months of KanCare 2.0 coverage before you have to work under the work requirements.</a:t>
            </a:r>
          </a:p>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The work requirement can be achieved in different ways:</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Work</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Job training</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Community service</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273706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Voluntary Work Opportunities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24</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
        <p:nvSpPr>
          <p:cNvPr id="11" name="TextBox 10">
            <a:extLst>
              <a:ext uri="{FF2B5EF4-FFF2-40B4-BE49-F238E27FC236}">
                <a16:creationId xmlns="" xmlns:a16="http://schemas.microsoft.com/office/drawing/2014/main" id="{E2AEC46A-E3EB-4353-AACF-2BF5558F92BD}"/>
              </a:ext>
            </a:extLst>
          </p:cNvPr>
          <p:cNvSpPr txBox="1"/>
          <p:nvPr/>
        </p:nvSpPr>
        <p:spPr>
          <a:xfrm>
            <a:off x="304800" y="1447800"/>
            <a:ext cx="8363151" cy="3477875"/>
          </a:xfrm>
          <a:prstGeom prst="rect">
            <a:avLst/>
          </a:prstGeom>
          <a:noFill/>
        </p:spPr>
        <p:txBody>
          <a:bodyPr wrap="square" rtlCol="0" anchor="ctr">
            <a:spAutoFit/>
          </a:bodyPr>
          <a:lstStyle/>
          <a:p>
            <a:pPr marL="342900"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If you are in </a:t>
            </a:r>
            <a:r>
              <a:rPr lang="en-US" sz="2000" dirty="0" err="1">
                <a:solidFill>
                  <a:srgbClr val="002060"/>
                </a:solidFill>
                <a:latin typeface="Arial" panose="020B0604020202020204" pitchFamily="34" charset="0"/>
                <a:cs typeface="Arial" panose="020B0604020202020204" pitchFamily="34" charset="0"/>
              </a:rPr>
              <a:t>MediKan</a:t>
            </a:r>
            <a:r>
              <a:rPr lang="en-US" sz="2000" dirty="0">
                <a:solidFill>
                  <a:srgbClr val="002060"/>
                </a:solidFill>
                <a:latin typeface="Arial" panose="020B0604020202020204" pitchFamily="34" charset="0"/>
                <a:cs typeface="Arial" panose="020B0604020202020204" pitchFamily="34" charset="0"/>
              </a:rPr>
              <a:t> and pursuing a disability determination from the Social Security Administration:</a:t>
            </a:r>
          </a:p>
          <a:p>
            <a:pPr marL="800100" lvl="1"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You can choose to stop pursuing the disability determination and receive benefits with employment support</a:t>
            </a:r>
          </a:p>
          <a:p>
            <a:pPr marL="342900"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If you have a disability or behavioral health conditions and live in the community</a:t>
            </a:r>
            <a:r>
              <a:rPr lang="en-US" sz="2000" dirty="0">
                <a:solidFill>
                  <a:srgbClr val="002569"/>
                </a:solidFill>
                <a:latin typeface="Arial" panose="020B0604020202020204" pitchFamily="34" charset="0"/>
                <a:cs typeface="Arial" panose="020B0604020202020204" pitchFamily="34" charset="0"/>
              </a:rPr>
              <a:t>:</a:t>
            </a:r>
            <a:r>
              <a:rPr lang="en-US" sz="2000" dirty="0">
                <a:solidFill>
                  <a:srgbClr val="002060"/>
                </a:solidFill>
                <a:latin typeface="Arial" panose="020B0604020202020204" pitchFamily="34" charset="0"/>
                <a:cs typeface="Arial" panose="020B0604020202020204" pitchFamily="34" charset="0"/>
              </a:rPr>
              <a:t> </a:t>
            </a:r>
          </a:p>
          <a:p>
            <a:pPr marL="800100" lvl="1"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Employment support may be available to help you work</a:t>
            </a:r>
          </a:p>
          <a:p>
            <a:pPr marL="800100" lvl="1"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KanCare 2.0 may offer personal assistance, independent living skills training, and transportation assistance</a:t>
            </a:r>
          </a:p>
        </p:txBody>
      </p:sp>
    </p:spTree>
    <p:extLst>
      <p:ext uri="{BB962C8B-B14F-4D97-AF65-F5344CB8AC3E}">
        <p14:creationId xmlns:p14="http://schemas.microsoft.com/office/powerpoint/2010/main" val="4062013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#3: Improve performance and quality for better care</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548133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Performance and Quality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26</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57200" y="1462475"/>
            <a:ext cx="8363151" cy="4478149"/>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MCOs will be held accountable </a:t>
            </a:r>
            <a:r>
              <a:rPr lang="en-US" sz="2400" dirty="0" smtClean="0">
                <a:solidFill>
                  <a:srgbClr val="002060"/>
                </a:solidFill>
                <a:latin typeface="Arial" panose="020B0604020202020204" pitchFamily="34" charset="0"/>
                <a:cs typeface="Arial" panose="020B0604020202020204" pitchFamily="34" charset="0"/>
              </a:rPr>
              <a:t>and </a:t>
            </a:r>
            <a:r>
              <a:rPr lang="en-US" sz="2400" dirty="0">
                <a:solidFill>
                  <a:srgbClr val="002060"/>
                </a:solidFill>
                <a:latin typeface="Arial" panose="020B0604020202020204" pitchFamily="34" charset="0"/>
                <a:cs typeface="Arial" panose="020B0604020202020204" pitchFamily="34" charset="0"/>
              </a:rPr>
              <a:t>providers may be rewarded for meeting goals in quality and service</a:t>
            </a:r>
          </a:p>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KanCare 2.0 will continue the Delivery System Reform Incentive Payment (DSRIP) program and Uncompensated Care (UC) Pool</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Hospitals will continue to get some extra funding to help serve people who cannot pay and to help </a:t>
            </a:r>
            <a:r>
              <a:rPr lang="en-US" sz="2400" dirty="0">
                <a:solidFill>
                  <a:srgbClr val="002569"/>
                </a:solidFill>
                <a:latin typeface="Arial" panose="020B0604020202020204" pitchFamily="34" charset="0"/>
                <a:cs typeface="Arial" panose="020B0604020202020204" pitchFamily="34" charset="0"/>
              </a:rPr>
              <a:t>improve services</a:t>
            </a:r>
          </a:p>
          <a:p>
            <a:pPr marL="342900" indent="-342900">
              <a:spcAft>
                <a:spcPts val="1800"/>
              </a:spcAft>
              <a:buFont typeface="Arial" panose="020B0604020202020204" pitchFamily="34" charset="0"/>
              <a:buChar char="•"/>
            </a:pPr>
            <a:r>
              <a:rPr lang="en-US" sz="2400" dirty="0">
                <a:solidFill>
                  <a:srgbClr val="002569"/>
                </a:solidFill>
                <a:latin typeface="Arial" panose="020B0604020202020204" pitchFamily="34" charset="0"/>
                <a:cs typeface="Arial" panose="020B0604020202020204" pitchFamily="34" charset="0"/>
              </a:rPr>
              <a:t>MCOs will offer extra services such as adult dental exams and counseling to quit smoking</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187309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#4: Improve state Medicaid effectiveness and efficiency</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206149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Effectiveness and Efficiency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28</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917150"/>
            <a:ext cx="8363151" cy="3570208"/>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Make MCO operations simpler so it is less confusing if you switch MCOs</a:t>
            </a:r>
          </a:p>
          <a:p>
            <a:pPr marL="342900" indent="-342900">
              <a:spcAft>
                <a:spcPts val="1800"/>
              </a:spcAft>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Use data to help you improve your health and achieve your vision of a good life</a:t>
            </a:r>
            <a:endParaRPr lang="en-US" sz="2800" strike="sngStrike" dirty="0">
              <a:solidFill>
                <a:srgbClr val="002569"/>
              </a:solidFill>
              <a:latin typeface="Arial" panose="020B0604020202020204" pitchFamily="34" charset="0"/>
              <a:cs typeface="Arial" panose="020B0604020202020204" pitchFamily="34" charset="0"/>
            </a:endParaRP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Improve your access to behavioral health services by removing limits on hospital stays for behavioral health</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752738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Summary</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83684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a:t>
            </a:r>
            <a:r>
              <a:rPr lang="en-US" sz="4000" b="1" dirty="0">
                <a:solidFill>
                  <a:srgbClr val="002060"/>
                </a:solidFill>
                <a:latin typeface="Arial Bold" panose="020B0704020202020204" pitchFamily="34" charset="0"/>
                <a:cs typeface="Arial Bold" panose="020B0704020202020204" pitchFamily="34" charset="0"/>
              </a:rPr>
              <a:t>2</a:t>
            </a:r>
            <a:r>
              <a:rPr lang="en-US" sz="4000" b="1" dirty="0" smtClean="0">
                <a:solidFill>
                  <a:srgbClr val="002060"/>
                </a:solidFill>
                <a:latin typeface="Arial Bold" panose="020B0704020202020204" pitchFamily="34" charset="0"/>
                <a:cs typeface="Arial Bold" panose="020B0704020202020204" pitchFamily="34" charset="0"/>
              </a:rPr>
              <a:t>.0 Overview</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5" name="Rectangle 4"/>
          <p:cNvSpPr/>
          <p:nvPr/>
        </p:nvSpPr>
        <p:spPr>
          <a:xfrm>
            <a:off x="141078" y="1219200"/>
            <a:ext cx="8562975" cy="4832092"/>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A</a:t>
            </a:r>
            <a:r>
              <a:rPr lang="en-US" sz="2800" dirty="0" smtClean="0">
                <a:solidFill>
                  <a:srgbClr val="002060"/>
                </a:solidFill>
                <a:latin typeface="Arial" panose="020B0604020202020204" pitchFamily="34" charset="0"/>
                <a:cs typeface="Arial" panose="020B0604020202020204" pitchFamily="34" charset="0"/>
              </a:rPr>
              <a:t> Medicaid Managed Care/</a:t>
            </a:r>
            <a:r>
              <a:rPr lang="en-US" sz="2800" b="1" dirty="0" smtClean="0">
                <a:solidFill>
                  <a:srgbClr val="002060"/>
                </a:solidFill>
                <a:latin typeface="Arial" panose="020B0604020202020204" pitchFamily="34" charset="0"/>
                <a:cs typeface="Arial" panose="020B0604020202020204" pitchFamily="34" charset="0"/>
              </a:rPr>
              <a:t>Services</a:t>
            </a:r>
            <a:r>
              <a:rPr lang="en-US" sz="2800" dirty="0" smtClean="0">
                <a:solidFill>
                  <a:srgbClr val="002060"/>
                </a:solidFill>
                <a:latin typeface="Arial" panose="020B0604020202020204" pitchFamily="34" charset="0"/>
                <a:cs typeface="Arial" panose="020B0604020202020204" pitchFamily="34" charset="0"/>
              </a:rPr>
              <a:t> program</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Managed Care Organizations (MCOs) operate</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Statewide across the spectrum of health, healthcare and independence</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Goals: </a:t>
            </a:r>
          </a:p>
          <a:p>
            <a:pPr marL="914400" lvl="1"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T</a:t>
            </a:r>
            <a:r>
              <a:rPr lang="en-US" sz="2800" dirty="0" smtClean="0">
                <a:solidFill>
                  <a:srgbClr val="002060"/>
                </a:solidFill>
                <a:latin typeface="Arial" panose="020B0604020202020204" pitchFamily="34" charset="0"/>
                <a:cs typeface="Arial" panose="020B0604020202020204" pitchFamily="34" charset="0"/>
              </a:rPr>
              <a:t>o improve quality/outcomes and </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To reduce the rate of rise in cost growth</a:t>
            </a:r>
          </a:p>
          <a:p>
            <a:pPr marL="457200" indent="-457200">
              <a:buFont typeface="Arial" panose="020B0604020202020204" pitchFamily="34" charset="0"/>
              <a:buChar char="•"/>
            </a:pPr>
            <a:r>
              <a:rPr lang="en-US" sz="2800" b="1" dirty="0" smtClean="0">
                <a:solidFill>
                  <a:srgbClr val="002060"/>
                </a:solidFill>
                <a:latin typeface="Arial" panose="020B0604020202020204" pitchFamily="34" charset="0"/>
                <a:cs typeface="Arial" panose="020B0604020202020204" pitchFamily="34" charset="0"/>
              </a:rPr>
              <a:t>Through: </a:t>
            </a:r>
          </a:p>
          <a:p>
            <a:pPr marL="914400" lvl="1" indent="-457200">
              <a:buFont typeface="Arial" panose="020B0604020202020204" pitchFamily="34" charset="0"/>
              <a:buChar char="•"/>
            </a:pPr>
            <a:r>
              <a:rPr lang="en-US" sz="2800" b="1" dirty="0" smtClean="0">
                <a:solidFill>
                  <a:srgbClr val="002060"/>
                </a:solidFill>
                <a:latin typeface="Arial" panose="020B0604020202020204" pitchFamily="34" charset="0"/>
                <a:cs typeface="Arial" panose="020B0604020202020204" pitchFamily="34" charset="0"/>
              </a:rPr>
              <a:t>Integrated plan of service </a:t>
            </a:r>
          </a:p>
          <a:p>
            <a:pPr marL="914400" lvl="1" indent="-457200">
              <a:buFont typeface="Arial" panose="020B0604020202020204" pitchFamily="34" charset="0"/>
              <a:buChar char="•"/>
            </a:pPr>
            <a:r>
              <a:rPr lang="en-US" sz="2800" b="1" dirty="0" smtClean="0">
                <a:solidFill>
                  <a:srgbClr val="002060"/>
                </a:solidFill>
                <a:latin typeface="Arial" panose="020B0604020202020204" pitchFamily="34" charset="0"/>
                <a:cs typeface="Arial" panose="020B0604020202020204" pitchFamily="34" charset="0"/>
              </a:rPr>
              <a:t>Focusing on social determinants of health and independence</a:t>
            </a:r>
          </a:p>
        </p:txBody>
      </p:sp>
    </p:spTree>
    <p:extLst>
      <p:ext uri="{BB962C8B-B14F-4D97-AF65-F5344CB8AC3E}">
        <p14:creationId xmlns:p14="http://schemas.microsoft.com/office/powerpoint/2010/main" val="14476878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Summary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30</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370847"/>
            <a:ext cx="8363151" cy="4662815"/>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KanCare 2.0 begins January 1, 2019</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More of you will have a person at each MCO to help coordinate all of your care</a:t>
            </a:r>
          </a:p>
          <a:p>
            <a:pPr marL="342900" indent="-342900">
              <a:spcAft>
                <a:spcPts val="1800"/>
              </a:spcAft>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You will have new work requirements or work opportunities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We will launch new programs to support you in your work and community and to help you develop skills to achieve your desired independence</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1370890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Questions and Feedback</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670348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Public Comment</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32</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352381"/>
            <a:ext cx="8363151" cy="4699748"/>
          </a:xfrm>
          <a:prstGeom prst="rect">
            <a:avLst/>
          </a:prstGeom>
          <a:noFill/>
        </p:spPr>
        <p:txBody>
          <a:bodyPr wrap="square" rtlCol="0" anchor="ctr">
            <a:spAutoFit/>
          </a:bodyPr>
          <a:lstStyle/>
          <a:p>
            <a:pPr marL="342900" lvl="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After today, if you have additional feedback or questions about the extension, please submit them to:  </a:t>
            </a:r>
            <a:r>
              <a:rPr lang="en-US" sz="2400" dirty="0">
                <a:solidFill>
                  <a:srgbClr val="002569"/>
                </a:solidFill>
                <a:latin typeface="Arial" panose="020B0604020202020204" pitchFamily="34" charset="0"/>
                <a:cs typeface="Arial" panose="020B0604020202020204" pitchFamily="34" charset="0"/>
                <a:hlinkClick r:id="rId4"/>
              </a:rPr>
              <a:t>kdhe.KanCareRenewal@ks.gov</a:t>
            </a:r>
            <a:r>
              <a:rPr lang="en-US" sz="2400" dirty="0">
                <a:solidFill>
                  <a:srgbClr val="002569"/>
                </a:solidFill>
                <a:latin typeface="Arial" panose="020B0604020202020204" pitchFamily="34" charset="0"/>
                <a:cs typeface="Arial" panose="020B0604020202020204" pitchFamily="34" charset="0"/>
              </a:rPr>
              <a:t> </a:t>
            </a:r>
          </a:p>
          <a:p>
            <a:pPr marL="34290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You may also mail them to </a:t>
            </a:r>
            <a:r>
              <a:rPr lang="en-US" sz="2400" dirty="0" err="1">
                <a:solidFill>
                  <a:srgbClr val="002569"/>
                </a:solidFill>
                <a:latin typeface="Arial" panose="020B0604020202020204" pitchFamily="34" charset="0"/>
                <a:cs typeface="Arial" panose="020B0604020202020204" pitchFamily="34" charset="0"/>
              </a:rPr>
              <a:t>KanCare</a:t>
            </a:r>
            <a:r>
              <a:rPr lang="en-US" sz="2400" dirty="0">
                <a:solidFill>
                  <a:srgbClr val="002569"/>
                </a:solidFill>
                <a:latin typeface="Arial" panose="020B0604020202020204" pitchFamily="34" charset="0"/>
                <a:cs typeface="Arial" panose="020B0604020202020204" pitchFamily="34" charset="0"/>
              </a:rPr>
              <a:t> Renewal, c/o Becky Ross, KDHE-Division of Health Care Finance, 900 SW Jackson, LSOB – 9th Floor, Topeka, Kansas, 66612</a:t>
            </a:r>
          </a:p>
          <a:p>
            <a:pPr marL="342900" lvl="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All comments from these meetings, along with those sent by e-mail or regular mail will be collected and posted at </a:t>
            </a:r>
            <a:r>
              <a:rPr lang="en-US" sz="2400" dirty="0">
                <a:solidFill>
                  <a:srgbClr val="002569"/>
                </a:solidFill>
                <a:latin typeface="Arial" panose="020B0604020202020204" pitchFamily="34" charset="0"/>
                <a:cs typeface="Arial" panose="020B0604020202020204" pitchFamily="34" charset="0"/>
                <a:hlinkClick r:id="rId5"/>
              </a:rPr>
              <a:t>www.KanCare.ks.gov</a:t>
            </a:r>
            <a:r>
              <a:rPr lang="en-US" sz="2400" dirty="0">
                <a:solidFill>
                  <a:srgbClr val="002569"/>
                </a:solidFill>
                <a:latin typeface="Arial" panose="020B0604020202020204" pitchFamily="34" charset="0"/>
                <a:cs typeface="Arial" panose="020B0604020202020204" pitchFamily="34" charset="0"/>
              </a:rPr>
              <a:t> </a:t>
            </a:r>
          </a:p>
          <a:p>
            <a:pPr marL="342900" lvl="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Please check for updates at </a:t>
            </a:r>
            <a:r>
              <a:rPr lang="en-US" sz="2400" dirty="0">
                <a:solidFill>
                  <a:srgbClr val="002569"/>
                </a:solidFill>
                <a:latin typeface="Arial" panose="020B0604020202020204" pitchFamily="34" charset="0"/>
                <a:cs typeface="Arial" panose="020B0604020202020204" pitchFamily="34" charset="0"/>
                <a:hlinkClick r:id="rId6"/>
              </a:rPr>
              <a:t>www.KanCare.ks.gov</a:t>
            </a:r>
            <a:endParaRPr lang="en-US" sz="2400" dirty="0">
              <a:solidFill>
                <a:srgbClr val="002569"/>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2955115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bIns="0">
            <a:noAutofit/>
          </a:bodyPr>
          <a:lstStyle/>
          <a:p>
            <a:pPr algn="l"/>
            <a:r>
              <a:rPr lang="en-US" sz="3200" b="1" dirty="0">
                <a:solidFill>
                  <a:srgbClr val="002060"/>
                </a:solidFill>
                <a:latin typeface="Arial" pitchFamily="34" charset="0"/>
                <a:cs typeface="Arial" pitchFamily="34" charset="0"/>
              </a:rPr>
              <a:t>Public Hearing Schedule for Members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33</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graphicFrame>
        <p:nvGraphicFramePr>
          <p:cNvPr id="3" name="Table 2">
            <a:extLst>
              <a:ext uri="{FF2B5EF4-FFF2-40B4-BE49-F238E27FC236}">
                <a16:creationId xmlns="" xmlns:a16="http://schemas.microsoft.com/office/drawing/2014/main" id="{DB5CFC02-E6A8-42D6-9358-1DE5418211A3}"/>
              </a:ext>
            </a:extLst>
          </p:cNvPr>
          <p:cNvGraphicFramePr>
            <a:graphicFrameLocks noGrp="1"/>
          </p:cNvGraphicFramePr>
          <p:nvPr>
            <p:extLst>
              <p:ext uri="{D42A27DB-BD31-4B8C-83A1-F6EECF244321}">
                <p14:modId xmlns:p14="http://schemas.microsoft.com/office/powerpoint/2010/main" val="1196437067"/>
              </p:ext>
            </p:extLst>
          </p:nvPr>
        </p:nvGraphicFramePr>
        <p:xfrm>
          <a:off x="131618" y="1295400"/>
          <a:ext cx="8722821" cy="4247799"/>
        </p:xfrm>
        <a:graphic>
          <a:graphicData uri="http://schemas.openxmlformats.org/drawingml/2006/table">
            <a:tbl>
              <a:tblPr firstRow="1" firstCol="1" bandRow="1">
                <a:tableStyleId>{5C22544A-7EE6-4342-B048-85BDC9FD1C3A}</a:tableStyleId>
              </a:tblPr>
              <a:tblGrid>
                <a:gridCol w="2180571">
                  <a:extLst>
                    <a:ext uri="{9D8B030D-6E8A-4147-A177-3AD203B41FA5}">
                      <a16:colId xmlns="" xmlns:a16="http://schemas.microsoft.com/office/drawing/2014/main" val="789799719"/>
                    </a:ext>
                  </a:extLst>
                </a:gridCol>
                <a:gridCol w="4548933">
                  <a:extLst>
                    <a:ext uri="{9D8B030D-6E8A-4147-A177-3AD203B41FA5}">
                      <a16:colId xmlns="" xmlns:a16="http://schemas.microsoft.com/office/drawing/2014/main" val="3519833818"/>
                    </a:ext>
                  </a:extLst>
                </a:gridCol>
                <a:gridCol w="1993317">
                  <a:extLst>
                    <a:ext uri="{9D8B030D-6E8A-4147-A177-3AD203B41FA5}">
                      <a16:colId xmlns="" xmlns:a16="http://schemas.microsoft.com/office/drawing/2014/main" val="54049267"/>
                    </a:ext>
                  </a:extLst>
                </a:gridCol>
              </a:tblGrid>
              <a:tr h="404156">
                <a:tc>
                  <a:txBody>
                    <a:bodyPr/>
                    <a:lstStyle/>
                    <a:p>
                      <a:pPr marL="0" marR="0" algn="ctr">
                        <a:lnSpc>
                          <a:spcPct val="115000"/>
                        </a:lnSpc>
                        <a:spcBef>
                          <a:spcPts val="300"/>
                        </a:spcBef>
                        <a:spcAft>
                          <a:spcPts val="300"/>
                        </a:spcAft>
                      </a:pPr>
                      <a:r>
                        <a:rPr lang="en-US" sz="1800" b="0" dirty="0">
                          <a:effectLst/>
                          <a:latin typeface="Arial" panose="020B0604020202020204" pitchFamily="34" charset="0"/>
                          <a:cs typeface="Arial" panose="020B0604020202020204" pitchFamily="34" charset="0"/>
                        </a:rPr>
                        <a:t>Day/Date</a:t>
                      </a:r>
                    </a:p>
                  </a:txBody>
                  <a:tcPr marL="45195" marR="45195" marT="0"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15000"/>
                        </a:lnSpc>
                        <a:spcBef>
                          <a:spcPts val="600"/>
                        </a:spcBef>
                        <a:spcAft>
                          <a:spcPts val="600"/>
                        </a:spcAft>
                      </a:pPr>
                      <a:r>
                        <a:rPr lang="en-US" sz="1800" b="0" dirty="0">
                          <a:effectLst/>
                          <a:latin typeface="Arial" panose="020B0604020202020204" pitchFamily="34" charset="0"/>
                          <a:cs typeface="Arial" panose="020B0604020202020204" pitchFamily="34" charset="0"/>
                        </a:rPr>
                        <a:t>Location</a:t>
                      </a:r>
                    </a:p>
                  </a:txBody>
                  <a:tcPr marL="45195" marR="45195" marT="0"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15000"/>
                        </a:lnSpc>
                        <a:spcBef>
                          <a:spcPts val="600"/>
                        </a:spcBef>
                        <a:spcAft>
                          <a:spcPts val="600"/>
                        </a:spcAft>
                      </a:pPr>
                      <a:r>
                        <a:rPr lang="en-US" sz="1800" b="0" dirty="0">
                          <a:effectLst/>
                          <a:latin typeface="Arial" panose="020B0604020202020204" pitchFamily="34" charset="0"/>
                          <a:cs typeface="Arial" panose="020B0604020202020204" pitchFamily="34" charset="0"/>
                        </a:rPr>
                        <a:t>Time</a:t>
                      </a:r>
                    </a:p>
                  </a:txBody>
                  <a:tcPr marL="45195" marR="45195" marT="0"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2711979557"/>
                  </a:ext>
                </a:extLst>
              </a:tr>
              <a:tr h="498460">
                <a:tc rowSpan="2">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14,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Pittsburg</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8:00pm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26237830"/>
                  </a:ext>
                </a:extLst>
              </a:tr>
              <a:tr h="489020">
                <a:tc vMerge="1">
                  <a:txBody>
                    <a:bodyPr/>
                    <a:lstStyle/>
                    <a:p>
                      <a:endParaRPr lang="en-US"/>
                    </a:p>
                  </a:txBody>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Dodge City</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8:00pm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84363534"/>
                  </a:ext>
                </a:extLst>
              </a:tr>
              <a:tr h="489020">
                <a:tc rowSpan="2">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15,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Olathe</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8:00pm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69848758"/>
                  </a:ext>
                </a:extLst>
              </a:tr>
              <a:tr h="584211">
                <a:tc vMerge="1">
                  <a:txBody>
                    <a:bodyPr/>
                    <a:lstStyle/>
                    <a:p>
                      <a:endParaRPr lang="en-US"/>
                    </a:p>
                  </a:txBody>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Great Bend</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8:00pm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89811259"/>
                  </a:ext>
                </a:extLst>
              </a:tr>
              <a:tr h="437673">
                <a:tc rowSpan="2">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16,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Topeka</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8:00pm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79581660"/>
                  </a:ext>
                </a:extLst>
              </a:tr>
              <a:tr h="510971">
                <a:tc vMerge="1">
                  <a:txBody>
                    <a:bodyPr/>
                    <a:lstStyle/>
                    <a:p>
                      <a:endParaRPr lang="en-US"/>
                    </a:p>
                  </a:txBody>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Wichita</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8:00pm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95961561"/>
                  </a:ext>
                </a:extLst>
              </a:tr>
              <a:tr h="834288">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20,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Conference Call Option: 1-833-791-5968 and Enter Code: 871 807 85 </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6:00pm to 7:30pm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94210975"/>
                  </a:ext>
                </a:extLst>
              </a:tr>
            </a:tbl>
          </a:graphicData>
        </a:graphic>
      </p:graphicFrame>
      <p:sp>
        <p:nvSpPr>
          <p:cNvPr id="2" name="Rectangle 1">
            <a:extLst>
              <a:ext uri="{FF2B5EF4-FFF2-40B4-BE49-F238E27FC236}">
                <a16:creationId xmlns="" xmlns:a16="http://schemas.microsoft.com/office/drawing/2014/main" id="{EFFD2601-3CE0-49CB-97E6-C5FCE577767B}"/>
              </a:ext>
            </a:extLst>
          </p:cNvPr>
          <p:cNvSpPr/>
          <p:nvPr/>
        </p:nvSpPr>
        <p:spPr>
          <a:xfrm>
            <a:off x="345446" y="5543199"/>
            <a:ext cx="8473439" cy="369332"/>
          </a:xfrm>
          <a:prstGeom prst="rect">
            <a:avLst/>
          </a:prstGeom>
        </p:spPr>
        <p:txBody>
          <a:bodyPr wrap="square">
            <a:spAutoFit/>
          </a:bodyPr>
          <a:lstStyle/>
          <a:p>
            <a:pPr lvl="0">
              <a:spcBef>
                <a:spcPct val="20000"/>
              </a:spcBef>
            </a:pPr>
            <a:r>
              <a:rPr lang="en-US" b="1" dirty="0">
                <a:solidFill>
                  <a:srgbClr val="002569"/>
                </a:solidFill>
                <a:latin typeface="Arial" panose="020B0604020202020204" pitchFamily="34" charset="0"/>
                <a:cs typeface="Arial" panose="020B0604020202020204" pitchFamily="34" charset="0"/>
              </a:rPr>
              <a:t>Details available at </a:t>
            </a:r>
            <a:r>
              <a:rPr lang="en-US" b="1" dirty="0">
                <a:solidFill>
                  <a:srgbClr val="002569"/>
                </a:solidFill>
                <a:latin typeface="Arial" panose="020B0604020202020204" pitchFamily="34" charset="0"/>
                <a:cs typeface="Arial" panose="020B0604020202020204" pitchFamily="34" charset="0"/>
                <a:hlinkClick r:id="rId4"/>
              </a:rPr>
              <a:t>www.KanCare.ks.gov/about-kancare/kancare-renewal</a:t>
            </a:r>
            <a:r>
              <a:rPr lang="en-US" b="1" dirty="0">
                <a:solidFill>
                  <a:srgbClr val="002569"/>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57728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990600"/>
          </a:xfrm>
        </p:spPr>
        <p:txBody>
          <a:bodyPr>
            <a:normAutofit/>
          </a:bodyPr>
          <a:lstStyle/>
          <a:p>
            <a:pPr algn="l"/>
            <a:r>
              <a:rPr lang="en-US" sz="4000" b="1" dirty="0">
                <a:solidFill>
                  <a:srgbClr val="002569"/>
                </a:solidFill>
                <a:latin typeface="Arial" panose="020B0604020202020204" pitchFamily="34" charset="0"/>
                <a:cs typeface="Arial" panose="020B0604020202020204" pitchFamily="34" charset="0"/>
              </a:rPr>
              <a:t>Questions and Feedback</a:t>
            </a:r>
          </a:p>
        </p:txBody>
      </p: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34</a:t>
            </a:fld>
            <a:endParaRPr lang="en-US" dirty="0">
              <a:solidFill>
                <a:schemeClr val="tx2"/>
              </a:solidFill>
            </a:endParaRPr>
          </a:p>
        </p:txBody>
      </p:sp>
      <p:cxnSp>
        <p:nvCxnSpPr>
          <p:cNvPr id="11" name="Straight Connector 10"/>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p:nvCxnSpPr>
        <p:spPr>
          <a:xfrm>
            <a:off x="274320" y="1306875"/>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9" name="Picture 4" descr="C:\Users\RRoss\AppData\Local\Microsoft\Windows\Temporary Internet Files\Content.IE5\1PVRF8F3\question-marks[1].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714500" y="1788132"/>
            <a:ext cx="5715000" cy="3617119"/>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12">
            <a:extLst>
              <a:ext uri="{FF2B5EF4-FFF2-40B4-BE49-F238E27FC236}">
                <a16:creationId xmlns="" xmlns:a16="http://schemas.microsoft.com/office/drawing/2014/main" id="{F410C7AD-D7F7-4083-9AE5-E3834175FCC0}"/>
              </a:ext>
            </a:extLst>
          </p:cNvPr>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2145114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35</a:t>
            </a:fld>
            <a:endParaRPr lang="en-US" dirty="0">
              <a:solidFill>
                <a:schemeClr val="tx2"/>
              </a:solidFill>
            </a:endParaRPr>
          </a:p>
        </p:txBody>
      </p:sp>
      <p:sp>
        <p:nvSpPr>
          <p:cNvPr id="3" name="Rectangle 2"/>
          <p:cNvSpPr/>
          <p:nvPr/>
        </p:nvSpPr>
        <p:spPr>
          <a:xfrm>
            <a:off x="990600" y="2921169"/>
            <a:ext cx="7162800" cy="1015663"/>
          </a:xfrm>
          <a:prstGeom prst="rect">
            <a:avLst/>
          </a:prstGeom>
        </p:spPr>
        <p:txBody>
          <a:bodyPr wrap="square">
            <a:spAutoFit/>
          </a:bodyPr>
          <a:lstStyle/>
          <a:p>
            <a:pPr algn="ctr"/>
            <a:r>
              <a:rPr lang="en-US" sz="6000" b="1" dirty="0">
                <a:solidFill>
                  <a:srgbClr val="002060"/>
                </a:solidFill>
                <a:latin typeface="Arial" panose="020B0604020202020204" pitchFamily="34" charset="0"/>
                <a:cs typeface="Arial" panose="020B0604020202020204" pitchFamily="34" charset="0"/>
              </a:rPr>
              <a:t>Thank you!</a:t>
            </a:r>
            <a:endParaRPr lang="en-US" sz="6000" dirty="0"/>
          </a:p>
        </p:txBody>
      </p:sp>
      <p:cxnSp>
        <p:nvCxnSpPr>
          <p:cNvPr id="11" name="Straight Connector 10"/>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p:nvCxnSpPr>
        <p:spPr>
          <a:xfrm>
            <a:off x="274320" y="1306875"/>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a:extLst>
              <a:ext uri="{FF2B5EF4-FFF2-40B4-BE49-F238E27FC236}">
                <a16:creationId xmlns="" xmlns:a16="http://schemas.microsoft.com/office/drawing/2014/main" id="{62B0904B-69C4-4E22-9480-6720F00820F5}"/>
              </a:ext>
            </a:extLst>
          </p:cNvPr>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Member</a:t>
            </a:r>
          </a:p>
        </p:txBody>
      </p:sp>
    </p:spTree>
    <p:extLst>
      <p:ext uri="{BB962C8B-B14F-4D97-AF65-F5344CB8AC3E}">
        <p14:creationId xmlns:p14="http://schemas.microsoft.com/office/powerpoint/2010/main" val="332516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2.0 Plan of Service</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474453" y="990600"/>
            <a:ext cx="8229600" cy="5539978"/>
          </a:xfrm>
          <a:prstGeom prst="rect">
            <a:avLst/>
          </a:prstGeom>
        </p:spPr>
        <p:txBody>
          <a:bodyPr wrap="square">
            <a:spAutoFit/>
          </a:bodyPr>
          <a:lstStyle/>
          <a:p>
            <a:endParaRPr lang="en-US" dirty="0"/>
          </a:p>
          <a:p>
            <a:pPr marL="457200" lvl="0"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Create/adopt a service planning assessment process that:</a:t>
            </a:r>
          </a:p>
          <a:p>
            <a:pPr marL="914400" lvl="1"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Begins with a person’s vision for their </a:t>
            </a:r>
          </a:p>
          <a:p>
            <a:pPr lvl="1"/>
            <a:r>
              <a:rPr lang="en-US" sz="2800" dirty="0">
                <a:solidFill>
                  <a:srgbClr val="002569"/>
                </a:solidFill>
                <a:latin typeface="Arial" panose="020B0604020202020204" pitchFamily="34" charset="0"/>
                <a:cs typeface="Arial" panose="020B0604020202020204" pitchFamily="34" charset="0"/>
              </a:rPr>
              <a:t> </a:t>
            </a:r>
            <a:r>
              <a:rPr lang="en-US" sz="2800" dirty="0" smtClean="0">
                <a:solidFill>
                  <a:srgbClr val="002569"/>
                </a:solidFill>
                <a:latin typeface="Arial" panose="020B0604020202020204" pitchFamily="34" charset="0"/>
                <a:cs typeface="Arial" panose="020B0604020202020204" pitchFamily="34" charset="0"/>
              </a:rPr>
              <a:t>    good life</a:t>
            </a:r>
          </a:p>
          <a:p>
            <a:pPr marL="914400" lvl="1"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Ends with a tailored and comprehensive plan</a:t>
            </a:r>
          </a:p>
          <a:p>
            <a:pPr marL="457200" indent="-457200">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Assist members to </a:t>
            </a:r>
            <a:r>
              <a:rPr lang="en-US" sz="2800" dirty="0" smtClean="0">
                <a:solidFill>
                  <a:srgbClr val="002569"/>
                </a:solidFill>
                <a:latin typeface="Arial" panose="020B0604020202020204" pitchFamily="34" charset="0"/>
                <a:cs typeface="Arial" panose="020B0604020202020204" pitchFamily="34" charset="0"/>
              </a:rPr>
              <a:t>connect with </a:t>
            </a:r>
            <a:r>
              <a:rPr lang="en-US" sz="2800" dirty="0">
                <a:solidFill>
                  <a:srgbClr val="002569"/>
                </a:solidFill>
                <a:latin typeface="Arial" panose="020B0604020202020204" pitchFamily="34" charset="0"/>
                <a:cs typeface="Arial" panose="020B0604020202020204" pitchFamily="34" charset="0"/>
              </a:rPr>
              <a:t>affordable housing, food security, employment, education, family stability and more through advanced services coordination </a:t>
            </a:r>
            <a:endParaRPr lang="en-US" sz="2800" dirty="0" smtClean="0">
              <a:solidFill>
                <a:srgbClr val="002569"/>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Execute, monitor and refine Plan of Service</a:t>
            </a:r>
          </a:p>
          <a:p>
            <a:pPr marL="457200" lvl="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52628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2" y="90577"/>
            <a:ext cx="8517147" cy="1143000"/>
          </a:xfrm>
        </p:spPr>
        <p:txBody>
          <a:bodyPr>
            <a:noAutofit/>
          </a:bodyPr>
          <a:lstStyle/>
          <a:p>
            <a:pPr algn="l"/>
            <a:r>
              <a:rPr lang="en-US" sz="4000" b="1" dirty="0" smtClean="0">
                <a:solidFill>
                  <a:srgbClr val="002060"/>
                </a:solidFill>
                <a:latin typeface="Arial Bold" panose="020B0704020202020204" pitchFamily="34" charset="0"/>
                <a:cs typeface="Arial Bold" panose="020B0704020202020204" pitchFamily="34" charset="0"/>
              </a:rPr>
              <a:t>Structure Supports Holistic Health</a:t>
            </a:r>
            <a:endParaRPr lang="en-US" sz="4000" b="1" dirty="0">
              <a:solidFill>
                <a:srgbClr val="002060"/>
              </a:solidFill>
              <a:uFillTx/>
              <a:latin typeface="Arial Bold" panose="020B0704020202020204" pitchFamily="34" charset="0"/>
              <a:cs typeface="Arial Bold" panose="020B0704020202020204" pitchFamily="34" charset="0"/>
            </a:endParaRPr>
          </a:p>
        </p:txBody>
      </p:sp>
      <p:pic>
        <p:nvPicPr>
          <p:cNvPr id="1026" name="Picture 1" descr="social_determinants_of_health_rework_533px_wid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33576"/>
            <a:ext cx="6629400" cy="4888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5727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2.0 Employment Pilot</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474453" y="990600"/>
            <a:ext cx="8229600" cy="5539978"/>
          </a:xfrm>
          <a:prstGeom prst="rect">
            <a:avLst/>
          </a:prstGeom>
        </p:spPr>
        <p:txBody>
          <a:bodyPr wrap="square">
            <a:spAutoFit/>
          </a:bodyPr>
          <a:lstStyle/>
          <a:p>
            <a:endParaRPr lang="en-US" dirty="0"/>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In response to members’ repeated requests, help these members obtain and maintain competitive, integrated employment</a:t>
            </a:r>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For members with </a:t>
            </a:r>
          </a:p>
          <a:p>
            <a:pPr marL="914400" lvl="1" indent="-457200">
              <a:buFont typeface="Arial" panose="020B0604020202020204" pitchFamily="34" charset="0"/>
              <a:buChar char="•"/>
            </a:pPr>
            <a:r>
              <a:rPr lang="en-US" sz="2800" dirty="0">
                <a:solidFill>
                  <a:schemeClr val="tx2">
                    <a:lumMod val="50000"/>
                  </a:schemeClr>
                </a:solidFill>
                <a:latin typeface="Arial" panose="020B0604020202020204" pitchFamily="34" charset="0"/>
                <a:cs typeface="Arial" panose="020B0604020202020204" pitchFamily="34" charset="0"/>
              </a:rPr>
              <a:t>B</a:t>
            </a:r>
            <a:r>
              <a:rPr lang="en-US" sz="2800" dirty="0" smtClean="0">
                <a:solidFill>
                  <a:schemeClr val="tx2">
                    <a:lumMod val="50000"/>
                  </a:schemeClr>
                </a:solidFill>
                <a:latin typeface="Arial" panose="020B0604020202020204" pitchFamily="34" charset="0"/>
                <a:cs typeface="Arial" panose="020B0604020202020204" pitchFamily="34" charset="0"/>
              </a:rPr>
              <a:t>ehavioral </a:t>
            </a:r>
            <a:r>
              <a:rPr lang="en-US" sz="2800" dirty="0">
                <a:solidFill>
                  <a:schemeClr val="tx2">
                    <a:lumMod val="50000"/>
                  </a:schemeClr>
                </a:solidFill>
                <a:latin typeface="Arial" panose="020B0604020202020204" pitchFamily="34" charset="0"/>
                <a:cs typeface="Arial" panose="020B0604020202020204" pitchFamily="34" charset="0"/>
              </a:rPr>
              <a:t>health </a:t>
            </a:r>
            <a:r>
              <a:rPr lang="en-US" sz="2800" dirty="0" smtClean="0">
                <a:solidFill>
                  <a:schemeClr val="tx2">
                    <a:lumMod val="50000"/>
                  </a:schemeClr>
                </a:solidFill>
                <a:latin typeface="Arial" panose="020B0604020202020204" pitchFamily="34" charset="0"/>
                <a:cs typeface="Arial" panose="020B0604020202020204" pitchFamily="34" charset="0"/>
              </a:rPr>
              <a:t>needs</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Intellectual/developmental disabilities </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Physical disabilities or </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Traumatic brain injuries</a:t>
            </a:r>
          </a:p>
          <a:p>
            <a:pPr marL="45720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Metrics to include quality of life and life satisfaction measures, key health outcomes and impact on healthcare costs</a:t>
            </a:r>
            <a:endParaRPr lang="en-US" sz="2800" dirty="0">
              <a:solidFill>
                <a:schemeClr val="tx2">
                  <a:lumMod val="50000"/>
                </a:schemeClr>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6861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2" y="90577"/>
            <a:ext cx="8364747"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2.0 Foster Children Pilot</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474453" y="990600"/>
            <a:ext cx="8229600" cy="5109091"/>
          </a:xfrm>
          <a:prstGeom prst="rect">
            <a:avLst/>
          </a:prstGeom>
        </p:spPr>
        <p:txBody>
          <a:bodyPr wrap="square">
            <a:spAutoFit/>
          </a:bodyPr>
          <a:lstStyle/>
          <a:p>
            <a:endParaRPr lang="en-US" dirty="0"/>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Providing service identification, coordination and provision </a:t>
            </a:r>
            <a:r>
              <a:rPr lang="en-US" sz="2800" dirty="0">
                <a:solidFill>
                  <a:schemeClr val="tx2">
                    <a:lumMod val="50000"/>
                  </a:schemeClr>
                </a:solidFill>
                <a:latin typeface="Arial" panose="020B0604020202020204" pitchFamily="34" charset="0"/>
                <a:cs typeface="Arial" panose="020B0604020202020204" pitchFamily="34" charset="0"/>
              </a:rPr>
              <a:t>for </a:t>
            </a:r>
            <a:r>
              <a:rPr lang="en-US" sz="2800" dirty="0" smtClean="0">
                <a:solidFill>
                  <a:schemeClr val="tx2">
                    <a:lumMod val="50000"/>
                  </a:schemeClr>
                </a:solidFill>
                <a:latin typeface="Arial" panose="020B0604020202020204" pitchFamily="34" charset="0"/>
                <a:cs typeface="Arial" panose="020B0604020202020204" pitchFamily="34" charset="0"/>
              </a:rPr>
              <a:t>youth </a:t>
            </a:r>
            <a:r>
              <a:rPr lang="en-US" sz="2800" dirty="0">
                <a:solidFill>
                  <a:schemeClr val="tx2">
                    <a:lumMod val="50000"/>
                  </a:schemeClr>
                </a:solidFill>
                <a:latin typeface="Arial" panose="020B0604020202020204" pitchFamily="34" charset="0"/>
                <a:cs typeface="Arial" panose="020B0604020202020204" pitchFamily="34" charset="0"/>
              </a:rPr>
              <a:t>in foster care </a:t>
            </a:r>
            <a:r>
              <a:rPr lang="en-US" sz="2800" dirty="0" smtClean="0">
                <a:solidFill>
                  <a:schemeClr val="tx2">
                    <a:lumMod val="50000"/>
                  </a:schemeClr>
                </a:solidFill>
                <a:latin typeface="Arial" panose="020B0604020202020204" pitchFamily="34" charset="0"/>
                <a:cs typeface="Arial" panose="020B0604020202020204" pitchFamily="34" charset="0"/>
              </a:rPr>
              <a:t>to:</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Increase stability at home and school</a:t>
            </a:r>
          </a:p>
          <a:p>
            <a:pPr marL="914400" lvl="1" indent="-457200">
              <a:buFont typeface="Arial" panose="020B0604020202020204" pitchFamily="34" charset="0"/>
              <a:buChar char="•"/>
            </a:pPr>
            <a:r>
              <a:rPr lang="en-US" sz="2800" dirty="0">
                <a:solidFill>
                  <a:schemeClr val="tx2">
                    <a:lumMod val="50000"/>
                  </a:schemeClr>
                </a:solidFill>
                <a:latin typeface="Arial" panose="020B0604020202020204" pitchFamily="34" charset="0"/>
                <a:cs typeface="Arial" panose="020B0604020202020204" pitchFamily="34" charset="0"/>
              </a:rPr>
              <a:t>S</a:t>
            </a:r>
            <a:r>
              <a:rPr lang="en-US" sz="2800" dirty="0" smtClean="0">
                <a:solidFill>
                  <a:schemeClr val="tx2">
                    <a:lumMod val="50000"/>
                  </a:schemeClr>
                </a:solidFill>
                <a:latin typeface="Arial" panose="020B0604020202020204" pitchFamily="34" charset="0"/>
                <a:cs typeface="Arial" panose="020B0604020202020204" pitchFamily="34" charset="0"/>
              </a:rPr>
              <a:t>upport the child and foster family to reduce adverse childhood experiences occurrence and impact</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Ease transitions</a:t>
            </a:r>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Metrics to include:</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Decreased </a:t>
            </a:r>
            <a:r>
              <a:rPr lang="en-US" sz="2800" dirty="0">
                <a:solidFill>
                  <a:schemeClr val="tx2">
                    <a:lumMod val="50000"/>
                  </a:schemeClr>
                </a:solidFill>
                <a:latin typeface="Arial" panose="020B0604020202020204" pitchFamily="34" charset="0"/>
                <a:cs typeface="Arial" panose="020B0604020202020204" pitchFamily="34" charset="0"/>
              </a:rPr>
              <a:t>number of </a:t>
            </a:r>
            <a:r>
              <a:rPr lang="en-US" sz="2800" dirty="0" smtClean="0">
                <a:solidFill>
                  <a:schemeClr val="tx2">
                    <a:lumMod val="50000"/>
                  </a:schemeClr>
                </a:solidFill>
                <a:latin typeface="Arial" panose="020B0604020202020204" pitchFamily="34" charset="0"/>
                <a:cs typeface="Arial" panose="020B0604020202020204" pitchFamily="34" charset="0"/>
              </a:rPr>
              <a:t>placements</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Reduced </a:t>
            </a:r>
            <a:r>
              <a:rPr lang="en-US" sz="2800" dirty="0">
                <a:solidFill>
                  <a:schemeClr val="tx2">
                    <a:lumMod val="50000"/>
                  </a:schemeClr>
                </a:solidFill>
                <a:latin typeface="Arial" panose="020B0604020202020204" pitchFamily="34" charset="0"/>
                <a:cs typeface="Arial" panose="020B0604020202020204" pitchFamily="34" charset="0"/>
              </a:rPr>
              <a:t>psychotropic medication </a:t>
            </a:r>
            <a:r>
              <a:rPr lang="en-US" sz="2800" dirty="0" smtClean="0">
                <a:solidFill>
                  <a:schemeClr val="tx2">
                    <a:lumMod val="50000"/>
                  </a:schemeClr>
                </a:solidFill>
                <a:latin typeface="Arial" panose="020B0604020202020204" pitchFamily="34" charset="0"/>
                <a:cs typeface="Arial" panose="020B0604020202020204" pitchFamily="34" charset="0"/>
              </a:rPr>
              <a:t>use</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Improved </a:t>
            </a:r>
            <a:r>
              <a:rPr lang="en-US" sz="2800" dirty="0">
                <a:solidFill>
                  <a:schemeClr val="tx2">
                    <a:lumMod val="50000"/>
                  </a:schemeClr>
                </a:solidFill>
                <a:latin typeface="Arial" panose="020B0604020202020204" pitchFamily="34" charset="0"/>
                <a:cs typeface="Arial" panose="020B0604020202020204" pitchFamily="34" charset="0"/>
              </a:rPr>
              <a:t>health outcomes for these </a:t>
            </a:r>
            <a:r>
              <a:rPr lang="en-US" sz="2800" dirty="0" smtClean="0">
                <a:solidFill>
                  <a:schemeClr val="tx2">
                    <a:lumMod val="50000"/>
                  </a:schemeClr>
                </a:solidFill>
                <a:latin typeface="Arial" panose="020B0604020202020204" pitchFamily="34" charset="0"/>
                <a:cs typeface="Arial" panose="020B0604020202020204" pitchFamily="34" charset="0"/>
              </a:rPr>
              <a:t>youth</a:t>
            </a:r>
            <a:endParaRPr lang="en-US" dirty="0">
              <a:solidFill>
                <a:schemeClr val="tx2">
                  <a:lumMod val="50000"/>
                </a:schemeClr>
              </a:solidFill>
            </a:endParaRPr>
          </a:p>
        </p:txBody>
      </p:sp>
    </p:spTree>
    <p:extLst>
      <p:ext uri="{BB962C8B-B14F-4D97-AF65-F5344CB8AC3E}">
        <p14:creationId xmlns:p14="http://schemas.microsoft.com/office/powerpoint/2010/main" val="2205723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KanCare 2.0</a:t>
            </a:r>
          </a:p>
          <a:p>
            <a:pPr algn="ctr">
              <a:spcBef>
                <a:spcPct val="0"/>
              </a:spcBef>
              <a:defRPr/>
            </a:pPr>
            <a:r>
              <a:rPr lang="en-US" sz="3000" b="1" dirty="0">
                <a:solidFill>
                  <a:srgbClr val="002060"/>
                </a:solidFill>
                <a:latin typeface="Arial" pitchFamily="34" charset="0"/>
                <a:cs typeface="Arial" pitchFamily="34" charset="0"/>
              </a:rPr>
              <a:t>Public Hearing Presentation</a:t>
            </a:r>
          </a:p>
          <a:p>
            <a:pPr algn="ctr">
              <a:spcBef>
                <a:spcPct val="0"/>
              </a:spcBef>
              <a:defRPr/>
            </a:pPr>
            <a:r>
              <a:rPr lang="en-US" sz="2800" dirty="0">
                <a:solidFill>
                  <a:srgbClr val="002060"/>
                </a:solidFill>
                <a:latin typeface="Arial" pitchFamily="34" charset="0"/>
                <a:cs typeface="Arial" pitchFamily="34" charset="0"/>
              </a:rPr>
              <a:t>November 14 to 20, 2017</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32135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Agenda</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9</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809411"/>
            <a:ext cx="8363151" cy="3785652"/>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KanCare 2.0 Timeline</a:t>
            </a:r>
          </a:p>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Current KanCare Program</a:t>
            </a:r>
          </a:p>
          <a:p>
            <a:pPr marL="342900" indent="-342900">
              <a:spcAft>
                <a:spcPts val="1800"/>
              </a:spcAft>
              <a:buFont typeface="Arial" panose="020B0604020202020204" pitchFamily="34" charset="0"/>
              <a:buChar char="•"/>
            </a:pPr>
            <a:r>
              <a:rPr lang="en-US" sz="3600" dirty="0" err="1">
                <a:solidFill>
                  <a:srgbClr val="002060"/>
                </a:solidFill>
                <a:latin typeface="Arial" panose="020B0604020202020204" pitchFamily="34" charset="0"/>
                <a:cs typeface="Arial" panose="020B0604020202020204" pitchFamily="34" charset="0"/>
              </a:rPr>
              <a:t>KanCare</a:t>
            </a:r>
            <a:r>
              <a:rPr lang="en-US" sz="3600" dirty="0">
                <a:solidFill>
                  <a:srgbClr val="002060"/>
                </a:solidFill>
                <a:latin typeface="Arial" panose="020B0604020202020204" pitchFamily="34" charset="0"/>
                <a:cs typeface="Arial" panose="020B0604020202020204" pitchFamily="34" charset="0"/>
              </a:rPr>
              <a:t> 2.0 Improvements</a:t>
            </a:r>
          </a:p>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Summary</a:t>
            </a:r>
          </a:p>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Questions and Feedback</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a:solidFill>
                  <a:schemeClr val="tx2">
                    <a:lumMod val="75000"/>
                  </a:schemeClr>
                </a:solidFill>
              </a:rPr>
              <a:t>KanCare 2.0 Public Hearing Presentation - Member</a:t>
            </a:r>
          </a:p>
        </p:txBody>
      </p:sp>
    </p:spTree>
    <p:extLst>
      <p:ext uri="{BB962C8B-B14F-4D97-AF65-F5344CB8AC3E}">
        <p14:creationId xmlns:p14="http://schemas.microsoft.com/office/powerpoint/2010/main" val="3987687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46316</TotalTime>
  <Words>2147</Words>
  <Application>Microsoft Office PowerPoint</Application>
  <PresentationFormat>On-screen Show (4:3)</PresentationFormat>
  <Paragraphs>363</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Arial Bold</vt:lpstr>
      <vt:lpstr>Calibri</vt:lpstr>
      <vt:lpstr>Office Theme</vt:lpstr>
      <vt:lpstr>PowerPoint Presentation</vt:lpstr>
      <vt:lpstr>Agenda</vt:lpstr>
      <vt:lpstr>KanCare 2.0 Overview</vt:lpstr>
      <vt:lpstr>KanCare 2.0 Plan of Service</vt:lpstr>
      <vt:lpstr>Structure Supports Holistic Health</vt:lpstr>
      <vt:lpstr>KanCare 2.0 Employment Pilot</vt:lpstr>
      <vt:lpstr>KanCare 2.0 Foster Children Pilot</vt:lpstr>
      <vt:lpstr>PowerPoint Presentation</vt:lpstr>
      <vt:lpstr>Agenda</vt:lpstr>
      <vt:lpstr>PowerPoint Presentation</vt:lpstr>
      <vt:lpstr>Timeline</vt:lpstr>
      <vt:lpstr>PowerPoint Presentation</vt:lpstr>
      <vt:lpstr>Current KanCare Program</vt:lpstr>
      <vt:lpstr>Current KanCare Program</vt:lpstr>
      <vt:lpstr>PowerPoint Presentation</vt:lpstr>
      <vt:lpstr>KanCare 2.0 Improvements</vt:lpstr>
      <vt:lpstr>KanCare 2.0 Improvements</vt:lpstr>
      <vt:lpstr>PowerPoint Presentation</vt:lpstr>
      <vt:lpstr>Service Coordination</vt:lpstr>
      <vt:lpstr>Service Plan Process</vt:lpstr>
      <vt:lpstr>PowerPoint Presentation</vt:lpstr>
      <vt:lpstr>Employment Support</vt:lpstr>
      <vt:lpstr>Work Requirements</vt:lpstr>
      <vt:lpstr>Voluntary Work Opportunities</vt:lpstr>
      <vt:lpstr>PowerPoint Presentation</vt:lpstr>
      <vt:lpstr>Performance and Quality</vt:lpstr>
      <vt:lpstr>PowerPoint Presentation</vt:lpstr>
      <vt:lpstr>Effectiveness and Efficiency</vt:lpstr>
      <vt:lpstr>PowerPoint Presentation</vt:lpstr>
      <vt:lpstr>Summary</vt:lpstr>
      <vt:lpstr>PowerPoint Presentation</vt:lpstr>
      <vt:lpstr>Public Comment</vt:lpstr>
      <vt:lpstr>Public Hearing Schedule for Members</vt:lpstr>
      <vt:lpstr>Questions and Feedback</vt:lpstr>
      <vt:lpstr>PowerPoint Presentation</vt:lpstr>
    </vt:vector>
  </TitlesOfParts>
  <Company>KDHE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KDHE, social media and you</dc:title>
  <dc:creator>Jonathan Larance</dc:creator>
  <cp:lastModifiedBy>CEI Student</cp:lastModifiedBy>
  <cp:revision>1199</cp:revision>
  <cp:lastPrinted>2017-09-28T22:05:34Z</cp:lastPrinted>
  <dcterms:created xsi:type="dcterms:W3CDTF">2011-05-02T20:27:07Z</dcterms:created>
  <dcterms:modified xsi:type="dcterms:W3CDTF">2017-11-14T22:04:15Z</dcterms:modified>
</cp:coreProperties>
</file>