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3" r:id="rId5"/>
  </p:sldMasterIdLst>
  <p:notesMasterIdLst>
    <p:notesMasterId r:id="rId20"/>
  </p:notesMasterIdLst>
  <p:handoutMasterIdLst>
    <p:handoutMasterId r:id="rId21"/>
  </p:handoutMasterIdLst>
  <p:sldIdLst>
    <p:sldId id="329" r:id="rId6"/>
    <p:sldId id="288" r:id="rId7"/>
    <p:sldId id="367" r:id="rId8"/>
    <p:sldId id="364" r:id="rId9"/>
    <p:sldId id="373" r:id="rId10"/>
    <p:sldId id="366" r:id="rId11"/>
    <p:sldId id="368" r:id="rId12"/>
    <p:sldId id="369" r:id="rId13"/>
    <p:sldId id="371" r:id="rId14"/>
    <p:sldId id="372" r:id="rId15"/>
    <p:sldId id="376" r:id="rId16"/>
    <p:sldId id="375" r:id="rId17"/>
    <p:sldId id="377" r:id="rId18"/>
    <p:sldId id="363" r:id="rId1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782" userDrawn="1">
          <p15:clr>
            <a:srgbClr val="A4A3A4"/>
          </p15:clr>
        </p15:guide>
        <p15:guide id="6" orient="horz" pos="2340" userDrawn="1">
          <p15:clr>
            <a:srgbClr val="A4A3A4"/>
          </p15:clr>
        </p15:guide>
        <p15:guide id="7" pos="5088" userDrawn="1">
          <p15:clr>
            <a:srgbClr val="A4A3A4"/>
          </p15:clr>
        </p15:guide>
        <p15:guide id="8" pos="2400" userDrawn="1">
          <p15:clr>
            <a:srgbClr val="A4A3A4"/>
          </p15:clr>
        </p15:guide>
        <p15:guide id="9" orient="horz" pos="2158">
          <p15:clr>
            <a:srgbClr val="A4A3A4"/>
          </p15:clr>
        </p15:guide>
        <p15:guide id="10" orient="horz" pos="840">
          <p15:clr>
            <a:srgbClr val="A4A3A4"/>
          </p15:clr>
        </p15:guide>
        <p15:guide id="11" orient="horz" pos="672">
          <p15:clr>
            <a:srgbClr val="A4A3A4"/>
          </p15:clr>
        </p15:guide>
        <p15:guide id="12" orient="horz" pos="216">
          <p15:clr>
            <a:srgbClr val="A4A3A4"/>
          </p15:clr>
        </p15:guide>
        <p15:guide id="13" pos="4685">
          <p15:clr>
            <a:srgbClr val="A4A3A4"/>
          </p15:clr>
        </p15:guide>
        <p15:guide id="14" pos="5559">
          <p15:clr>
            <a:srgbClr val="A4A3A4"/>
          </p15:clr>
        </p15:guide>
        <p15:guide id="15" pos="200">
          <p15:clr>
            <a:srgbClr val="A4A3A4"/>
          </p15:clr>
        </p15:guide>
        <p15:guide id="16" pos="1550">
          <p15:clr>
            <a:srgbClr val="A4A3A4"/>
          </p15:clr>
        </p15:guide>
        <p15:guide id="17" pos="4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767552" initials="A" lastIdx="14" clrIdx="0"/>
  <p:cmAuthor id="1" name="Jeffrey Oddo" initials="JO" lastIdx="0" clrIdx="1"/>
  <p:cmAuthor id="2" name="Eileen Quirk" initials="EQ" lastIdx="12" clrIdx="2"/>
  <p:cmAuthor id="3" name="Maylene Moneypenny" initials="MM" lastIdx="1" clrIdx="3"/>
  <p:cmAuthor id="4" name="Taira Kelley" initials="TK" lastIdx="7" clrIdx="4"/>
  <p:cmAuthor id="5" name="Michael Mcclure" initials="MM" lastIdx="0" clrIdx="5"/>
  <p:cmAuthor id="6" name="Mendy Jump" initials="MJ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8E"/>
    <a:srgbClr val="00859B"/>
    <a:srgbClr val="454545"/>
    <a:srgbClr val="66CABB"/>
    <a:srgbClr val="414141"/>
    <a:srgbClr val="C2C0C0"/>
    <a:srgbClr val="AA0061"/>
    <a:srgbClr val="D20962"/>
    <a:srgbClr val="E46B95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8" autoAdjust="0"/>
    <p:restoredTop sz="93194" autoAdjust="0"/>
  </p:normalViewPr>
  <p:slideViewPr>
    <p:cSldViewPr snapToGrid="0" snapToObjects="1">
      <p:cViewPr>
        <p:scale>
          <a:sx n="75" d="100"/>
          <a:sy n="75" d="100"/>
        </p:scale>
        <p:origin x="-1398" y="-144"/>
      </p:cViewPr>
      <p:guideLst>
        <p:guide orient="horz" pos="2286"/>
        <p:guide orient="horz" pos="3888"/>
        <p:guide orient="horz" pos="3782"/>
        <p:guide orient="horz" pos="2340"/>
        <p:guide orient="horz" pos="2158"/>
        <p:guide orient="horz" pos="840"/>
        <p:guide orient="horz" pos="672"/>
        <p:guide orient="horz" pos="216"/>
        <p:guide pos="2880"/>
        <p:guide pos="3120"/>
        <p:guide pos="5088"/>
        <p:guide pos="2400"/>
        <p:guide pos="4685"/>
        <p:guide pos="5559"/>
        <p:guide pos="200"/>
        <p:guide pos="1550"/>
        <p:guide pos="4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188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666718-0C99-FE43-99C3-35EC6387CCC0}" type="datetimeFigureOut">
              <a:rPr lang="en-US" smtClean="0"/>
              <a:t>09/21/2018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C29365-4ED7-4B49-82D9-92CD6B538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ABCF7F-C129-704C-961D-1546340879BE}" type="datetimeFigureOut">
              <a:rPr lang="en-US" smtClean="0"/>
              <a:t>09/21/2018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163757-1D20-ED4F-BE1E-2A4F3CD041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3757-1D20-ED4F-BE1E-2A4F3CD041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3757-1D20-ED4F-BE1E-2A4F3CD041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5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3757-1D20-ED4F-BE1E-2A4F3CD041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2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| Prefer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350553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26911" y="4548186"/>
            <a:ext cx="5097090" cy="1215588"/>
          </a:xfrm>
        </p:spPr>
        <p:txBody>
          <a:bodyPr anchor="b"/>
          <a:lstStyle>
            <a:lvl1pPr algn="ctr">
              <a:lnSpc>
                <a:spcPct val="80000"/>
              </a:lnSpc>
              <a:defRPr sz="4400" b="1" i="0" cap="none" baseline="0">
                <a:solidFill>
                  <a:srgbClr val="FFFFFF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27276" y="5821809"/>
            <a:ext cx="3896359" cy="3353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FFFFFF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7122992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0" y="1330325"/>
            <a:ext cx="7109171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3" y="6293922"/>
            <a:ext cx="1363988" cy="459705"/>
          </a:xfrm>
          <a:prstGeom prst="rect">
            <a:avLst/>
          </a:prstGeom>
          <a:solidFill>
            <a:schemeClr val="bg1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7122991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0" y="1330324"/>
            <a:ext cx="2939937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3" y="6293922"/>
            <a:ext cx="1363988" cy="459705"/>
          </a:xfrm>
          <a:prstGeom prst="rect">
            <a:avLst/>
          </a:prstGeom>
          <a:solidFill>
            <a:schemeClr val="bg1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2" y="320040"/>
            <a:ext cx="7122990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1" y="1330324"/>
            <a:ext cx="2940898" cy="4846320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tx2"/>
                </a:solidFill>
                <a:latin typeface="Open Sans Bold"/>
                <a:cs typeface="Open Sans Bold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3" y="6293922"/>
            <a:ext cx="1363988" cy="459705"/>
          </a:xfrm>
          <a:prstGeom prst="rect">
            <a:avLst/>
          </a:prstGeom>
          <a:solidFill>
            <a:schemeClr val="bg1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7122991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3" y="6293922"/>
            <a:ext cx="1363988" cy="459705"/>
          </a:xfrm>
          <a:prstGeom prst="rect">
            <a:avLst/>
          </a:prstGeom>
          <a:solidFill>
            <a:schemeClr val="bg1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Imp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5940"/>
            <a:ext cx="9144000" cy="532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rgbClr val="FFFFFF"/>
              </a:solidFill>
              <a:latin typeface="Open Sans Bold"/>
              <a:cs typeface="Open Sans Bold"/>
            </a:endParaRPr>
          </a:p>
        </p:txBody>
      </p:sp>
      <p:pic>
        <p:nvPicPr>
          <p:cNvPr id="14" name="Picture 13" descr="White (transparent 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042" y="6431995"/>
            <a:ext cx="493776" cy="13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8488089" cy="7315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sp>
        <p:nvSpPr>
          <p:cNvPr id="12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chemeClr val="bg1"/>
                </a:solidFill>
              </a:rPr>
              <a:t>Proprietary and Confidential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9" y="6269586"/>
            <a:ext cx="1484416" cy="494567"/>
          </a:xfrm>
          <a:prstGeom prst="rect">
            <a:avLst/>
          </a:prstGeom>
          <a:solidFill>
            <a:schemeClr val="accent2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6858000"/>
          </a:xfrm>
          <a:prstGeom prst="rect">
            <a:avLst/>
          </a:prstGeom>
          <a:solidFill>
            <a:srgbClr val="7D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6337083" cy="731520"/>
          </a:xfrm>
        </p:spPr>
        <p:txBody>
          <a:bodyPr anchor="ctr"/>
          <a:lstStyle>
            <a:lvl1pPr>
              <a:defRPr sz="2400" b="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0" y="1330324"/>
            <a:ext cx="6334136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sp>
        <p:nvSpPr>
          <p:cNvPr id="8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6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" y="1051560"/>
            <a:ext cx="63276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6858000"/>
          </a:xfrm>
          <a:prstGeom prst="rect">
            <a:avLst/>
          </a:prstGeom>
          <a:solidFill>
            <a:srgbClr val="7D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6337083" cy="731520"/>
          </a:xfrm>
        </p:spPr>
        <p:txBody>
          <a:bodyPr anchor="ctr"/>
          <a:lstStyle>
            <a:lvl1pPr>
              <a:defRPr sz="2400" b="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30324"/>
            <a:ext cx="6333953" cy="4846320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tx2"/>
                </a:solidFill>
                <a:latin typeface="Open Sans Bold"/>
                <a:cs typeface="Open Sans Bold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sp>
        <p:nvSpPr>
          <p:cNvPr id="10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" y="1051560"/>
            <a:ext cx="63276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260354"/>
            <a:ext cx="9143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844" y="455613"/>
            <a:ext cx="8473504" cy="5911850"/>
          </a:xfrm>
        </p:spPr>
        <p:txBody>
          <a:bodyPr anchor="ctr"/>
          <a:lstStyle>
            <a:lvl1pPr algn="ctr">
              <a:lnSpc>
                <a:spcPct val="80000"/>
              </a:lnSpc>
              <a:defRPr sz="7202" b="1">
                <a:solidFill>
                  <a:schemeClr val="bg1"/>
                </a:solidFill>
                <a:latin typeface="Domaine Display Bold"/>
                <a:cs typeface="Domaine Display Bold"/>
              </a:defRPr>
            </a:lvl1pPr>
          </a:lstStyle>
          <a:p>
            <a:r>
              <a:rPr lang="en-US" dirty="0"/>
              <a:t>Closing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095" y="6292904"/>
            <a:ext cx="926409" cy="23277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350553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26911" y="4548186"/>
            <a:ext cx="5097090" cy="1215588"/>
          </a:xfrm>
        </p:spPr>
        <p:txBody>
          <a:bodyPr anchor="b"/>
          <a:lstStyle>
            <a:lvl1pPr algn="ctr">
              <a:lnSpc>
                <a:spcPct val="80000"/>
              </a:lnSpc>
              <a:defRPr sz="4400" b="1" i="0" cap="none" baseline="0">
                <a:solidFill>
                  <a:srgbClr val="FFFFFF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27276" y="5821809"/>
            <a:ext cx="3896359" cy="3353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FFFFFF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9" y="6269586"/>
            <a:ext cx="1484416" cy="49456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0"/>
            <a:ext cx="7093019" cy="731610"/>
          </a:xfrm>
        </p:spPr>
        <p:txBody>
          <a:bodyPr anchor="ctr"/>
          <a:lstStyle>
            <a:lvl1pPr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25880"/>
            <a:ext cx="7089637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0"/>
            <a:ext cx="7093019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25880"/>
            <a:ext cx="7083682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" y="1051560"/>
            <a:ext cx="847086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29200" y="0"/>
            <a:ext cx="41148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0"/>
            <a:ext cx="4115872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25880"/>
            <a:ext cx="4115872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0040" y="1051560"/>
            <a:ext cx="43891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29200" y="0"/>
            <a:ext cx="41148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0"/>
            <a:ext cx="4115872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25880"/>
            <a:ext cx="4115872" cy="4846320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tx2"/>
                </a:solidFill>
                <a:latin typeface="Open Sans Bold"/>
                <a:cs typeface="Open Sans Bold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" y="1051560"/>
            <a:ext cx="43891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Text | ImageL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148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6046" y="320040"/>
            <a:ext cx="4237346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1" y="1325880"/>
            <a:ext cx="4239729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8694" y="1051560"/>
            <a:ext cx="425780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chemeClr val="bg1"/>
                </a:solidFill>
              </a:rPr>
              <a:t>Proprietary and Confidential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Title | Header | Text | ImageLFT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148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6045" y="320040"/>
            <a:ext cx="4243302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1" y="1325880"/>
            <a:ext cx="4236157" cy="4846320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tx2"/>
                </a:solidFill>
                <a:latin typeface="Open Sans Bold"/>
                <a:cs typeface="Open Sans Bold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8694" y="1051560"/>
            <a:ext cx="424065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chemeClr val="bg1"/>
                </a:solidFill>
              </a:rPr>
              <a:t>Proprietary and Confidential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00400" y="0"/>
            <a:ext cx="59436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845" y="455613"/>
            <a:ext cx="2394880" cy="5932487"/>
          </a:xfrm>
        </p:spPr>
        <p:txBody>
          <a:bodyPr anchor="ctr"/>
          <a:lstStyle>
            <a:lvl1pPr algn="ctr">
              <a:lnSpc>
                <a:spcPts val="3001"/>
              </a:lnSpc>
              <a:defRPr sz="2000" b="1">
                <a:solidFill>
                  <a:schemeClr val="accent2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lnSpc>
                <a:spcPts val="3001"/>
              </a:lnSpc>
              <a:buFontTx/>
              <a:buNone/>
              <a:defRPr sz="4051">
                <a:solidFill>
                  <a:schemeClr val="accent2"/>
                </a:solidFill>
              </a:defRPr>
            </a:lvl2pPr>
            <a:lvl3pPr marL="5955" indent="0" algn="ctr">
              <a:lnSpc>
                <a:spcPts val="300"/>
              </a:lnSpc>
              <a:spcBef>
                <a:spcPts val="450"/>
              </a:spcBef>
              <a:buNone/>
              <a:tabLst>
                <a:tab pos="901544" algn="l"/>
              </a:tabLst>
              <a:defRPr sz="1050">
                <a:solidFill>
                  <a:schemeClr val="accent2"/>
                </a:solidFill>
              </a:defRPr>
            </a:lvl3pPr>
            <a:lvl4pPr marL="5955" indent="0" algn="ctr">
              <a:lnSpc>
                <a:spcPct val="100000"/>
              </a:lnSpc>
              <a:spcBef>
                <a:spcPts val="225"/>
              </a:spcBef>
              <a:buNone/>
              <a:tabLst>
                <a:tab pos="901544" algn="l"/>
              </a:tabLst>
              <a:defRPr sz="105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Quote text</a:t>
            </a:r>
          </a:p>
          <a:p>
            <a:pPr lvl="1"/>
            <a:r>
              <a:rPr lang="en-US" dirty="0"/>
              <a:t>—</a:t>
            </a:r>
          </a:p>
          <a:p>
            <a:pPr lvl="2"/>
            <a:r>
              <a:rPr lang="en-US" dirty="0"/>
              <a:t>Attribution first line</a:t>
            </a:r>
          </a:p>
          <a:p>
            <a:pPr lvl="3"/>
            <a:r>
              <a:rPr lang="en-US" dirty="0"/>
              <a:t>Attribution continued</a:t>
            </a:r>
          </a:p>
        </p:txBody>
      </p:sp>
      <p:sp>
        <p:nvSpPr>
          <p:cNvPr id="4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Quot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00400" y="0"/>
            <a:ext cx="59436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44" y="455612"/>
            <a:ext cx="2400925" cy="5932487"/>
          </a:xfrm>
        </p:spPr>
        <p:txBody>
          <a:bodyPr anchor="ctr" anchorCtr="1"/>
          <a:lstStyle>
            <a:lvl1pPr marL="5955" indent="-5955" algn="ctr">
              <a:spcBef>
                <a:spcPts val="0"/>
              </a:spcBef>
              <a:spcAft>
                <a:spcPts val="450"/>
              </a:spcAft>
              <a:tabLst/>
              <a:defRPr sz="20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lnSpc>
                <a:spcPts val="3001"/>
              </a:lnSpc>
              <a:spcBef>
                <a:spcPts val="0"/>
              </a:spcBef>
              <a:buFontTx/>
              <a:buNone/>
              <a:tabLst/>
              <a:defRPr sz="4051">
                <a:solidFill>
                  <a:schemeClr val="bg1"/>
                </a:solidFill>
              </a:defRPr>
            </a:lvl2pPr>
            <a:lvl3pPr marL="0" indent="0" algn="ctr">
              <a:lnSpc>
                <a:spcPts val="300"/>
              </a:lnSpc>
              <a:spcBef>
                <a:spcPts val="450"/>
              </a:spcBef>
              <a:buFontTx/>
              <a:buNone/>
              <a:tabLst/>
              <a:defRPr sz="105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/>
              <a:defRPr sz="105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</a:t>
            </a:r>
          </a:p>
          <a:p>
            <a:pPr lvl="1"/>
            <a:r>
              <a:rPr lang="en-US" dirty="0"/>
              <a:t>—</a:t>
            </a:r>
          </a:p>
          <a:p>
            <a:pPr lvl="2"/>
            <a:r>
              <a:rPr lang="en-US" dirty="0"/>
              <a:t>Attribution first line</a:t>
            </a:r>
          </a:p>
          <a:p>
            <a:pPr lvl="3"/>
            <a:r>
              <a:rPr lang="en-US" dirty="0"/>
              <a:t>Attribution continued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88100"/>
            <a:ext cx="3027356" cy="4699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chemeClr val="bg1"/>
                </a:solidFill>
              </a:rPr>
              <a:t>Proprietary and Confidential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116425"/>
            <a:ext cx="9144000" cy="741575"/>
          </a:xfrm>
          <a:prstGeom prst="rect">
            <a:avLst/>
          </a:prstGeom>
          <a:solidFill>
            <a:srgbClr val="7D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8492" y="537510"/>
            <a:ext cx="8492416" cy="5199903"/>
          </a:xfrm>
        </p:spPr>
        <p:txBody>
          <a:bodyPr anchor="ctr"/>
          <a:lstStyle>
            <a:lvl1pPr algn="ctr">
              <a:lnSpc>
                <a:spcPct val="80000"/>
              </a:lnSpc>
              <a:defRPr sz="7202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800"/>
              </a:spcBef>
              <a:buFontTx/>
              <a:buNone/>
              <a:defRPr sz="1400" b="0">
                <a:solidFill>
                  <a:schemeClr val="bg1"/>
                </a:solidFill>
                <a:latin typeface="+mn-lt"/>
                <a:cs typeface="Open Sans Light"/>
              </a:defRPr>
            </a:lvl2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9" y="6269586"/>
            <a:ext cx="1484416" cy="49456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303" y="6292904"/>
            <a:ext cx="926409" cy="232776"/>
          </a:xfrm>
          <a:prstGeom prst="rect">
            <a:avLst/>
          </a:prstGeom>
        </p:spPr>
      </p:pic>
      <p:pic>
        <p:nvPicPr>
          <p:cNvPr id="23" name="Picture 22" descr="Aetna_Logo_K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060" y="2779939"/>
            <a:ext cx="960370" cy="32937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14800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09896" y="4278325"/>
            <a:ext cx="5097090" cy="1280160"/>
          </a:xfrm>
        </p:spPr>
        <p:txBody>
          <a:bodyPr anchor="b"/>
          <a:lstStyle>
            <a:lvl1pPr algn="ctr">
              <a:lnSpc>
                <a:spcPct val="90000"/>
              </a:lnSpc>
              <a:defRPr sz="4400" b="1" i="0" cap="none" baseline="0">
                <a:solidFill>
                  <a:srgbClr val="FFFFFF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16464" y="5639521"/>
            <a:ext cx="3877578" cy="371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FFFFFF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78316" y="6319890"/>
            <a:ext cx="953312" cy="287783"/>
          </a:xfrm>
          <a:solidFill>
            <a:schemeClr val="bg2"/>
          </a:solidFill>
        </p:spPr>
        <p:txBody>
          <a:bodyPr anchor="ctr"/>
          <a:lstStyle>
            <a:lvl1pPr algn="ctr">
              <a:defRPr sz="750" b="1" baseline="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22" y="6292904"/>
            <a:ext cx="926409" cy="232776"/>
          </a:xfrm>
          <a:prstGeom prst="rect">
            <a:avLst/>
          </a:prstGeom>
        </p:spPr>
      </p:pic>
      <p:pic>
        <p:nvPicPr>
          <p:cNvPr id="23" name="Picture 22" descr="Aetna_Logo_K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060" y="2779939"/>
            <a:ext cx="960370" cy="32937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14800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09896" y="4279392"/>
            <a:ext cx="5097090" cy="1280926"/>
          </a:xfrm>
        </p:spPr>
        <p:txBody>
          <a:bodyPr anchor="b"/>
          <a:lstStyle>
            <a:lvl1pPr algn="ctr">
              <a:lnSpc>
                <a:spcPct val="90000"/>
              </a:lnSpc>
              <a:defRPr sz="4400" b="1" i="0" cap="none" baseline="0">
                <a:solidFill>
                  <a:srgbClr val="FFFFFF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16464" y="5639521"/>
            <a:ext cx="3877578" cy="371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FFFFFF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520727" y="6319890"/>
            <a:ext cx="953312" cy="287783"/>
          </a:xfrm>
          <a:solidFill>
            <a:schemeClr val="bg2"/>
          </a:solidFill>
        </p:spPr>
        <p:txBody>
          <a:bodyPr anchor="ctr"/>
          <a:lstStyle>
            <a:lvl1pPr algn="ctr">
              <a:defRPr sz="750" b="1" baseline="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Violet (transparent 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353" y="6271500"/>
            <a:ext cx="947318" cy="2523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14800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09896" y="4279392"/>
            <a:ext cx="5097090" cy="1280160"/>
          </a:xfrm>
        </p:spPr>
        <p:txBody>
          <a:bodyPr anchor="b"/>
          <a:lstStyle>
            <a:lvl1pPr algn="ctr">
              <a:lnSpc>
                <a:spcPct val="90000"/>
              </a:lnSpc>
              <a:defRPr sz="4400" b="1" i="0" cap="none" baseline="0">
                <a:solidFill>
                  <a:srgbClr val="7D3F98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16464" y="5639521"/>
            <a:ext cx="3877578" cy="371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7D3F98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78316" y="6319890"/>
            <a:ext cx="953312" cy="287783"/>
          </a:xfrm>
          <a:solidFill>
            <a:schemeClr val="bg2"/>
          </a:solidFill>
        </p:spPr>
        <p:txBody>
          <a:bodyPr anchor="ctr"/>
          <a:lstStyle>
            <a:lvl1pPr algn="ctr">
              <a:defRPr sz="750" b="1" baseline="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4114800"/>
            <a:ext cx="9144001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Violet (transparent 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817" y="6271498"/>
            <a:ext cx="947318" cy="2523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14800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09896" y="4278325"/>
            <a:ext cx="5097090" cy="1280160"/>
          </a:xfrm>
        </p:spPr>
        <p:txBody>
          <a:bodyPr anchor="b"/>
          <a:lstStyle>
            <a:lvl1pPr algn="ctr">
              <a:lnSpc>
                <a:spcPct val="90000"/>
              </a:lnSpc>
              <a:defRPr sz="4400" b="1" i="0" cap="none" baseline="0">
                <a:solidFill>
                  <a:srgbClr val="7D3F98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16464" y="5639521"/>
            <a:ext cx="3877578" cy="371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7D3F98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4399" y="6173393"/>
            <a:ext cx="1772111" cy="431800"/>
          </a:xfrm>
        </p:spPr>
        <p:txBody>
          <a:bodyPr anchor="b"/>
          <a:lstStyle>
            <a:lvl1pPr>
              <a:defRPr sz="900" baseline="0">
                <a:solidFill>
                  <a:srgbClr val="7D3F98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4255" y="6173393"/>
            <a:ext cx="1772111" cy="431800"/>
          </a:xfrm>
        </p:spPr>
        <p:txBody>
          <a:bodyPr anchor="b"/>
          <a:lstStyle>
            <a:lvl1pPr algn="r">
              <a:defRPr sz="900" baseline="0">
                <a:solidFill>
                  <a:srgbClr val="7D3F9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520727" y="6319890"/>
            <a:ext cx="953312" cy="287783"/>
          </a:xfrm>
          <a:solidFill>
            <a:schemeClr val="bg2"/>
          </a:solidFill>
        </p:spPr>
        <p:txBody>
          <a:bodyPr anchor="ctr"/>
          <a:lstStyle>
            <a:lvl1pPr algn="ctr">
              <a:defRPr sz="750" b="1" baseline="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2990" y="455613"/>
            <a:ext cx="8458021" cy="5932487"/>
          </a:xfrm>
        </p:spPr>
        <p:txBody>
          <a:bodyPr anchor="ctr" anchorCtr="1"/>
          <a:lstStyle>
            <a:lvl1pPr marL="0" indent="0" algn="ctr">
              <a:buFontTx/>
              <a:buNone/>
              <a:tabLst>
                <a:tab pos="1201738" algn="l"/>
              </a:tabLst>
              <a:defRPr sz="72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800"/>
              </a:spcBef>
              <a:buFontTx/>
              <a:buNone/>
              <a:tabLst>
                <a:tab pos="1201738" algn="l"/>
              </a:tabLst>
              <a:defRPr sz="14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0"/>
            <a:ext cx="7120451" cy="731610"/>
          </a:xfrm>
        </p:spPr>
        <p:txBody>
          <a:bodyPr anchor="ctr"/>
          <a:lstStyle>
            <a:lvl1pPr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1" y="1330325"/>
            <a:ext cx="7112586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3" y="6293922"/>
            <a:ext cx="1363988" cy="459705"/>
          </a:xfrm>
          <a:prstGeom prst="rect">
            <a:avLst/>
          </a:prstGeom>
          <a:solidFill>
            <a:schemeClr val="bg1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844" y="388063"/>
            <a:ext cx="8473504" cy="384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90" y="1408181"/>
            <a:ext cx="8473504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  <a:p>
            <a:pPr lvl="3"/>
            <a:r>
              <a:rPr lang="en-US" dirty="0"/>
              <a:t>Fourth-level</a:t>
            </a:r>
          </a:p>
          <a:p>
            <a:pPr lvl="4"/>
            <a:r>
              <a:rPr lang="en-US" dirty="0"/>
              <a:t>Fifth-level</a:t>
            </a:r>
          </a:p>
        </p:txBody>
      </p:sp>
      <p:pic>
        <p:nvPicPr>
          <p:cNvPr id="4" name="Picture 3" descr="Violet (transparent background)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279" y="6438813"/>
            <a:ext cx="473659" cy="126187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414141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3F3F3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414141"/>
              </a:solidFill>
              <a:latin typeface="Open Sans Light"/>
              <a:cs typeface="Open Sans Light"/>
            </a:endParaRPr>
          </a:p>
        </p:txBody>
      </p: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342989" y="6418626"/>
            <a:ext cx="3070771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rgbClr val="41414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rgbClr val="414141"/>
                </a:solidFill>
              </a:rPr>
              <a:t>Proprietary and Confidential</a:t>
            </a:r>
            <a:r>
              <a:rPr lang="en-US" sz="800" dirty="0">
                <a:solidFill>
                  <a:srgbClr val="4141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4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2"/>
          </a:solidFill>
          <a:latin typeface="+mj-lt"/>
          <a:ea typeface="+mj-ea"/>
          <a:cs typeface="Open Sans Light"/>
        </a:defRPr>
      </a:lvl1pPr>
    </p:titleStyle>
    <p:bodyStyle>
      <a:lvl1pPr marL="0" indent="0" algn="l" defTabSz="685983" rtl="0" eaLnBrk="1" latinLnBrk="0" hangingPunct="1">
        <a:spcBef>
          <a:spcPts val="600"/>
        </a:spcBef>
        <a:spcAft>
          <a:spcPts val="0"/>
        </a:spcAft>
        <a:buClrTx/>
        <a:buFontTx/>
        <a:buNone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1pPr>
      <a:lvl2pPr marL="15005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2pPr>
      <a:lvl3pPr marL="298927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3pPr>
      <a:lvl4pPr marL="46684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4pPr>
      <a:lvl5pPr marL="604999" indent="-1369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228600"/>
            <a:ext cx="8473504" cy="384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325879"/>
            <a:ext cx="8473504" cy="4846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  <a:p>
            <a:pPr lvl="3"/>
            <a:r>
              <a:rPr lang="en-US" dirty="0"/>
              <a:t>Fourth-level</a:t>
            </a:r>
          </a:p>
          <a:p>
            <a:pPr lvl="4"/>
            <a:r>
              <a:rPr lang="en-US" dirty="0"/>
              <a:t>Fifth-level</a:t>
            </a:r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414141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800" smtClean="0">
                <a:solidFill>
                  <a:srgbClr val="3F3F3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800" dirty="0">
              <a:solidFill>
                <a:srgbClr val="414141"/>
              </a:solidFill>
              <a:latin typeface="Open Sans Light"/>
              <a:cs typeface="Open Sans Light"/>
            </a:endParaRPr>
          </a:p>
        </p:txBody>
      </p: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dirty="0">
                <a:solidFill>
                  <a:srgbClr val="414141"/>
                </a:solidFill>
              </a:rPr>
              <a:t>©2018 Aetna Medicaid</a:t>
            </a:r>
          </a:p>
          <a:p>
            <a:pPr>
              <a:spcBef>
                <a:spcPts val="0"/>
              </a:spcBef>
            </a:pPr>
            <a:r>
              <a:rPr lang="en-US" sz="800" baseline="0" dirty="0">
                <a:solidFill>
                  <a:srgbClr val="414141"/>
                </a:solidFill>
              </a:rPr>
              <a:t>Proprietary and Confidential</a:t>
            </a:r>
            <a:r>
              <a:rPr lang="en-US" sz="800" dirty="0">
                <a:solidFill>
                  <a:srgbClr val="41414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2"/>
          </a:solidFill>
          <a:latin typeface="+mj-lt"/>
          <a:ea typeface="+mj-ea"/>
          <a:cs typeface="Open Sans Light"/>
        </a:defRPr>
      </a:lvl1pPr>
    </p:titleStyle>
    <p:bodyStyle>
      <a:lvl1pPr marL="0" indent="0" algn="l" defTabSz="685983" rtl="0" eaLnBrk="1" latinLnBrk="0" hangingPunct="1">
        <a:spcBef>
          <a:spcPts val="600"/>
        </a:spcBef>
        <a:spcAft>
          <a:spcPts val="0"/>
        </a:spcAft>
        <a:buClrTx/>
        <a:buFontTx/>
        <a:buNone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1pPr>
      <a:lvl2pPr marL="15005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2pPr>
      <a:lvl3pPr marL="298927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3pPr>
      <a:lvl4pPr marL="46684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4pPr>
      <a:lvl5pPr marL="604999" indent="-1369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68" userDrawn="1">
          <p15:clr>
            <a:srgbClr val="F26B43"/>
          </p15:clr>
        </p15:guide>
        <p15:guide id="4" pos="2592" userDrawn="1">
          <p15:clr>
            <a:srgbClr val="F26B43"/>
          </p15:clr>
        </p15:guide>
        <p15:guide id="5" pos="2016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112173"/>
          </a:xfrm>
        </p:spPr>
      </p:pic>
      <p:sp>
        <p:nvSpPr>
          <p:cNvPr id="22" name="Title 2"/>
          <p:cNvSpPr>
            <a:spLocks noGrp="1"/>
          </p:cNvSpPr>
          <p:nvPr>
            <p:ph type="ctrTitle"/>
          </p:nvPr>
        </p:nvSpPr>
        <p:spPr>
          <a:xfrm>
            <a:off x="764712" y="397565"/>
            <a:ext cx="7496419" cy="2643809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Aetna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Better Health of Kansas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783" y="2126974"/>
            <a:ext cx="7692887" cy="18784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800" dirty="0"/>
          </a:p>
          <a:p>
            <a:pPr algn="ctr" defTabSz="456758" fontAlgn="base"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Domaine Display Bold" panose="020A0803080505060203" pitchFamily="18" charset="0"/>
                <a:cs typeface="Open Sans Light"/>
              </a:rPr>
              <a:t>KanCare Enrollment Education Meetings</a:t>
            </a:r>
          </a:p>
          <a:p>
            <a:pPr algn="ctr" defTabSz="456758" fontAlgn="base"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Domaine Display Bold" panose="020A0803080505060203" pitchFamily="18" charset="0"/>
                <a:cs typeface="Open Sans Light"/>
              </a:rPr>
              <a:t>October 2018</a:t>
            </a:r>
            <a:endParaRPr lang="en-US" sz="2800" b="1" dirty="0" smtClean="0">
              <a:solidFill>
                <a:schemeClr val="bg1"/>
              </a:solidFill>
              <a:latin typeface="Domaine Display Bold" panose="020A0803080505060203" pitchFamily="18" charset="0"/>
              <a:cs typeface="Open Sans Light"/>
            </a:endParaRPr>
          </a:p>
        </p:txBody>
      </p:sp>
      <p:pic>
        <p:nvPicPr>
          <p:cNvPr id="1026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8" y="6112171"/>
            <a:ext cx="149534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Aetna Better Health of Kansas Provider Credentialing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Follow the State Credentialing Requirements</a:t>
            </a:r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the State’s Credentialing Forms</a:t>
            </a:r>
          </a:p>
          <a:p>
            <a:endParaRPr lang="en-US" dirty="0"/>
          </a:p>
          <a:p>
            <a:r>
              <a:rPr lang="en-US" dirty="0"/>
              <a:t>Will have Provider Supplemental Form to obtain additional information specific to Aetna Better Health data needs </a:t>
            </a:r>
            <a:r>
              <a:rPr lang="en-US" dirty="0" smtClean="0"/>
              <a:t>for the </a:t>
            </a:r>
            <a:r>
              <a:rPr lang="en-US" dirty="0"/>
              <a:t>provider </a:t>
            </a:r>
            <a:r>
              <a:rPr lang="en-US" dirty="0" smtClean="0"/>
              <a:t>directory.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Items in Flight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following items are in the process of being completed and submitted to KDHE for approval:</a:t>
            </a:r>
          </a:p>
          <a:p>
            <a:endParaRPr lang="en-US" b="1" i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Provider Manual and Other Provider Collateral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Prior Authorization </a:t>
            </a:r>
            <a:r>
              <a:rPr lang="en-US" b="1" dirty="0" smtClean="0"/>
              <a:t>Manual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Appeals and Grievance </a:t>
            </a:r>
            <a:r>
              <a:rPr lang="en-US" b="1" dirty="0" smtClean="0"/>
              <a:t>and Other </a:t>
            </a:r>
            <a:r>
              <a:rPr lang="en-US" b="1" dirty="0"/>
              <a:t>Key Policies  &amp; Procedures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Provider Orientations and Webinars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Aetna Better Health will follow and utilize the following: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MCG  </a:t>
            </a:r>
            <a:r>
              <a:rPr lang="en-US" b="1" dirty="0"/>
              <a:t>(</a:t>
            </a:r>
            <a:r>
              <a:rPr lang="en-US" b="1" dirty="0"/>
              <a:t>Milliman</a:t>
            </a:r>
            <a:r>
              <a:rPr lang="en-US" b="1" dirty="0"/>
              <a:t> Care Guidelines) for Medical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Kansas timely </a:t>
            </a:r>
            <a:r>
              <a:rPr lang="en-US" b="1" dirty="0"/>
              <a:t>filing </a:t>
            </a:r>
            <a:r>
              <a:rPr lang="en-US" b="1" dirty="0" smtClean="0"/>
              <a:t> requirement of </a:t>
            </a:r>
            <a:r>
              <a:rPr lang="en-US" b="1" dirty="0"/>
              <a:t>180 days for original submission; 365 days for </a:t>
            </a:r>
            <a:r>
              <a:rPr lang="en-US" b="1" dirty="0" smtClean="0"/>
              <a:t>corrections.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State’s </a:t>
            </a:r>
            <a:r>
              <a:rPr lang="en-US" b="1" dirty="0"/>
              <a:t>New Provider Credentialing Process being implemented for 1/1/2019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A78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Subcontractors for Dental</a:t>
            </a:r>
            <a:r>
              <a:rPr lang="en-US" b="1" dirty="0"/>
              <a:t>, Vision and </a:t>
            </a:r>
            <a:r>
              <a:rPr lang="en-US" b="1" dirty="0" smtClean="0"/>
              <a:t>Non Emergency Medical Transportation (NEMT)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Provider Orientation and Welcome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</a:t>
            </a:r>
            <a:r>
              <a:rPr lang="en-US" b="1" dirty="0" smtClean="0"/>
              <a:t>Fall 2018: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Invitations will be distributed </a:t>
            </a:r>
            <a:r>
              <a:rPr lang="en-US" b="1" dirty="0" smtClean="0"/>
              <a:t>to attend Provider </a:t>
            </a:r>
            <a:r>
              <a:rPr lang="en-US" b="1" dirty="0" smtClean="0"/>
              <a:t>Webinars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Invitations to register  and attend </a:t>
            </a:r>
            <a:r>
              <a:rPr lang="en-US" b="1" dirty="0" smtClean="0"/>
              <a:t>S</a:t>
            </a:r>
            <a:r>
              <a:rPr lang="en-US" b="1" dirty="0" smtClean="0"/>
              <a:t>tatewide </a:t>
            </a:r>
            <a:r>
              <a:rPr lang="en-US" b="1" dirty="0"/>
              <a:t>Provider Town Hall </a:t>
            </a:r>
            <a:r>
              <a:rPr lang="en-US" b="1" dirty="0" smtClean="0"/>
              <a:t>Orientations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External Provider Relations Staff will be in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Provider updates and additional information will be communicated via: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Newsletter (fax &amp; email)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Update information on our website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Provider Relations staff provider visits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2990" y="469792"/>
            <a:ext cx="8458021" cy="5932487"/>
          </a:xfrm>
        </p:spPr>
        <p:txBody>
          <a:bodyPr anchor="t"/>
          <a:lstStyle/>
          <a:p>
            <a:endParaRPr lang="en-US" sz="3200" dirty="0"/>
          </a:p>
          <a:p>
            <a:r>
              <a:rPr lang="en-US" sz="3200" dirty="0"/>
              <a:t>Please contact us with any questions </a:t>
            </a:r>
          </a:p>
          <a:p>
            <a:r>
              <a:rPr lang="en-US" sz="3200" dirty="0"/>
              <a:t>At</a:t>
            </a:r>
          </a:p>
          <a:p>
            <a:r>
              <a:rPr lang="en-US" sz="3200" dirty="0"/>
              <a:t> </a:t>
            </a:r>
          </a:p>
          <a:p>
            <a:pPr algn="l"/>
            <a:r>
              <a:rPr lang="en-US" sz="3200" dirty="0"/>
              <a:t>      ​</a:t>
            </a:r>
            <a:r>
              <a:rPr lang="en-US" sz="3600" dirty="0"/>
              <a:t>ProviderExperience_KS@aetna.com</a:t>
            </a:r>
          </a:p>
          <a:p>
            <a:pPr algn="l"/>
            <a:endParaRPr lang="en-US" sz="3600" dirty="0"/>
          </a:p>
          <a:p>
            <a:r>
              <a:rPr lang="en-US" sz="3600" dirty="0"/>
              <a:t>1-855-221-5656</a:t>
            </a:r>
          </a:p>
          <a:p>
            <a:pPr algn="l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0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members are at the center of everything we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8951"/>
          <a:stretch/>
        </p:blipFill>
        <p:spPr>
          <a:xfrm>
            <a:off x="204719" y="1338168"/>
            <a:ext cx="4326341" cy="4609177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26542"/>
              </p:ext>
            </p:extLst>
          </p:nvPr>
        </p:nvGraphicFramePr>
        <p:xfrm>
          <a:off x="4663784" y="1198180"/>
          <a:ext cx="4352917" cy="50244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2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461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41414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Aetna at a glance: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50,000 employees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23.5 million medical members</a:t>
                      </a:r>
                      <a:endParaRPr lang="en-US" sz="1400" b="0" dirty="0">
                        <a:solidFill>
                          <a:srgbClr val="41414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$61 billion revenue</a:t>
                      </a:r>
                      <a:endParaRPr lang="en-US" sz="1400" b="1" dirty="0">
                        <a:solidFill>
                          <a:srgbClr val="41414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160 years of national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 and international experience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3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3</a:t>
                      </a:r>
                      <a:r>
                        <a:rPr lang="en-US" sz="1400" baseline="30000" dirty="0">
                          <a:solidFill>
                            <a:srgbClr val="414141"/>
                          </a:solidFill>
                        </a:rPr>
                        <a:t>rd</a:t>
                      </a:r>
                      <a:r>
                        <a:rPr lang="en-US" sz="1400" dirty="0">
                          <a:solidFill>
                            <a:srgbClr val="414141"/>
                          </a:solidFill>
                        </a:rPr>
                        <a:t> largest managed care organization in the U.S.</a:t>
                      </a:r>
                      <a:endParaRPr lang="en-US" sz="1400" b="1" dirty="0">
                        <a:solidFill>
                          <a:srgbClr val="41414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50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Aetna</a:t>
                      </a:r>
                      <a:r>
                        <a:rPr lang="en-US" sz="14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in Kansas</a:t>
                      </a: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Kansas Based</a:t>
                      </a:r>
                      <a:r>
                        <a:rPr lang="en-US" sz="14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Network Development Team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Approximately 130,000 </a:t>
                      </a:r>
                      <a:r>
                        <a:rPr lang="en-US" sz="14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members with 500+</a:t>
                      </a: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locally based employees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Currently serving approximately</a:t>
                      </a:r>
                      <a:r>
                        <a:rPr lang="en-US" sz="14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380,000 </a:t>
                      </a:r>
                      <a:r>
                        <a:rPr lang="en-US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commercial and</a:t>
                      </a:r>
                      <a:r>
                        <a:rPr lang="en-US" sz="14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Medicare members </a:t>
                      </a:r>
                      <a:endParaRPr lang="en-US" sz="14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50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263" y="1214651"/>
            <a:ext cx="80112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/>
              <a:t>Aetna Better Health of Kansas </a:t>
            </a:r>
            <a:r>
              <a:rPr lang="en-US" dirty="0"/>
              <a:t>is the operating MCO Name</a:t>
            </a:r>
          </a:p>
          <a:p>
            <a:pPr marL="0" lvl="1"/>
            <a:endParaRPr lang="en-US" dirty="0"/>
          </a:p>
          <a:p>
            <a:pPr marL="0" lvl="1"/>
            <a:r>
              <a:rPr lang="en-US" b="1" dirty="0"/>
              <a:t>Separate Operations from our Commercial/Medicare Advantage Plans in Kansas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dirty="0"/>
              <a:t>Designated staff, with Kansas based Executive Leadership for KanCare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dirty="0"/>
              <a:t>Kansas-based Member/Provider Customer Service Call Centers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dirty="0"/>
              <a:t>3 office locations</a:t>
            </a: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/>
              <a:t>Overland Park</a:t>
            </a: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/>
              <a:t>Topeka</a:t>
            </a: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/>
              <a:t>Wichita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dirty="0"/>
              <a:t>Local Network Development </a:t>
            </a:r>
            <a:r>
              <a:rPr lang="en-US" dirty="0" smtClean="0"/>
              <a:t>Provider </a:t>
            </a:r>
            <a:r>
              <a:rPr lang="en-US" dirty="0"/>
              <a:t>Liaisons </a:t>
            </a:r>
            <a:r>
              <a:rPr lang="en-US" dirty="0" smtClean="0"/>
              <a:t>for </a:t>
            </a:r>
            <a:r>
              <a:rPr lang="en-US" dirty="0"/>
              <a:t>Face-to-Face interaction</a:t>
            </a:r>
          </a:p>
          <a:p>
            <a:pPr marL="457200" lvl="2"/>
            <a:endParaRPr lang="en-US" dirty="0"/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KanCare Implementation Timeline for Aetna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081" y="1214651"/>
            <a:ext cx="6434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Amerigroup </a:t>
            </a:r>
            <a:r>
              <a:rPr lang="en-US" dirty="0"/>
              <a:t>members will be assigned to Aetna, but can choose any of the three </a:t>
            </a:r>
            <a:r>
              <a:rPr lang="en-US" dirty="0" smtClean="0"/>
              <a:t>MCOs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members will receive enrollment packets, beginning in October, and will be allowed a new MCO choice period that runs until April 3, </a:t>
            </a:r>
            <a:r>
              <a:rPr lang="en-US" dirty="0" smtClean="0"/>
              <a:t>2019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December </a:t>
            </a:r>
            <a:r>
              <a:rPr lang="en-US" dirty="0"/>
              <a:t>2018 –  Member Plan / </a:t>
            </a:r>
            <a:r>
              <a:rPr lang="en-US" dirty="0" smtClean="0"/>
              <a:t>Primary Care Provider </a:t>
            </a:r>
            <a:r>
              <a:rPr lang="en-US" dirty="0"/>
              <a:t>assignments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January 1, 2019 -  “Go Live” for Aetna Better Health of Kansas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Becoming a Participating Provider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Blocks for Aetna’s Medicaid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605" y="1248521"/>
            <a:ext cx="8577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70C0"/>
                </a:solidFill>
              </a:rPr>
              <a:t>3 Approaches </a:t>
            </a:r>
            <a:r>
              <a:rPr lang="en-US" sz="2000" b="1" dirty="0" smtClean="0">
                <a:solidFill>
                  <a:srgbClr val="0070C0"/>
                </a:solidFill>
              </a:rPr>
              <a:t>to </a:t>
            </a:r>
            <a:r>
              <a:rPr lang="en-US" sz="2000" b="1" dirty="0">
                <a:solidFill>
                  <a:srgbClr val="0070C0"/>
                </a:solidFill>
              </a:rPr>
              <a:t>Expedite the Network Build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05946" y="1815152"/>
            <a:ext cx="6234545" cy="4003743"/>
          </a:xfrm>
          <a:prstGeom prst="rect">
            <a:avLst/>
          </a:prstGeom>
        </p:spPr>
        <p:txBody>
          <a:bodyPr/>
          <a:lstStyle>
            <a:lvl1pPr marL="0" indent="0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50059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2pPr>
            <a:lvl3pPr marL="298927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3pPr>
            <a:lvl4pPr marL="466849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4pPr>
            <a:lvl5pPr marL="604999" indent="-1369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/>
              <a:defRPr/>
            </a:pPr>
            <a:r>
              <a:rPr lang="en-US" sz="1800" b="1" dirty="0"/>
              <a:t>Children’s Mercy Family Health Partner Agreements</a:t>
            </a:r>
          </a:p>
          <a:p>
            <a:pPr marL="342900" lvl="1" indent="-3429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/>
              <a:defRPr/>
            </a:pPr>
            <a:r>
              <a:rPr lang="en-US" sz="1800" b="1" dirty="0"/>
              <a:t>Amendment to Your Aetna Commercial/Medicare Agreement</a:t>
            </a:r>
          </a:p>
          <a:p>
            <a:pPr marL="342900" lvl="1" indent="-3429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/>
              <a:defRPr/>
            </a:pPr>
            <a:r>
              <a:rPr lang="en-US" sz="1800" b="1" dirty="0"/>
              <a:t>Aetna Better Health of Kansas Direct Agreement</a:t>
            </a:r>
            <a:endParaRPr lang="en-US" sz="1800" dirty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tabLst/>
              <a:defRPr/>
            </a:pPr>
            <a:endParaRPr lang="en-US" sz="1600" dirty="0"/>
          </a:p>
        </p:txBody>
      </p:sp>
      <p:pic>
        <p:nvPicPr>
          <p:cNvPr id="7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Children’s Mercy Family Health Partner  (CMFHP) Agreements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445" y="1255594"/>
            <a:ext cx="78201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 to the CMFHP agreements through the provider assignments at the time Coventry purchased CMFHP effective 1/3/12; and then by virtue of the acquisition of Coventry by Aetna on 5/7/13</a:t>
            </a:r>
          </a:p>
          <a:p>
            <a:endParaRPr lang="en-US" dirty="0"/>
          </a:p>
          <a:p>
            <a:r>
              <a:rPr lang="en-US" dirty="0" smtClean="0"/>
              <a:t>Fall 2017 </a:t>
            </a:r>
            <a:r>
              <a:rPr lang="en-US" dirty="0"/>
              <a:t>–Eligible providers were sent a letter that informed of our intent to access their agreement with steps to “opt-out</a:t>
            </a:r>
            <a:r>
              <a:rPr lang="en-US" dirty="0" smtClean="0"/>
              <a:t>” </a:t>
            </a:r>
            <a:r>
              <a:rPr lang="en-US" dirty="0"/>
              <a:t>if desired.</a:t>
            </a:r>
          </a:p>
          <a:p>
            <a:endParaRPr lang="en-US" dirty="0"/>
          </a:p>
          <a:p>
            <a:r>
              <a:rPr lang="en-US" dirty="0" smtClean="0"/>
              <a:t>August/September </a:t>
            </a:r>
            <a:r>
              <a:rPr lang="en-US" dirty="0"/>
              <a:t>–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Telephonic outreach by Aetna staff to providers with valid CMFHP agreements to facilitate the credentialing </a:t>
            </a:r>
            <a:r>
              <a:rPr lang="en-US" dirty="0" smtClean="0"/>
              <a:t>process and </a:t>
            </a:r>
            <a:r>
              <a:rPr lang="en-US" dirty="0"/>
              <a:t>obtain current demographic information and rosters.  This is to </a:t>
            </a:r>
            <a:r>
              <a:rPr lang="en-US" b="1" i="1" dirty="0"/>
              <a:t>ensure  correct information is loaded into our Provider &amp; Claims Platforms and that you are a current Kansas Medicaid </a:t>
            </a:r>
            <a:r>
              <a:rPr lang="en-US" b="1" i="1" dirty="0" smtClean="0"/>
              <a:t>provider.</a:t>
            </a:r>
            <a:endParaRPr lang="en-US" b="1" i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KanCare Regulatory </a:t>
            </a:r>
            <a:r>
              <a:rPr lang="en-US" dirty="0" smtClean="0"/>
              <a:t>Addendums and Fee Schedules </a:t>
            </a:r>
            <a:r>
              <a:rPr lang="en-US" dirty="0"/>
              <a:t>will be sent </a:t>
            </a:r>
            <a:r>
              <a:rPr lang="en-US" dirty="0" smtClean="0"/>
              <a:t>as well.</a:t>
            </a:r>
            <a:endParaRPr lang="en-US" dirty="0"/>
          </a:p>
        </p:txBody>
      </p:sp>
      <p:pic>
        <p:nvPicPr>
          <p:cNvPr id="5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Amendment to Your Aetna Commercial Agreement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Providers </a:t>
            </a:r>
            <a:r>
              <a:rPr lang="en-US" dirty="0"/>
              <a:t>will be receiving a letter that contains the following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Applicable amendment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Kansas Medicaid Product Attachment that will outline reimbursement terms and KanCare product participation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Kansas Medicaid Regulatory Compliance Addendum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Applicable credentialing application or demographic review sheet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We recognize that you are credentialed with Aetna, however we need current information to </a:t>
            </a:r>
            <a:r>
              <a:rPr lang="en-US" b="1" i="1" dirty="0"/>
              <a:t>ensure  correct information is loaded into our Provider &amp; Claims Platforms and that you are a current KS Medicaid </a:t>
            </a:r>
            <a:r>
              <a:rPr lang="en-US" b="1" i="1" dirty="0" smtClean="0"/>
              <a:t>provider.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Aetna Better Health of Kansas Direct Provider Agreements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672" y="1310185"/>
            <a:ext cx="6380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For Providers who were not part of the CMFHP network  or Aetna’s Commercial/Medicare Network: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telephonic outreach to email agreements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 relationship with the negotiator to complete the contracting process</a:t>
            </a:r>
          </a:p>
          <a:p>
            <a:endParaRPr lang="en-US" dirty="0"/>
          </a:p>
        </p:txBody>
      </p:sp>
      <p:pic>
        <p:nvPicPr>
          <p:cNvPr id="4" name="Picture 2" descr="https://teams.sp.aetna.com/sites/MedicaidHub10/HP/KS/StratProj/KanCare2/Shared%20Documents/KanCare-logo-Blue-Gol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18" y="6094358"/>
            <a:ext cx="149534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s_Dividers">
  <a:themeElements>
    <a:clrScheme name="Custom 174">
      <a:dk1>
        <a:sysClr val="windowText" lastClr="000000"/>
      </a:dk1>
      <a:lt1>
        <a:srgbClr val="FFFFFF"/>
      </a:lt1>
      <a:dk2>
        <a:srgbClr val="414141"/>
      </a:dk2>
      <a:lt2>
        <a:srgbClr val="C2C0C0"/>
      </a:lt2>
      <a:accent1>
        <a:srgbClr val="563D82"/>
      </a:accent1>
      <a:accent2>
        <a:srgbClr val="7D3F98"/>
      </a:accent2>
      <a:accent3>
        <a:srgbClr val="B18CC1"/>
      </a:accent3>
      <a:accent4>
        <a:srgbClr val="B9AFD6"/>
      </a:accent4>
      <a:accent5>
        <a:srgbClr val="AA0061"/>
      </a:accent5>
      <a:accent6>
        <a:srgbClr val="D20962"/>
      </a:accent6>
      <a:hlink>
        <a:srgbClr val="293BE5"/>
      </a:hlink>
      <a:folHlink>
        <a:srgbClr val="B2B2B2"/>
      </a:folHlink>
    </a:clrScheme>
    <a:fontScheme name="Open San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smtClean="0">
            <a:latin typeface="Open Sans Bold"/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tx2"/>
            </a:solidFill>
            <a:latin typeface="Open Sans Light"/>
            <a:cs typeface="Open Sans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17_05_03_Aetna_Violet_4x3_WIP" id="{A464F6EA-3DE4-DC44-96E5-A1E88D6C5DE4}" vid="{CA56EE30-4707-D943-84E1-3F06DB138E8B}"/>
    </a:ext>
  </a:extLst>
</a:theme>
</file>

<file path=ppt/theme/theme2.xml><?xml version="1.0" encoding="utf-8"?>
<a:theme xmlns:a="http://schemas.openxmlformats.org/drawingml/2006/main" name="No Logo Theme">
  <a:themeElements>
    <a:clrScheme name="Custom 174">
      <a:dk1>
        <a:sysClr val="windowText" lastClr="000000"/>
      </a:dk1>
      <a:lt1>
        <a:srgbClr val="FFFFFF"/>
      </a:lt1>
      <a:dk2>
        <a:srgbClr val="414141"/>
      </a:dk2>
      <a:lt2>
        <a:srgbClr val="C2C0C0"/>
      </a:lt2>
      <a:accent1>
        <a:srgbClr val="563D82"/>
      </a:accent1>
      <a:accent2>
        <a:srgbClr val="7D3F98"/>
      </a:accent2>
      <a:accent3>
        <a:srgbClr val="B18CC1"/>
      </a:accent3>
      <a:accent4>
        <a:srgbClr val="B9AFD6"/>
      </a:accent4>
      <a:accent5>
        <a:srgbClr val="AA0061"/>
      </a:accent5>
      <a:accent6>
        <a:srgbClr val="D20962"/>
      </a:accent6>
      <a:hlink>
        <a:srgbClr val="293BE5"/>
      </a:hlink>
      <a:folHlink>
        <a:srgbClr val="B2B2B2"/>
      </a:folHlink>
    </a:clrScheme>
    <a:fontScheme name="Open San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smtClean="0">
            <a:latin typeface="Open Sans Bold"/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tx2"/>
            </a:solidFill>
            <a:latin typeface="Open Sans Light"/>
            <a:cs typeface="Open Sans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17_05_03_Aetna_Violet_4x3_WIP" id="{A464F6EA-3DE4-DC44-96E5-A1E88D6C5DE4}" vid="{16D30BA7-3E52-7746-AD7B-81AEAABFAC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Doc_x0020_Category xmlns="ce3acf77-eb32-4ab0-bcbc-20e8f276563d">New Deck Template</Sub_x0020_Doc_x0020_Category>
    <Doc_x0020_Category xmlns="ce3acf77-eb32-4ab0-bcbc-20e8f276563d">New Deck Template</Doc_x0020_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F6F4C5328544DA1F475917B20AE30" ma:contentTypeVersion="2" ma:contentTypeDescription="Create a new document." ma:contentTypeScope="" ma:versionID="e647652a026f1a06c1eee092fdf9903a">
  <xsd:schema xmlns:xsd="http://www.w3.org/2001/XMLSchema" xmlns:xs="http://www.w3.org/2001/XMLSchema" xmlns:p="http://schemas.microsoft.com/office/2006/metadata/properties" xmlns:ns2="ce3acf77-eb32-4ab0-bcbc-20e8f276563d" targetNamespace="http://schemas.microsoft.com/office/2006/metadata/properties" ma:root="true" ma:fieldsID="daf70e93016f04ecbd4dc22d04b17860" ns2:_="">
    <xsd:import namespace="ce3acf77-eb32-4ab0-bcbc-20e8f276563d"/>
    <xsd:element name="properties">
      <xsd:complexType>
        <xsd:sequence>
          <xsd:element name="documentManagement">
            <xsd:complexType>
              <xsd:all>
                <xsd:element ref="ns2:Doc_x0020_Category" minOccurs="0"/>
                <xsd:element ref="ns2:Sub_x0020_Doc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acf77-eb32-4ab0-bcbc-20e8f276563d" elementFormDefault="qualified">
    <xsd:import namespace="http://schemas.microsoft.com/office/2006/documentManagement/types"/>
    <xsd:import namespace="http://schemas.microsoft.com/office/infopath/2007/PartnerControls"/>
    <xsd:element name="Doc_x0020_Category" ma:index="8" nillable="true" ma:displayName="Doc Category" ma:format="Dropdown" ma:internalName="Doc_x0020_Category">
      <xsd:simpleType>
        <xsd:union memberTypes="dms:Text">
          <xsd:simpleType>
            <xsd:restriction base="dms:Choice">
              <xsd:enumeration value="Administrative"/>
              <xsd:enumeration value="Desktop"/>
              <xsd:enumeration value="Forms"/>
              <xsd:enumeration value="Miscellaneous"/>
              <xsd:enumeration value="Meeting Agenda"/>
              <xsd:enumeration value="Meeting Notes"/>
              <xsd:enumeration value="Presentation"/>
              <xsd:enumeration value="Policy"/>
              <xsd:enumeration value="Resources"/>
            </xsd:restriction>
          </xsd:simpleType>
        </xsd:union>
      </xsd:simpleType>
    </xsd:element>
    <xsd:element name="Sub_x0020_Doc_x0020_Category" ma:index="9" nillable="true" ma:displayName="Sub Doc Category" ma:format="Dropdown" ma:internalName="Sub_x0020_Doc_x0020_Category">
      <xsd:simpleType>
        <xsd:union memberTypes="dms:Text">
          <xsd:simpleType>
            <xsd:restriction base="dms:Choice">
              <xsd:enumeration value="Administrative"/>
              <xsd:enumeration value="Desktop"/>
              <xsd:enumeration value="Forms"/>
              <xsd:enumeration value="Miscellaneous"/>
              <xsd:enumeration value="Meeting Agenda"/>
              <xsd:enumeration value="Meeting Notes"/>
              <xsd:enumeration value="Presentation"/>
              <xsd:enumeration value="Policy"/>
              <xsd:enumeration value="Resource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CDCB2C-35EB-4A89-AC4A-3A900C430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6A090-A568-41FA-8A39-8E3A42C89DF3}">
  <ds:schemaRefs>
    <ds:schemaRef ds:uri="ce3acf77-eb32-4ab0-bcbc-20e8f276563d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4A46357-3EC3-4296-988D-5F57DC2BC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acf77-eb32-4ab0-bcbc-20e8f2765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8152</TotalTime>
  <Words>707</Words>
  <Application>Microsoft Office PowerPoint</Application>
  <PresentationFormat>On-screen Show (4:3)</PresentationFormat>
  <Paragraphs>110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Covers_Dividers</vt:lpstr>
      <vt:lpstr>No Logo Theme</vt:lpstr>
      <vt:lpstr>Aetna Better Health of Kansas </vt:lpstr>
      <vt:lpstr>Our members are at the center of everything we do</vt:lpstr>
      <vt:lpstr>Who We Are </vt:lpstr>
      <vt:lpstr>KanCare Implementation Timeline for Aetna</vt:lpstr>
      <vt:lpstr>PowerPoint Presentation</vt:lpstr>
      <vt:lpstr>Building Blocks for Aetna’s Medicaid Network</vt:lpstr>
      <vt:lpstr>Children’s Mercy Family Health Partner  (CMFHP) Agreements</vt:lpstr>
      <vt:lpstr>Amendment to Your Aetna Commercial Agreement</vt:lpstr>
      <vt:lpstr>Aetna Better Health of Kansas Direct Provider Agreements</vt:lpstr>
      <vt:lpstr>Aetna Better Health of Kansas Provider Credentialing</vt:lpstr>
      <vt:lpstr>Items in Flight</vt:lpstr>
      <vt:lpstr>Key Information</vt:lpstr>
      <vt:lpstr>Provider Orientation and Welcome Documents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Mondello</dc:creator>
  <cp:lastModifiedBy>Scott Brunner</cp:lastModifiedBy>
  <cp:revision>310</cp:revision>
  <cp:lastPrinted>2018-08-15T20:55:58Z</cp:lastPrinted>
  <dcterms:created xsi:type="dcterms:W3CDTF">2017-04-27T18:43:54Z</dcterms:created>
  <dcterms:modified xsi:type="dcterms:W3CDTF">2018-09-21T20:42:44Z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0x0101000FBF6F4C5328544DA1F475917B20AE30</vt:lpwstr>
  </property>
</Properties>
</file>