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00" r:id="rId1"/>
  </p:sldMasterIdLst>
  <p:notesMasterIdLst>
    <p:notesMasterId r:id="rId26"/>
  </p:notesMasterIdLst>
  <p:handoutMasterIdLst>
    <p:handoutMasterId r:id="rId27"/>
  </p:handoutMasterIdLst>
  <p:sldIdLst>
    <p:sldId id="335" r:id="rId2"/>
    <p:sldId id="424" r:id="rId3"/>
    <p:sldId id="548" r:id="rId4"/>
    <p:sldId id="555" r:id="rId5"/>
    <p:sldId id="557" r:id="rId6"/>
    <p:sldId id="558" r:id="rId7"/>
    <p:sldId id="422" r:id="rId8"/>
    <p:sldId id="526" r:id="rId9"/>
    <p:sldId id="559" r:id="rId10"/>
    <p:sldId id="527" r:id="rId11"/>
    <p:sldId id="530" r:id="rId12"/>
    <p:sldId id="532" r:id="rId13"/>
    <p:sldId id="560" r:id="rId14"/>
    <p:sldId id="542" r:id="rId15"/>
    <p:sldId id="531" r:id="rId16"/>
    <p:sldId id="543" r:id="rId17"/>
    <p:sldId id="533" r:id="rId18"/>
    <p:sldId id="547" r:id="rId19"/>
    <p:sldId id="561" r:id="rId20"/>
    <p:sldId id="562" r:id="rId21"/>
    <p:sldId id="534" r:id="rId22"/>
    <p:sldId id="556" r:id="rId23"/>
    <p:sldId id="538" r:id="rId24"/>
    <p:sldId id="539" r:id="rId25"/>
  </p:sldIdLst>
  <p:sldSz cx="9144000" cy="6858000" type="screen4x3"/>
  <p:notesSz cx="697388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9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69"/>
    <a:srgbClr val="003399"/>
    <a:srgbClr val="F1AD02"/>
    <a:srgbClr val="FFCC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0879" autoAdjust="0"/>
  </p:normalViewPr>
  <p:slideViewPr>
    <p:cSldViewPr>
      <p:cViewPr varScale="1">
        <p:scale>
          <a:sx n="54" d="100"/>
          <a:sy n="54" d="100"/>
        </p:scale>
        <p:origin x="105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909"/>
        <p:guide pos="219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45A4C9-D504-4741-9076-9BAC1D55894D}" type="doc">
      <dgm:prSet loTypeId="urn:microsoft.com/office/officeart/2005/8/layout/bProcess3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59589194-1482-48AF-A6F3-A4AA287E77A6}">
      <dgm:prSet phldrT="[Text]"/>
      <dgm:spPr/>
      <dgm:t>
        <a:bodyPr/>
        <a:lstStyle/>
        <a:p>
          <a:r>
            <a:rPr lang="en-US" dirty="0"/>
            <a:t>Conduct Renewal </a:t>
          </a:r>
          <a:r>
            <a:rPr lang="en-US" dirty="0" smtClean="0"/>
            <a:t>Public Meetings</a:t>
          </a:r>
          <a:endParaRPr lang="en-US" dirty="0"/>
        </a:p>
        <a:p>
          <a:r>
            <a:rPr lang="en-US" dirty="0"/>
            <a:t>May </a:t>
          </a:r>
          <a:r>
            <a:rPr lang="en-US" dirty="0" smtClean="0"/>
            <a:t>2016 and June 2017</a:t>
          </a:r>
          <a:endParaRPr lang="en-US" dirty="0"/>
        </a:p>
      </dgm:t>
    </dgm:pt>
    <dgm:pt modelId="{A0457D40-5210-4B4B-8377-B3531FBEB985}" type="parTrans" cxnId="{66B827BD-9886-46DC-B415-CE3F54A8A2AA}">
      <dgm:prSet/>
      <dgm:spPr/>
      <dgm:t>
        <a:bodyPr/>
        <a:lstStyle/>
        <a:p>
          <a:endParaRPr lang="en-US"/>
        </a:p>
      </dgm:t>
    </dgm:pt>
    <dgm:pt modelId="{2D184A30-5862-4461-8F1A-7C0D41B074CB}" type="sibTrans" cxnId="{66B827BD-9886-46DC-B415-CE3F54A8A2AA}">
      <dgm:prSet/>
      <dgm:spPr/>
      <dgm:t>
        <a:bodyPr/>
        <a:lstStyle/>
        <a:p>
          <a:endParaRPr lang="en-US" dirty="0"/>
        </a:p>
      </dgm:t>
    </dgm:pt>
    <dgm:pt modelId="{20F2E427-DDCA-461A-8A70-A7E1A22AEA2E}">
      <dgm:prSet phldrT="[Text]"/>
      <dgm:spPr/>
      <dgm:t>
        <a:bodyPr/>
        <a:lstStyle/>
        <a:p>
          <a:r>
            <a:rPr lang="en-US" dirty="0"/>
            <a:t>Develop Draft Renewal Application</a:t>
          </a:r>
        </a:p>
        <a:p>
          <a:r>
            <a:rPr lang="en-US" dirty="0" smtClean="0"/>
            <a:t>Summer 2017</a:t>
          </a:r>
          <a:endParaRPr lang="en-US" dirty="0"/>
        </a:p>
      </dgm:t>
    </dgm:pt>
    <dgm:pt modelId="{1B5E98A0-35E6-475B-8727-BE44BEDE711C}" type="parTrans" cxnId="{2B55ECCB-F6C7-4A60-AA96-0A29C9CFBE1B}">
      <dgm:prSet/>
      <dgm:spPr/>
      <dgm:t>
        <a:bodyPr/>
        <a:lstStyle/>
        <a:p>
          <a:endParaRPr lang="en-US"/>
        </a:p>
      </dgm:t>
    </dgm:pt>
    <dgm:pt modelId="{1B54E613-11F3-4AFC-9EB7-F9B11D0800C3}" type="sibTrans" cxnId="{2B55ECCB-F6C7-4A60-AA96-0A29C9CFBE1B}">
      <dgm:prSet/>
      <dgm:spPr/>
      <dgm:t>
        <a:bodyPr/>
        <a:lstStyle/>
        <a:p>
          <a:endParaRPr lang="en-US" dirty="0"/>
        </a:p>
      </dgm:t>
    </dgm:pt>
    <dgm:pt modelId="{A54916E8-15E4-478C-AC76-AC5A00DF8C37}">
      <dgm:prSet/>
      <dgm:spPr/>
      <dgm:t>
        <a:bodyPr/>
        <a:lstStyle/>
        <a:p>
          <a:r>
            <a:rPr lang="en-US" dirty="0"/>
            <a:t>Renewal Application Submitted to CMS</a:t>
          </a:r>
        </a:p>
        <a:p>
          <a:r>
            <a:rPr lang="en-US" dirty="0"/>
            <a:t>November </a:t>
          </a:r>
          <a:r>
            <a:rPr lang="en-US" dirty="0" smtClean="0"/>
            <a:t>2017</a:t>
          </a:r>
          <a:endParaRPr lang="en-US" dirty="0"/>
        </a:p>
      </dgm:t>
    </dgm:pt>
    <dgm:pt modelId="{E0D7DB4D-1E50-43E7-BD2A-EB65F84A7974}" type="parTrans" cxnId="{B8D6EF62-A358-4C77-9550-81DD0CE37022}">
      <dgm:prSet/>
      <dgm:spPr/>
      <dgm:t>
        <a:bodyPr/>
        <a:lstStyle/>
        <a:p>
          <a:endParaRPr lang="en-US"/>
        </a:p>
      </dgm:t>
    </dgm:pt>
    <dgm:pt modelId="{A8F71FE1-CB04-46F8-B03A-DA33BF3DE7C4}" type="sibTrans" cxnId="{B8D6EF62-A358-4C77-9550-81DD0CE37022}">
      <dgm:prSet/>
      <dgm:spPr/>
      <dgm:t>
        <a:bodyPr/>
        <a:lstStyle/>
        <a:p>
          <a:endParaRPr lang="en-US" dirty="0"/>
        </a:p>
      </dgm:t>
    </dgm:pt>
    <dgm:pt modelId="{A4CCEAD5-1781-4F3C-A52D-1E1C9AA37419}">
      <dgm:prSet/>
      <dgm:spPr/>
      <dgm:t>
        <a:bodyPr/>
        <a:lstStyle/>
        <a:p>
          <a:r>
            <a:rPr lang="en-US" dirty="0"/>
            <a:t>CMS Decision &amp; Special Terms and Conditions Issued</a:t>
          </a:r>
        </a:p>
        <a:p>
          <a:r>
            <a:rPr lang="en-US" dirty="0"/>
            <a:t>By </a:t>
          </a:r>
          <a:r>
            <a:rPr lang="en-US" dirty="0" smtClean="0"/>
            <a:t>12.31.18</a:t>
          </a:r>
          <a:endParaRPr lang="en-US" dirty="0"/>
        </a:p>
      </dgm:t>
    </dgm:pt>
    <dgm:pt modelId="{C90ACED9-01AC-41BB-9AF8-7FFFD1DB9FFB}" type="sibTrans" cxnId="{273FB4A6-81C1-4A54-89BD-B87FEB68A51F}">
      <dgm:prSet/>
      <dgm:spPr/>
      <dgm:t>
        <a:bodyPr/>
        <a:lstStyle/>
        <a:p>
          <a:endParaRPr lang="en-US"/>
        </a:p>
      </dgm:t>
    </dgm:pt>
    <dgm:pt modelId="{503D069A-13BC-48C5-B3DB-1DEF1227664E}" type="parTrans" cxnId="{273FB4A6-81C1-4A54-89BD-B87FEB68A51F}">
      <dgm:prSet/>
      <dgm:spPr/>
      <dgm:t>
        <a:bodyPr/>
        <a:lstStyle/>
        <a:p>
          <a:endParaRPr lang="en-US"/>
        </a:p>
      </dgm:t>
    </dgm:pt>
    <dgm:pt modelId="{DA127192-317C-46F2-A756-92CCCAECA2A2}">
      <dgm:prSet/>
      <dgm:spPr/>
      <dgm:t>
        <a:bodyPr/>
        <a:lstStyle/>
        <a:p>
          <a:r>
            <a:rPr lang="en-US" dirty="0"/>
            <a:t>CMS Public Notice &amp; Consultation With State</a:t>
          </a:r>
        </a:p>
        <a:p>
          <a:r>
            <a:rPr lang="en-US" dirty="0"/>
            <a:t>Throughout </a:t>
          </a:r>
          <a:r>
            <a:rPr lang="en-US" dirty="0" smtClean="0"/>
            <a:t>2018</a:t>
          </a:r>
          <a:endParaRPr lang="en-US" dirty="0"/>
        </a:p>
      </dgm:t>
    </dgm:pt>
    <dgm:pt modelId="{5EE55240-FD8B-4FAE-B6A9-236F669CDC8A}" type="sibTrans" cxnId="{EB9209B0-D2F5-4AAA-9DFC-207DC727D288}">
      <dgm:prSet/>
      <dgm:spPr/>
      <dgm:t>
        <a:bodyPr/>
        <a:lstStyle/>
        <a:p>
          <a:endParaRPr lang="en-US" dirty="0"/>
        </a:p>
      </dgm:t>
    </dgm:pt>
    <dgm:pt modelId="{7901C927-77F1-41B7-91E2-23571A7DAAB4}" type="parTrans" cxnId="{EB9209B0-D2F5-4AAA-9DFC-207DC727D288}">
      <dgm:prSet/>
      <dgm:spPr/>
      <dgm:t>
        <a:bodyPr/>
        <a:lstStyle/>
        <a:p>
          <a:endParaRPr lang="en-US"/>
        </a:p>
      </dgm:t>
    </dgm:pt>
    <dgm:pt modelId="{A00E15D7-8365-4489-A3A8-5A5C444A3E19}">
      <dgm:prSet/>
      <dgm:spPr/>
      <dgm:t>
        <a:bodyPr/>
        <a:lstStyle/>
        <a:p>
          <a:r>
            <a:rPr lang="en-US" dirty="0"/>
            <a:t>Post Application for Review and </a:t>
          </a:r>
          <a:r>
            <a:rPr lang="en-US" dirty="0" smtClean="0"/>
            <a:t>Public Hearings</a:t>
          </a:r>
        </a:p>
        <a:p>
          <a:r>
            <a:rPr lang="en-US" dirty="0" smtClean="0"/>
            <a:t>Fall 2017</a:t>
          </a:r>
        </a:p>
      </dgm:t>
    </dgm:pt>
    <dgm:pt modelId="{AE2F05F5-E693-4513-865B-6D4A43E8882C}" type="parTrans" cxnId="{9AD6374F-492C-4218-B0A1-0C0FB17E7E23}">
      <dgm:prSet/>
      <dgm:spPr/>
      <dgm:t>
        <a:bodyPr/>
        <a:lstStyle/>
        <a:p>
          <a:endParaRPr lang="en-US"/>
        </a:p>
      </dgm:t>
    </dgm:pt>
    <dgm:pt modelId="{D2FCCEFF-1658-4A98-944C-E0DD002D1168}" type="sibTrans" cxnId="{9AD6374F-492C-4218-B0A1-0C0FB17E7E23}">
      <dgm:prSet/>
      <dgm:spPr/>
      <dgm:t>
        <a:bodyPr/>
        <a:lstStyle/>
        <a:p>
          <a:endParaRPr lang="en-US" dirty="0"/>
        </a:p>
      </dgm:t>
    </dgm:pt>
    <dgm:pt modelId="{20D5D5D1-D927-47C1-AF41-917053F20B3E}" type="pres">
      <dgm:prSet presAssocID="{1545A4C9-D504-4741-9076-9BAC1D55894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4D423D-6279-4420-B049-6ACFAB70B9E4}" type="pres">
      <dgm:prSet presAssocID="{59589194-1482-48AF-A6F3-A4AA287E77A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5722D7-F6DD-4FC9-83FB-7A52B43C359F}" type="pres">
      <dgm:prSet presAssocID="{2D184A30-5862-4461-8F1A-7C0D41B074CB}" presName="sibTrans" presStyleLbl="sibTrans1D1" presStyleIdx="0" presStyleCnt="5"/>
      <dgm:spPr/>
      <dgm:t>
        <a:bodyPr/>
        <a:lstStyle/>
        <a:p>
          <a:endParaRPr lang="en-US"/>
        </a:p>
      </dgm:t>
    </dgm:pt>
    <dgm:pt modelId="{51ECB86D-6789-4CDE-98A0-C197D0A686E8}" type="pres">
      <dgm:prSet presAssocID="{2D184A30-5862-4461-8F1A-7C0D41B074CB}" presName="connectorText" presStyleLbl="sibTrans1D1" presStyleIdx="0" presStyleCnt="5"/>
      <dgm:spPr/>
      <dgm:t>
        <a:bodyPr/>
        <a:lstStyle/>
        <a:p>
          <a:endParaRPr lang="en-US"/>
        </a:p>
      </dgm:t>
    </dgm:pt>
    <dgm:pt modelId="{9828B6F7-311D-4633-AB42-146F336115FC}" type="pres">
      <dgm:prSet presAssocID="{20F2E427-DDCA-461A-8A70-A7E1A22AEA2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593A5C-FA53-4B2B-B52B-5C5D8D787397}" type="pres">
      <dgm:prSet presAssocID="{1B54E613-11F3-4AFC-9EB7-F9B11D0800C3}" presName="sibTrans" presStyleLbl="sibTrans1D1" presStyleIdx="1" presStyleCnt="5"/>
      <dgm:spPr/>
      <dgm:t>
        <a:bodyPr/>
        <a:lstStyle/>
        <a:p>
          <a:endParaRPr lang="en-US"/>
        </a:p>
      </dgm:t>
    </dgm:pt>
    <dgm:pt modelId="{2E9D78B8-49A1-4EEF-887C-588BE0EF56E6}" type="pres">
      <dgm:prSet presAssocID="{1B54E613-11F3-4AFC-9EB7-F9B11D0800C3}" presName="connectorText" presStyleLbl="sibTrans1D1" presStyleIdx="1" presStyleCnt="5"/>
      <dgm:spPr/>
      <dgm:t>
        <a:bodyPr/>
        <a:lstStyle/>
        <a:p>
          <a:endParaRPr lang="en-US"/>
        </a:p>
      </dgm:t>
    </dgm:pt>
    <dgm:pt modelId="{118A0791-53B5-4C11-904B-D826CF68FC6F}" type="pres">
      <dgm:prSet presAssocID="{A00E15D7-8365-4489-A3A8-5A5C444A3E1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2E7073-15E4-46FE-B08F-1B9F5472334B}" type="pres">
      <dgm:prSet presAssocID="{D2FCCEFF-1658-4A98-944C-E0DD002D1168}" presName="sibTrans" presStyleLbl="sibTrans1D1" presStyleIdx="2" presStyleCnt="5"/>
      <dgm:spPr/>
      <dgm:t>
        <a:bodyPr/>
        <a:lstStyle/>
        <a:p>
          <a:endParaRPr lang="en-US"/>
        </a:p>
      </dgm:t>
    </dgm:pt>
    <dgm:pt modelId="{D8B14CF3-658C-4A26-ADAE-C439DE13BC3B}" type="pres">
      <dgm:prSet presAssocID="{D2FCCEFF-1658-4A98-944C-E0DD002D1168}" presName="connectorText" presStyleLbl="sibTrans1D1" presStyleIdx="2" presStyleCnt="5"/>
      <dgm:spPr/>
      <dgm:t>
        <a:bodyPr/>
        <a:lstStyle/>
        <a:p>
          <a:endParaRPr lang="en-US"/>
        </a:p>
      </dgm:t>
    </dgm:pt>
    <dgm:pt modelId="{C637A544-641B-4E70-9E94-E44C6D882149}" type="pres">
      <dgm:prSet presAssocID="{A54916E8-15E4-478C-AC76-AC5A00DF8C3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B81B81-3D6F-4557-BF28-19FE0A7A9315}" type="pres">
      <dgm:prSet presAssocID="{A8F71FE1-CB04-46F8-B03A-DA33BF3DE7C4}" presName="sibTrans" presStyleLbl="sibTrans1D1" presStyleIdx="3" presStyleCnt="5"/>
      <dgm:spPr/>
      <dgm:t>
        <a:bodyPr/>
        <a:lstStyle/>
        <a:p>
          <a:endParaRPr lang="en-US"/>
        </a:p>
      </dgm:t>
    </dgm:pt>
    <dgm:pt modelId="{646FFCA8-C060-4A0E-BE6D-73DC0BB264CF}" type="pres">
      <dgm:prSet presAssocID="{A8F71FE1-CB04-46F8-B03A-DA33BF3DE7C4}" presName="connectorText" presStyleLbl="sibTrans1D1" presStyleIdx="3" presStyleCnt="5"/>
      <dgm:spPr/>
      <dgm:t>
        <a:bodyPr/>
        <a:lstStyle/>
        <a:p>
          <a:endParaRPr lang="en-US"/>
        </a:p>
      </dgm:t>
    </dgm:pt>
    <dgm:pt modelId="{EC41BA37-76D4-4213-A189-7A6E13082BA6}" type="pres">
      <dgm:prSet presAssocID="{DA127192-317C-46F2-A756-92CCCAECA2A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A1A78C-27ED-4ADD-85F3-00878AFE01E8}" type="pres">
      <dgm:prSet presAssocID="{5EE55240-FD8B-4FAE-B6A9-236F669CDC8A}" presName="sibTrans" presStyleLbl="sibTrans1D1" presStyleIdx="4" presStyleCnt="5"/>
      <dgm:spPr/>
      <dgm:t>
        <a:bodyPr/>
        <a:lstStyle/>
        <a:p>
          <a:endParaRPr lang="en-US"/>
        </a:p>
      </dgm:t>
    </dgm:pt>
    <dgm:pt modelId="{B22F9046-01B4-44CA-A576-070BE7E85ED3}" type="pres">
      <dgm:prSet presAssocID="{5EE55240-FD8B-4FAE-B6A9-236F669CDC8A}" presName="connectorText" presStyleLbl="sibTrans1D1" presStyleIdx="4" presStyleCnt="5"/>
      <dgm:spPr/>
      <dgm:t>
        <a:bodyPr/>
        <a:lstStyle/>
        <a:p>
          <a:endParaRPr lang="en-US"/>
        </a:p>
      </dgm:t>
    </dgm:pt>
    <dgm:pt modelId="{B05F823F-6681-46FE-A220-66CA0DA61E37}" type="pres">
      <dgm:prSet presAssocID="{A4CCEAD5-1781-4F3C-A52D-1E1C9AA3741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A195EA-125A-451E-8005-F34E4806CA36}" type="presOf" srcId="{1B54E613-11F3-4AFC-9EB7-F9B11D0800C3}" destId="{86593A5C-FA53-4B2B-B52B-5C5D8D787397}" srcOrd="0" destOrd="0" presId="urn:microsoft.com/office/officeart/2005/8/layout/bProcess3"/>
    <dgm:cxn modelId="{EB9209B0-D2F5-4AAA-9DFC-207DC727D288}" srcId="{1545A4C9-D504-4741-9076-9BAC1D55894D}" destId="{DA127192-317C-46F2-A756-92CCCAECA2A2}" srcOrd="4" destOrd="0" parTransId="{7901C927-77F1-41B7-91E2-23571A7DAAB4}" sibTransId="{5EE55240-FD8B-4FAE-B6A9-236F669CDC8A}"/>
    <dgm:cxn modelId="{DEEA817A-0887-427F-877A-945E2FDB03E0}" type="presOf" srcId="{D2FCCEFF-1658-4A98-944C-E0DD002D1168}" destId="{D8B14CF3-658C-4A26-ADAE-C439DE13BC3B}" srcOrd="1" destOrd="0" presId="urn:microsoft.com/office/officeart/2005/8/layout/bProcess3"/>
    <dgm:cxn modelId="{600173D4-7C01-4D63-BC15-9DB3D5299591}" type="presOf" srcId="{59589194-1482-48AF-A6F3-A4AA287E77A6}" destId="{9A4D423D-6279-4420-B049-6ACFAB70B9E4}" srcOrd="0" destOrd="0" presId="urn:microsoft.com/office/officeart/2005/8/layout/bProcess3"/>
    <dgm:cxn modelId="{3782052F-F0A2-48F0-9BFA-C5737B3AFAEA}" type="presOf" srcId="{1B54E613-11F3-4AFC-9EB7-F9B11D0800C3}" destId="{2E9D78B8-49A1-4EEF-887C-588BE0EF56E6}" srcOrd="1" destOrd="0" presId="urn:microsoft.com/office/officeart/2005/8/layout/bProcess3"/>
    <dgm:cxn modelId="{A88DECDE-3858-4BC1-A1B7-A24F10866985}" type="presOf" srcId="{A8F71FE1-CB04-46F8-B03A-DA33BF3DE7C4}" destId="{646FFCA8-C060-4A0E-BE6D-73DC0BB264CF}" srcOrd="1" destOrd="0" presId="urn:microsoft.com/office/officeart/2005/8/layout/bProcess3"/>
    <dgm:cxn modelId="{9AD6374F-492C-4218-B0A1-0C0FB17E7E23}" srcId="{1545A4C9-D504-4741-9076-9BAC1D55894D}" destId="{A00E15D7-8365-4489-A3A8-5A5C444A3E19}" srcOrd="2" destOrd="0" parTransId="{AE2F05F5-E693-4513-865B-6D4A43E8882C}" sibTransId="{D2FCCEFF-1658-4A98-944C-E0DD002D1168}"/>
    <dgm:cxn modelId="{E42A8155-E064-4202-8C94-FC96D8112982}" type="presOf" srcId="{D2FCCEFF-1658-4A98-944C-E0DD002D1168}" destId="{D82E7073-15E4-46FE-B08F-1B9F5472334B}" srcOrd="0" destOrd="0" presId="urn:microsoft.com/office/officeart/2005/8/layout/bProcess3"/>
    <dgm:cxn modelId="{66B827BD-9886-46DC-B415-CE3F54A8A2AA}" srcId="{1545A4C9-D504-4741-9076-9BAC1D55894D}" destId="{59589194-1482-48AF-A6F3-A4AA287E77A6}" srcOrd="0" destOrd="0" parTransId="{A0457D40-5210-4B4B-8377-B3531FBEB985}" sibTransId="{2D184A30-5862-4461-8F1A-7C0D41B074CB}"/>
    <dgm:cxn modelId="{5966FE6E-85A2-48E9-8C45-77FD15A1F303}" type="presOf" srcId="{A54916E8-15E4-478C-AC76-AC5A00DF8C37}" destId="{C637A544-641B-4E70-9E94-E44C6D882149}" srcOrd="0" destOrd="0" presId="urn:microsoft.com/office/officeart/2005/8/layout/bProcess3"/>
    <dgm:cxn modelId="{17A9E4F6-CD70-4334-8CFD-459E42D2C999}" type="presOf" srcId="{2D184A30-5862-4461-8F1A-7C0D41B074CB}" destId="{51ECB86D-6789-4CDE-98A0-C197D0A686E8}" srcOrd="1" destOrd="0" presId="urn:microsoft.com/office/officeart/2005/8/layout/bProcess3"/>
    <dgm:cxn modelId="{B8D6EF62-A358-4C77-9550-81DD0CE37022}" srcId="{1545A4C9-D504-4741-9076-9BAC1D55894D}" destId="{A54916E8-15E4-478C-AC76-AC5A00DF8C37}" srcOrd="3" destOrd="0" parTransId="{E0D7DB4D-1E50-43E7-BD2A-EB65F84A7974}" sibTransId="{A8F71FE1-CB04-46F8-B03A-DA33BF3DE7C4}"/>
    <dgm:cxn modelId="{2B55ECCB-F6C7-4A60-AA96-0A29C9CFBE1B}" srcId="{1545A4C9-D504-4741-9076-9BAC1D55894D}" destId="{20F2E427-DDCA-461A-8A70-A7E1A22AEA2E}" srcOrd="1" destOrd="0" parTransId="{1B5E98A0-35E6-475B-8727-BE44BEDE711C}" sibTransId="{1B54E613-11F3-4AFC-9EB7-F9B11D0800C3}"/>
    <dgm:cxn modelId="{5FD9F5AE-CE69-47BB-A19A-275F5CA6DBF1}" type="presOf" srcId="{5EE55240-FD8B-4FAE-B6A9-236F669CDC8A}" destId="{C1A1A78C-27ED-4ADD-85F3-00878AFE01E8}" srcOrd="0" destOrd="0" presId="urn:microsoft.com/office/officeart/2005/8/layout/bProcess3"/>
    <dgm:cxn modelId="{C15056F7-F056-468E-B824-89E0503BAD22}" type="presOf" srcId="{20F2E427-DDCA-461A-8A70-A7E1A22AEA2E}" destId="{9828B6F7-311D-4633-AB42-146F336115FC}" srcOrd="0" destOrd="0" presId="urn:microsoft.com/office/officeart/2005/8/layout/bProcess3"/>
    <dgm:cxn modelId="{4CF424F5-0286-4924-AA98-23603BBD0DF9}" type="presOf" srcId="{1545A4C9-D504-4741-9076-9BAC1D55894D}" destId="{20D5D5D1-D927-47C1-AF41-917053F20B3E}" srcOrd="0" destOrd="0" presId="urn:microsoft.com/office/officeart/2005/8/layout/bProcess3"/>
    <dgm:cxn modelId="{9659756B-D0F4-4B89-A6F4-DECAC162BF30}" type="presOf" srcId="{5EE55240-FD8B-4FAE-B6A9-236F669CDC8A}" destId="{B22F9046-01B4-44CA-A576-070BE7E85ED3}" srcOrd="1" destOrd="0" presId="urn:microsoft.com/office/officeart/2005/8/layout/bProcess3"/>
    <dgm:cxn modelId="{BC5E60D6-D7F7-4FF1-870A-1200516A429F}" type="presOf" srcId="{A8F71FE1-CB04-46F8-B03A-DA33BF3DE7C4}" destId="{42B81B81-3D6F-4557-BF28-19FE0A7A9315}" srcOrd="0" destOrd="0" presId="urn:microsoft.com/office/officeart/2005/8/layout/bProcess3"/>
    <dgm:cxn modelId="{6ECE4253-3608-4F72-9ED6-00BA9E8C78F5}" type="presOf" srcId="{2D184A30-5862-4461-8F1A-7C0D41B074CB}" destId="{C15722D7-F6DD-4FC9-83FB-7A52B43C359F}" srcOrd="0" destOrd="0" presId="urn:microsoft.com/office/officeart/2005/8/layout/bProcess3"/>
    <dgm:cxn modelId="{273FB4A6-81C1-4A54-89BD-B87FEB68A51F}" srcId="{1545A4C9-D504-4741-9076-9BAC1D55894D}" destId="{A4CCEAD5-1781-4F3C-A52D-1E1C9AA37419}" srcOrd="5" destOrd="0" parTransId="{503D069A-13BC-48C5-B3DB-1DEF1227664E}" sibTransId="{C90ACED9-01AC-41BB-9AF8-7FFFD1DB9FFB}"/>
    <dgm:cxn modelId="{C0C0657E-F996-44FF-AFED-0FA7AE6B65AD}" type="presOf" srcId="{A4CCEAD5-1781-4F3C-A52D-1E1C9AA37419}" destId="{B05F823F-6681-46FE-A220-66CA0DA61E37}" srcOrd="0" destOrd="0" presId="urn:microsoft.com/office/officeart/2005/8/layout/bProcess3"/>
    <dgm:cxn modelId="{A2CF4974-789E-405F-9193-BEFF56241BD4}" type="presOf" srcId="{DA127192-317C-46F2-A756-92CCCAECA2A2}" destId="{EC41BA37-76D4-4213-A189-7A6E13082BA6}" srcOrd="0" destOrd="0" presId="urn:microsoft.com/office/officeart/2005/8/layout/bProcess3"/>
    <dgm:cxn modelId="{153CC351-10F7-40E7-82EB-B79C8C519DD4}" type="presOf" srcId="{A00E15D7-8365-4489-A3A8-5A5C444A3E19}" destId="{118A0791-53B5-4C11-904B-D826CF68FC6F}" srcOrd="0" destOrd="0" presId="urn:microsoft.com/office/officeart/2005/8/layout/bProcess3"/>
    <dgm:cxn modelId="{3893B9B0-BBE3-4E5F-BDCC-D963CF962F0D}" type="presParOf" srcId="{20D5D5D1-D927-47C1-AF41-917053F20B3E}" destId="{9A4D423D-6279-4420-B049-6ACFAB70B9E4}" srcOrd="0" destOrd="0" presId="urn:microsoft.com/office/officeart/2005/8/layout/bProcess3"/>
    <dgm:cxn modelId="{E99A0B59-0A9B-4A72-AE88-292F205C1AE5}" type="presParOf" srcId="{20D5D5D1-D927-47C1-AF41-917053F20B3E}" destId="{C15722D7-F6DD-4FC9-83FB-7A52B43C359F}" srcOrd="1" destOrd="0" presId="urn:microsoft.com/office/officeart/2005/8/layout/bProcess3"/>
    <dgm:cxn modelId="{12857D69-D072-4ADE-9B61-F425A6063E55}" type="presParOf" srcId="{C15722D7-F6DD-4FC9-83FB-7A52B43C359F}" destId="{51ECB86D-6789-4CDE-98A0-C197D0A686E8}" srcOrd="0" destOrd="0" presId="urn:microsoft.com/office/officeart/2005/8/layout/bProcess3"/>
    <dgm:cxn modelId="{F6B6B97D-979C-4768-B9EA-81CF26062F70}" type="presParOf" srcId="{20D5D5D1-D927-47C1-AF41-917053F20B3E}" destId="{9828B6F7-311D-4633-AB42-146F336115FC}" srcOrd="2" destOrd="0" presId="urn:microsoft.com/office/officeart/2005/8/layout/bProcess3"/>
    <dgm:cxn modelId="{28AC9321-5037-4C0C-B33F-0856C7B4B203}" type="presParOf" srcId="{20D5D5D1-D927-47C1-AF41-917053F20B3E}" destId="{86593A5C-FA53-4B2B-B52B-5C5D8D787397}" srcOrd="3" destOrd="0" presId="urn:microsoft.com/office/officeart/2005/8/layout/bProcess3"/>
    <dgm:cxn modelId="{D76155CB-936D-47EF-A2EE-A99A97294976}" type="presParOf" srcId="{86593A5C-FA53-4B2B-B52B-5C5D8D787397}" destId="{2E9D78B8-49A1-4EEF-887C-588BE0EF56E6}" srcOrd="0" destOrd="0" presId="urn:microsoft.com/office/officeart/2005/8/layout/bProcess3"/>
    <dgm:cxn modelId="{DFC15756-FD18-493B-B781-D0F1584E841D}" type="presParOf" srcId="{20D5D5D1-D927-47C1-AF41-917053F20B3E}" destId="{118A0791-53B5-4C11-904B-D826CF68FC6F}" srcOrd="4" destOrd="0" presId="urn:microsoft.com/office/officeart/2005/8/layout/bProcess3"/>
    <dgm:cxn modelId="{DD656DC2-2BD6-4515-AD24-3F1F71CCC5F2}" type="presParOf" srcId="{20D5D5D1-D927-47C1-AF41-917053F20B3E}" destId="{D82E7073-15E4-46FE-B08F-1B9F5472334B}" srcOrd="5" destOrd="0" presId="urn:microsoft.com/office/officeart/2005/8/layout/bProcess3"/>
    <dgm:cxn modelId="{56736D94-41C0-49F3-A36A-D36018878A50}" type="presParOf" srcId="{D82E7073-15E4-46FE-B08F-1B9F5472334B}" destId="{D8B14CF3-658C-4A26-ADAE-C439DE13BC3B}" srcOrd="0" destOrd="0" presId="urn:microsoft.com/office/officeart/2005/8/layout/bProcess3"/>
    <dgm:cxn modelId="{DF3B6E49-7C71-4473-9D8C-5F6D05B49D4F}" type="presParOf" srcId="{20D5D5D1-D927-47C1-AF41-917053F20B3E}" destId="{C637A544-641B-4E70-9E94-E44C6D882149}" srcOrd="6" destOrd="0" presId="urn:microsoft.com/office/officeart/2005/8/layout/bProcess3"/>
    <dgm:cxn modelId="{A1282FFF-C904-4BF8-BC99-4B98BE334677}" type="presParOf" srcId="{20D5D5D1-D927-47C1-AF41-917053F20B3E}" destId="{42B81B81-3D6F-4557-BF28-19FE0A7A9315}" srcOrd="7" destOrd="0" presId="urn:microsoft.com/office/officeart/2005/8/layout/bProcess3"/>
    <dgm:cxn modelId="{B066A5DA-F405-4A84-B044-D0869B80E3F0}" type="presParOf" srcId="{42B81B81-3D6F-4557-BF28-19FE0A7A9315}" destId="{646FFCA8-C060-4A0E-BE6D-73DC0BB264CF}" srcOrd="0" destOrd="0" presId="urn:microsoft.com/office/officeart/2005/8/layout/bProcess3"/>
    <dgm:cxn modelId="{E3B4DE6A-AD95-4CEF-BAF2-000B6BCF8CD0}" type="presParOf" srcId="{20D5D5D1-D927-47C1-AF41-917053F20B3E}" destId="{EC41BA37-76D4-4213-A189-7A6E13082BA6}" srcOrd="8" destOrd="0" presId="urn:microsoft.com/office/officeart/2005/8/layout/bProcess3"/>
    <dgm:cxn modelId="{9DE41109-9969-40D4-9CA1-4F1F4EA99CC7}" type="presParOf" srcId="{20D5D5D1-D927-47C1-AF41-917053F20B3E}" destId="{C1A1A78C-27ED-4ADD-85F3-00878AFE01E8}" srcOrd="9" destOrd="0" presId="urn:microsoft.com/office/officeart/2005/8/layout/bProcess3"/>
    <dgm:cxn modelId="{50E6426D-ADC1-45A2-9244-AF0BF50FF9E0}" type="presParOf" srcId="{C1A1A78C-27ED-4ADD-85F3-00878AFE01E8}" destId="{B22F9046-01B4-44CA-A576-070BE7E85ED3}" srcOrd="0" destOrd="0" presId="urn:microsoft.com/office/officeart/2005/8/layout/bProcess3"/>
    <dgm:cxn modelId="{094A23DE-ADA1-46F4-85EC-25198390E3CF}" type="presParOf" srcId="{20D5D5D1-D927-47C1-AF41-917053F20B3E}" destId="{B05F823F-6681-46FE-A220-66CA0DA61E37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45A4C9-D504-4741-9076-9BAC1D55894D}" type="doc">
      <dgm:prSet loTypeId="urn:microsoft.com/office/officeart/2005/8/layout/bProcess3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59589194-1482-48AF-A6F3-A4AA287E77A6}">
      <dgm:prSet phldrT="[Text]"/>
      <dgm:spPr/>
      <dgm:t>
        <a:bodyPr/>
        <a:lstStyle/>
        <a:p>
          <a:r>
            <a:rPr lang="en-US" dirty="0"/>
            <a:t>Conduct </a:t>
          </a:r>
          <a:r>
            <a:rPr lang="en-US" dirty="0" smtClean="0"/>
            <a:t>Extension Public Meetings</a:t>
          </a:r>
          <a:endParaRPr lang="en-US" dirty="0"/>
        </a:p>
        <a:p>
          <a:r>
            <a:rPr lang="en-US" dirty="0" smtClean="0"/>
            <a:t>March 2017</a:t>
          </a:r>
          <a:endParaRPr lang="en-US" dirty="0"/>
        </a:p>
      </dgm:t>
    </dgm:pt>
    <dgm:pt modelId="{A0457D40-5210-4B4B-8377-B3531FBEB985}" type="parTrans" cxnId="{66B827BD-9886-46DC-B415-CE3F54A8A2AA}">
      <dgm:prSet/>
      <dgm:spPr/>
      <dgm:t>
        <a:bodyPr/>
        <a:lstStyle/>
        <a:p>
          <a:endParaRPr lang="en-US"/>
        </a:p>
      </dgm:t>
    </dgm:pt>
    <dgm:pt modelId="{2D184A30-5862-4461-8F1A-7C0D41B074CB}" type="sibTrans" cxnId="{66B827BD-9886-46DC-B415-CE3F54A8A2AA}">
      <dgm:prSet/>
      <dgm:spPr/>
      <dgm:t>
        <a:bodyPr/>
        <a:lstStyle/>
        <a:p>
          <a:endParaRPr lang="en-US" dirty="0"/>
        </a:p>
      </dgm:t>
    </dgm:pt>
    <dgm:pt modelId="{20F2E427-DDCA-461A-8A70-A7E1A22AEA2E}">
      <dgm:prSet phldrT="[Text]"/>
      <dgm:spPr/>
      <dgm:t>
        <a:bodyPr/>
        <a:lstStyle/>
        <a:p>
          <a:r>
            <a:rPr lang="en-US" dirty="0"/>
            <a:t>Develop Draft Renewal Application</a:t>
          </a:r>
        </a:p>
        <a:p>
          <a:r>
            <a:rPr lang="en-US" dirty="0" smtClean="0"/>
            <a:t>June 2017</a:t>
          </a:r>
          <a:endParaRPr lang="en-US" dirty="0"/>
        </a:p>
      </dgm:t>
    </dgm:pt>
    <dgm:pt modelId="{1B5E98A0-35E6-475B-8727-BE44BEDE711C}" type="parTrans" cxnId="{2B55ECCB-F6C7-4A60-AA96-0A29C9CFBE1B}">
      <dgm:prSet/>
      <dgm:spPr/>
      <dgm:t>
        <a:bodyPr/>
        <a:lstStyle/>
        <a:p>
          <a:endParaRPr lang="en-US"/>
        </a:p>
      </dgm:t>
    </dgm:pt>
    <dgm:pt modelId="{1B54E613-11F3-4AFC-9EB7-F9B11D0800C3}" type="sibTrans" cxnId="{2B55ECCB-F6C7-4A60-AA96-0A29C9CFBE1B}">
      <dgm:prSet/>
      <dgm:spPr/>
      <dgm:t>
        <a:bodyPr/>
        <a:lstStyle/>
        <a:p>
          <a:endParaRPr lang="en-US" dirty="0"/>
        </a:p>
      </dgm:t>
    </dgm:pt>
    <dgm:pt modelId="{A54916E8-15E4-478C-AC76-AC5A00DF8C37}">
      <dgm:prSet/>
      <dgm:spPr/>
      <dgm:t>
        <a:bodyPr/>
        <a:lstStyle/>
        <a:p>
          <a:r>
            <a:rPr lang="en-US" dirty="0" smtClean="0"/>
            <a:t>Extension Submitted </a:t>
          </a:r>
          <a:r>
            <a:rPr lang="en-US" dirty="0"/>
            <a:t>to CMS</a:t>
          </a:r>
        </a:p>
        <a:p>
          <a:r>
            <a:rPr lang="en-US" dirty="0" smtClean="0"/>
            <a:t>July-August 2017</a:t>
          </a:r>
          <a:endParaRPr lang="en-US" dirty="0"/>
        </a:p>
      </dgm:t>
    </dgm:pt>
    <dgm:pt modelId="{E0D7DB4D-1E50-43E7-BD2A-EB65F84A7974}" type="parTrans" cxnId="{B8D6EF62-A358-4C77-9550-81DD0CE37022}">
      <dgm:prSet/>
      <dgm:spPr/>
      <dgm:t>
        <a:bodyPr/>
        <a:lstStyle/>
        <a:p>
          <a:endParaRPr lang="en-US"/>
        </a:p>
      </dgm:t>
    </dgm:pt>
    <dgm:pt modelId="{A8F71FE1-CB04-46F8-B03A-DA33BF3DE7C4}" type="sibTrans" cxnId="{B8D6EF62-A358-4C77-9550-81DD0CE37022}">
      <dgm:prSet/>
      <dgm:spPr/>
      <dgm:t>
        <a:bodyPr/>
        <a:lstStyle/>
        <a:p>
          <a:endParaRPr lang="en-US" dirty="0"/>
        </a:p>
      </dgm:t>
    </dgm:pt>
    <dgm:pt modelId="{A4CCEAD5-1781-4F3C-A52D-1E1C9AA37419}">
      <dgm:prSet/>
      <dgm:spPr/>
      <dgm:t>
        <a:bodyPr/>
        <a:lstStyle/>
        <a:p>
          <a:r>
            <a:rPr lang="en-US" dirty="0"/>
            <a:t>CMS Decision &amp; Special Terms and Conditions Issued</a:t>
          </a:r>
        </a:p>
        <a:p>
          <a:r>
            <a:rPr lang="en-US" dirty="0" smtClean="0"/>
            <a:t>August 2017</a:t>
          </a:r>
          <a:endParaRPr lang="en-US" dirty="0"/>
        </a:p>
      </dgm:t>
    </dgm:pt>
    <dgm:pt modelId="{C90ACED9-01AC-41BB-9AF8-7FFFD1DB9FFB}" type="sibTrans" cxnId="{273FB4A6-81C1-4A54-89BD-B87FEB68A51F}">
      <dgm:prSet/>
      <dgm:spPr/>
      <dgm:t>
        <a:bodyPr/>
        <a:lstStyle/>
        <a:p>
          <a:endParaRPr lang="en-US"/>
        </a:p>
      </dgm:t>
    </dgm:pt>
    <dgm:pt modelId="{503D069A-13BC-48C5-B3DB-1DEF1227664E}" type="parTrans" cxnId="{273FB4A6-81C1-4A54-89BD-B87FEB68A51F}">
      <dgm:prSet/>
      <dgm:spPr/>
      <dgm:t>
        <a:bodyPr/>
        <a:lstStyle/>
        <a:p>
          <a:endParaRPr lang="en-US"/>
        </a:p>
      </dgm:t>
    </dgm:pt>
    <dgm:pt modelId="{DA127192-317C-46F2-A756-92CCCAECA2A2}">
      <dgm:prSet/>
      <dgm:spPr/>
      <dgm:t>
        <a:bodyPr/>
        <a:lstStyle/>
        <a:p>
          <a:r>
            <a:rPr lang="en-US" dirty="0"/>
            <a:t>CMS Public Notice &amp; Consultation With State</a:t>
          </a:r>
        </a:p>
        <a:p>
          <a:r>
            <a:rPr lang="en-US" dirty="0" smtClean="0"/>
            <a:t>July-August </a:t>
          </a:r>
          <a:r>
            <a:rPr lang="en-US" dirty="0"/>
            <a:t>2017</a:t>
          </a:r>
        </a:p>
      </dgm:t>
    </dgm:pt>
    <dgm:pt modelId="{5EE55240-FD8B-4FAE-B6A9-236F669CDC8A}" type="sibTrans" cxnId="{EB9209B0-D2F5-4AAA-9DFC-207DC727D288}">
      <dgm:prSet/>
      <dgm:spPr/>
      <dgm:t>
        <a:bodyPr/>
        <a:lstStyle/>
        <a:p>
          <a:endParaRPr lang="en-US" dirty="0"/>
        </a:p>
      </dgm:t>
    </dgm:pt>
    <dgm:pt modelId="{7901C927-77F1-41B7-91E2-23571A7DAAB4}" type="parTrans" cxnId="{EB9209B0-D2F5-4AAA-9DFC-207DC727D288}">
      <dgm:prSet/>
      <dgm:spPr/>
      <dgm:t>
        <a:bodyPr/>
        <a:lstStyle/>
        <a:p>
          <a:endParaRPr lang="en-US"/>
        </a:p>
      </dgm:t>
    </dgm:pt>
    <dgm:pt modelId="{A00E15D7-8365-4489-A3A8-5A5C444A3E19}">
      <dgm:prSet/>
      <dgm:spPr/>
      <dgm:t>
        <a:bodyPr/>
        <a:lstStyle/>
        <a:p>
          <a:r>
            <a:rPr lang="en-US" dirty="0"/>
            <a:t>Post Application for Review </a:t>
          </a:r>
          <a:endParaRPr lang="en-US" dirty="0" smtClean="0"/>
        </a:p>
        <a:p>
          <a:r>
            <a:rPr lang="en-US" dirty="0" smtClean="0"/>
            <a:t>June2017</a:t>
          </a:r>
        </a:p>
        <a:p>
          <a:r>
            <a:rPr lang="en-US" dirty="0" smtClean="0"/>
            <a:t>Public Hearings</a:t>
          </a:r>
        </a:p>
        <a:p>
          <a:r>
            <a:rPr lang="en-US" dirty="0" smtClean="0"/>
            <a:t>July 2017</a:t>
          </a:r>
          <a:endParaRPr lang="en-US" dirty="0"/>
        </a:p>
      </dgm:t>
    </dgm:pt>
    <dgm:pt modelId="{AE2F05F5-E693-4513-865B-6D4A43E8882C}" type="parTrans" cxnId="{9AD6374F-492C-4218-B0A1-0C0FB17E7E23}">
      <dgm:prSet/>
      <dgm:spPr/>
      <dgm:t>
        <a:bodyPr/>
        <a:lstStyle/>
        <a:p>
          <a:endParaRPr lang="en-US"/>
        </a:p>
      </dgm:t>
    </dgm:pt>
    <dgm:pt modelId="{D2FCCEFF-1658-4A98-944C-E0DD002D1168}" type="sibTrans" cxnId="{9AD6374F-492C-4218-B0A1-0C0FB17E7E23}">
      <dgm:prSet/>
      <dgm:spPr/>
      <dgm:t>
        <a:bodyPr/>
        <a:lstStyle/>
        <a:p>
          <a:endParaRPr lang="en-US" dirty="0"/>
        </a:p>
      </dgm:t>
    </dgm:pt>
    <dgm:pt modelId="{20D5D5D1-D927-47C1-AF41-917053F20B3E}" type="pres">
      <dgm:prSet presAssocID="{1545A4C9-D504-4741-9076-9BAC1D55894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4D423D-6279-4420-B049-6ACFAB70B9E4}" type="pres">
      <dgm:prSet presAssocID="{59589194-1482-48AF-A6F3-A4AA287E77A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5722D7-F6DD-4FC9-83FB-7A52B43C359F}" type="pres">
      <dgm:prSet presAssocID="{2D184A30-5862-4461-8F1A-7C0D41B074CB}" presName="sibTrans" presStyleLbl="sibTrans1D1" presStyleIdx="0" presStyleCnt="5"/>
      <dgm:spPr/>
      <dgm:t>
        <a:bodyPr/>
        <a:lstStyle/>
        <a:p>
          <a:endParaRPr lang="en-US"/>
        </a:p>
      </dgm:t>
    </dgm:pt>
    <dgm:pt modelId="{51ECB86D-6789-4CDE-98A0-C197D0A686E8}" type="pres">
      <dgm:prSet presAssocID="{2D184A30-5862-4461-8F1A-7C0D41B074CB}" presName="connectorText" presStyleLbl="sibTrans1D1" presStyleIdx="0" presStyleCnt="5"/>
      <dgm:spPr/>
      <dgm:t>
        <a:bodyPr/>
        <a:lstStyle/>
        <a:p>
          <a:endParaRPr lang="en-US"/>
        </a:p>
      </dgm:t>
    </dgm:pt>
    <dgm:pt modelId="{9828B6F7-311D-4633-AB42-146F336115FC}" type="pres">
      <dgm:prSet presAssocID="{20F2E427-DDCA-461A-8A70-A7E1A22AEA2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593A5C-FA53-4B2B-B52B-5C5D8D787397}" type="pres">
      <dgm:prSet presAssocID="{1B54E613-11F3-4AFC-9EB7-F9B11D0800C3}" presName="sibTrans" presStyleLbl="sibTrans1D1" presStyleIdx="1" presStyleCnt="5"/>
      <dgm:spPr/>
      <dgm:t>
        <a:bodyPr/>
        <a:lstStyle/>
        <a:p>
          <a:endParaRPr lang="en-US"/>
        </a:p>
      </dgm:t>
    </dgm:pt>
    <dgm:pt modelId="{2E9D78B8-49A1-4EEF-887C-588BE0EF56E6}" type="pres">
      <dgm:prSet presAssocID="{1B54E613-11F3-4AFC-9EB7-F9B11D0800C3}" presName="connectorText" presStyleLbl="sibTrans1D1" presStyleIdx="1" presStyleCnt="5"/>
      <dgm:spPr/>
      <dgm:t>
        <a:bodyPr/>
        <a:lstStyle/>
        <a:p>
          <a:endParaRPr lang="en-US"/>
        </a:p>
      </dgm:t>
    </dgm:pt>
    <dgm:pt modelId="{118A0791-53B5-4C11-904B-D826CF68FC6F}" type="pres">
      <dgm:prSet presAssocID="{A00E15D7-8365-4489-A3A8-5A5C444A3E1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2E7073-15E4-46FE-B08F-1B9F5472334B}" type="pres">
      <dgm:prSet presAssocID="{D2FCCEFF-1658-4A98-944C-E0DD002D1168}" presName="sibTrans" presStyleLbl="sibTrans1D1" presStyleIdx="2" presStyleCnt="5"/>
      <dgm:spPr/>
      <dgm:t>
        <a:bodyPr/>
        <a:lstStyle/>
        <a:p>
          <a:endParaRPr lang="en-US"/>
        </a:p>
      </dgm:t>
    </dgm:pt>
    <dgm:pt modelId="{D8B14CF3-658C-4A26-ADAE-C439DE13BC3B}" type="pres">
      <dgm:prSet presAssocID="{D2FCCEFF-1658-4A98-944C-E0DD002D1168}" presName="connectorText" presStyleLbl="sibTrans1D1" presStyleIdx="2" presStyleCnt="5"/>
      <dgm:spPr/>
      <dgm:t>
        <a:bodyPr/>
        <a:lstStyle/>
        <a:p>
          <a:endParaRPr lang="en-US"/>
        </a:p>
      </dgm:t>
    </dgm:pt>
    <dgm:pt modelId="{C637A544-641B-4E70-9E94-E44C6D882149}" type="pres">
      <dgm:prSet presAssocID="{A54916E8-15E4-478C-AC76-AC5A00DF8C3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B81B81-3D6F-4557-BF28-19FE0A7A9315}" type="pres">
      <dgm:prSet presAssocID="{A8F71FE1-CB04-46F8-B03A-DA33BF3DE7C4}" presName="sibTrans" presStyleLbl="sibTrans1D1" presStyleIdx="3" presStyleCnt="5"/>
      <dgm:spPr/>
      <dgm:t>
        <a:bodyPr/>
        <a:lstStyle/>
        <a:p>
          <a:endParaRPr lang="en-US"/>
        </a:p>
      </dgm:t>
    </dgm:pt>
    <dgm:pt modelId="{646FFCA8-C060-4A0E-BE6D-73DC0BB264CF}" type="pres">
      <dgm:prSet presAssocID="{A8F71FE1-CB04-46F8-B03A-DA33BF3DE7C4}" presName="connectorText" presStyleLbl="sibTrans1D1" presStyleIdx="3" presStyleCnt="5"/>
      <dgm:spPr/>
      <dgm:t>
        <a:bodyPr/>
        <a:lstStyle/>
        <a:p>
          <a:endParaRPr lang="en-US"/>
        </a:p>
      </dgm:t>
    </dgm:pt>
    <dgm:pt modelId="{EC41BA37-76D4-4213-A189-7A6E13082BA6}" type="pres">
      <dgm:prSet presAssocID="{DA127192-317C-46F2-A756-92CCCAECA2A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A1A78C-27ED-4ADD-85F3-00878AFE01E8}" type="pres">
      <dgm:prSet presAssocID="{5EE55240-FD8B-4FAE-B6A9-236F669CDC8A}" presName="sibTrans" presStyleLbl="sibTrans1D1" presStyleIdx="4" presStyleCnt="5"/>
      <dgm:spPr/>
      <dgm:t>
        <a:bodyPr/>
        <a:lstStyle/>
        <a:p>
          <a:endParaRPr lang="en-US"/>
        </a:p>
      </dgm:t>
    </dgm:pt>
    <dgm:pt modelId="{B22F9046-01B4-44CA-A576-070BE7E85ED3}" type="pres">
      <dgm:prSet presAssocID="{5EE55240-FD8B-4FAE-B6A9-236F669CDC8A}" presName="connectorText" presStyleLbl="sibTrans1D1" presStyleIdx="4" presStyleCnt="5"/>
      <dgm:spPr/>
      <dgm:t>
        <a:bodyPr/>
        <a:lstStyle/>
        <a:p>
          <a:endParaRPr lang="en-US"/>
        </a:p>
      </dgm:t>
    </dgm:pt>
    <dgm:pt modelId="{B05F823F-6681-46FE-A220-66CA0DA61E37}" type="pres">
      <dgm:prSet presAssocID="{A4CCEAD5-1781-4F3C-A52D-1E1C9AA3741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AD69E2-C055-4625-8E51-03DE0D1A6C01}" type="presOf" srcId="{A4CCEAD5-1781-4F3C-A52D-1E1C9AA37419}" destId="{B05F823F-6681-46FE-A220-66CA0DA61E37}" srcOrd="0" destOrd="0" presId="urn:microsoft.com/office/officeart/2005/8/layout/bProcess3"/>
    <dgm:cxn modelId="{B8D6EF62-A358-4C77-9550-81DD0CE37022}" srcId="{1545A4C9-D504-4741-9076-9BAC1D55894D}" destId="{A54916E8-15E4-478C-AC76-AC5A00DF8C37}" srcOrd="3" destOrd="0" parTransId="{E0D7DB4D-1E50-43E7-BD2A-EB65F84A7974}" sibTransId="{A8F71FE1-CB04-46F8-B03A-DA33BF3DE7C4}"/>
    <dgm:cxn modelId="{E7A0EE2F-59D2-45EF-84E9-C6D87F35632F}" type="presOf" srcId="{DA127192-317C-46F2-A756-92CCCAECA2A2}" destId="{EC41BA37-76D4-4213-A189-7A6E13082BA6}" srcOrd="0" destOrd="0" presId="urn:microsoft.com/office/officeart/2005/8/layout/bProcess3"/>
    <dgm:cxn modelId="{2B55ECCB-F6C7-4A60-AA96-0A29C9CFBE1B}" srcId="{1545A4C9-D504-4741-9076-9BAC1D55894D}" destId="{20F2E427-DDCA-461A-8A70-A7E1A22AEA2E}" srcOrd="1" destOrd="0" parTransId="{1B5E98A0-35E6-475B-8727-BE44BEDE711C}" sibTransId="{1B54E613-11F3-4AFC-9EB7-F9B11D0800C3}"/>
    <dgm:cxn modelId="{9ED6B49C-8AF7-445E-84F4-6F6E7626FCA5}" type="presOf" srcId="{1B54E613-11F3-4AFC-9EB7-F9B11D0800C3}" destId="{86593A5C-FA53-4B2B-B52B-5C5D8D787397}" srcOrd="0" destOrd="0" presId="urn:microsoft.com/office/officeart/2005/8/layout/bProcess3"/>
    <dgm:cxn modelId="{9072E048-3B63-41D4-99B9-5D7D2A28A7A2}" type="presOf" srcId="{2D184A30-5862-4461-8F1A-7C0D41B074CB}" destId="{51ECB86D-6789-4CDE-98A0-C197D0A686E8}" srcOrd="1" destOrd="0" presId="urn:microsoft.com/office/officeart/2005/8/layout/bProcess3"/>
    <dgm:cxn modelId="{5C3DFFC6-6E98-470B-AA7F-E0A04196C72C}" type="presOf" srcId="{A8F71FE1-CB04-46F8-B03A-DA33BF3DE7C4}" destId="{42B81B81-3D6F-4557-BF28-19FE0A7A9315}" srcOrd="0" destOrd="0" presId="urn:microsoft.com/office/officeart/2005/8/layout/bProcess3"/>
    <dgm:cxn modelId="{09EFD4DB-82EC-4E55-AAF5-B2D88934A5B5}" type="presOf" srcId="{A54916E8-15E4-478C-AC76-AC5A00DF8C37}" destId="{C637A544-641B-4E70-9E94-E44C6D882149}" srcOrd="0" destOrd="0" presId="urn:microsoft.com/office/officeart/2005/8/layout/bProcess3"/>
    <dgm:cxn modelId="{273FB4A6-81C1-4A54-89BD-B87FEB68A51F}" srcId="{1545A4C9-D504-4741-9076-9BAC1D55894D}" destId="{A4CCEAD5-1781-4F3C-A52D-1E1C9AA37419}" srcOrd="5" destOrd="0" parTransId="{503D069A-13BC-48C5-B3DB-1DEF1227664E}" sibTransId="{C90ACED9-01AC-41BB-9AF8-7FFFD1DB9FFB}"/>
    <dgm:cxn modelId="{3A2DCBFF-CCF2-4DD2-8DE6-6F8464D764A8}" type="presOf" srcId="{1545A4C9-D504-4741-9076-9BAC1D55894D}" destId="{20D5D5D1-D927-47C1-AF41-917053F20B3E}" srcOrd="0" destOrd="0" presId="urn:microsoft.com/office/officeart/2005/8/layout/bProcess3"/>
    <dgm:cxn modelId="{22641610-2B2B-4230-A84F-E7666533C265}" type="presOf" srcId="{D2FCCEFF-1658-4A98-944C-E0DD002D1168}" destId="{D8B14CF3-658C-4A26-ADAE-C439DE13BC3B}" srcOrd="1" destOrd="0" presId="urn:microsoft.com/office/officeart/2005/8/layout/bProcess3"/>
    <dgm:cxn modelId="{3E1C45E4-87E6-4E53-91F9-D507C70025FF}" type="presOf" srcId="{5EE55240-FD8B-4FAE-B6A9-236F669CDC8A}" destId="{B22F9046-01B4-44CA-A576-070BE7E85ED3}" srcOrd="1" destOrd="0" presId="urn:microsoft.com/office/officeart/2005/8/layout/bProcess3"/>
    <dgm:cxn modelId="{66B827BD-9886-46DC-B415-CE3F54A8A2AA}" srcId="{1545A4C9-D504-4741-9076-9BAC1D55894D}" destId="{59589194-1482-48AF-A6F3-A4AA287E77A6}" srcOrd="0" destOrd="0" parTransId="{A0457D40-5210-4B4B-8377-B3531FBEB985}" sibTransId="{2D184A30-5862-4461-8F1A-7C0D41B074CB}"/>
    <dgm:cxn modelId="{0A3343FB-DF4E-46CA-94B5-73349F7FEAC4}" type="presOf" srcId="{A8F71FE1-CB04-46F8-B03A-DA33BF3DE7C4}" destId="{646FFCA8-C060-4A0E-BE6D-73DC0BB264CF}" srcOrd="1" destOrd="0" presId="urn:microsoft.com/office/officeart/2005/8/layout/bProcess3"/>
    <dgm:cxn modelId="{EC39D0E8-F898-45FD-9E8F-D650DB4EF251}" type="presOf" srcId="{5EE55240-FD8B-4FAE-B6A9-236F669CDC8A}" destId="{C1A1A78C-27ED-4ADD-85F3-00878AFE01E8}" srcOrd="0" destOrd="0" presId="urn:microsoft.com/office/officeart/2005/8/layout/bProcess3"/>
    <dgm:cxn modelId="{4194C79D-9439-4770-8D2C-83CA074EFD6A}" type="presOf" srcId="{1B54E613-11F3-4AFC-9EB7-F9B11D0800C3}" destId="{2E9D78B8-49A1-4EEF-887C-588BE0EF56E6}" srcOrd="1" destOrd="0" presId="urn:microsoft.com/office/officeart/2005/8/layout/bProcess3"/>
    <dgm:cxn modelId="{0C083487-80C6-41FF-BF2A-6C489F17E284}" type="presOf" srcId="{2D184A30-5862-4461-8F1A-7C0D41B074CB}" destId="{C15722D7-F6DD-4FC9-83FB-7A52B43C359F}" srcOrd="0" destOrd="0" presId="urn:microsoft.com/office/officeart/2005/8/layout/bProcess3"/>
    <dgm:cxn modelId="{712CE177-5950-4A61-8425-E091B1359538}" type="presOf" srcId="{A00E15D7-8365-4489-A3A8-5A5C444A3E19}" destId="{118A0791-53B5-4C11-904B-D826CF68FC6F}" srcOrd="0" destOrd="0" presId="urn:microsoft.com/office/officeart/2005/8/layout/bProcess3"/>
    <dgm:cxn modelId="{4E9EA6CC-4B48-41D7-9229-560DCFF162EE}" type="presOf" srcId="{D2FCCEFF-1658-4A98-944C-E0DD002D1168}" destId="{D82E7073-15E4-46FE-B08F-1B9F5472334B}" srcOrd="0" destOrd="0" presId="urn:microsoft.com/office/officeart/2005/8/layout/bProcess3"/>
    <dgm:cxn modelId="{C47A18FB-308F-488F-9AAC-19C63DB3EA46}" type="presOf" srcId="{20F2E427-DDCA-461A-8A70-A7E1A22AEA2E}" destId="{9828B6F7-311D-4633-AB42-146F336115FC}" srcOrd="0" destOrd="0" presId="urn:microsoft.com/office/officeart/2005/8/layout/bProcess3"/>
    <dgm:cxn modelId="{9AD6374F-492C-4218-B0A1-0C0FB17E7E23}" srcId="{1545A4C9-D504-4741-9076-9BAC1D55894D}" destId="{A00E15D7-8365-4489-A3A8-5A5C444A3E19}" srcOrd="2" destOrd="0" parTransId="{AE2F05F5-E693-4513-865B-6D4A43E8882C}" sibTransId="{D2FCCEFF-1658-4A98-944C-E0DD002D1168}"/>
    <dgm:cxn modelId="{EB9209B0-D2F5-4AAA-9DFC-207DC727D288}" srcId="{1545A4C9-D504-4741-9076-9BAC1D55894D}" destId="{DA127192-317C-46F2-A756-92CCCAECA2A2}" srcOrd="4" destOrd="0" parTransId="{7901C927-77F1-41B7-91E2-23571A7DAAB4}" sibTransId="{5EE55240-FD8B-4FAE-B6A9-236F669CDC8A}"/>
    <dgm:cxn modelId="{B8179A20-23B6-40FB-B723-B313FC7238E3}" type="presOf" srcId="{59589194-1482-48AF-A6F3-A4AA287E77A6}" destId="{9A4D423D-6279-4420-B049-6ACFAB70B9E4}" srcOrd="0" destOrd="0" presId="urn:microsoft.com/office/officeart/2005/8/layout/bProcess3"/>
    <dgm:cxn modelId="{3CA6BD6C-C99A-4CF1-B88B-51DA77D629D3}" type="presParOf" srcId="{20D5D5D1-D927-47C1-AF41-917053F20B3E}" destId="{9A4D423D-6279-4420-B049-6ACFAB70B9E4}" srcOrd="0" destOrd="0" presId="urn:microsoft.com/office/officeart/2005/8/layout/bProcess3"/>
    <dgm:cxn modelId="{F2698600-6A55-47C7-879B-924DC8C7B5B6}" type="presParOf" srcId="{20D5D5D1-D927-47C1-AF41-917053F20B3E}" destId="{C15722D7-F6DD-4FC9-83FB-7A52B43C359F}" srcOrd="1" destOrd="0" presId="urn:microsoft.com/office/officeart/2005/8/layout/bProcess3"/>
    <dgm:cxn modelId="{EC644316-26CA-44AF-9F68-283BCC21905A}" type="presParOf" srcId="{C15722D7-F6DD-4FC9-83FB-7A52B43C359F}" destId="{51ECB86D-6789-4CDE-98A0-C197D0A686E8}" srcOrd="0" destOrd="0" presId="urn:microsoft.com/office/officeart/2005/8/layout/bProcess3"/>
    <dgm:cxn modelId="{B1FA4B50-E00A-4BA3-ACA8-10DD20664026}" type="presParOf" srcId="{20D5D5D1-D927-47C1-AF41-917053F20B3E}" destId="{9828B6F7-311D-4633-AB42-146F336115FC}" srcOrd="2" destOrd="0" presId="urn:microsoft.com/office/officeart/2005/8/layout/bProcess3"/>
    <dgm:cxn modelId="{F71ECC25-1044-414E-A0F7-33816817829B}" type="presParOf" srcId="{20D5D5D1-D927-47C1-AF41-917053F20B3E}" destId="{86593A5C-FA53-4B2B-B52B-5C5D8D787397}" srcOrd="3" destOrd="0" presId="urn:microsoft.com/office/officeart/2005/8/layout/bProcess3"/>
    <dgm:cxn modelId="{DAFC6FC3-8C2B-4434-971B-831140701D50}" type="presParOf" srcId="{86593A5C-FA53-4B2B-B52B-5C5D8D787397}" destId="{2E9D78B8-49A1-4EEF-887C-588BE0EF56E6}" srcOrd="0" destOrd="0" presId="urn:microsoft.com/office/officeart/2005/8/layout/bProcess3"/>
    <dgm:cxn modelId="{968C0CFA-106B-4BD2-B9C1-71833584CB00}" type="presParOf" srcId="{20D5D5D1-D927-47C1-AF41-917053F20B3E}" destId="{118A0791-53B5-4C11-904B-D826CF68FC6F}" srcOrd="4" destOrd="0" presId="urn:microsoft.com/office/officeart/2005/8/layout/bProcess3"/>
    <dgm:cxn modelId="{925F3CB3-4DC8-43A2-A772-3AA6BF5F7160}" type="presParOf" srcId="{20D5D5D1-D927-47C1-AF41-917053F20B3E}" destId="{D82E7073-15E4-46FE-B08F-1B9F5472334B}" srcOrd="5" destOrd="0" presId="urn:microsoft.com/office/officeart/2005/8/layout/bProcess3"/>
    <dgm:cxn modelId="{EF4C5846-5881-4F22-99AC-631B18B29DD3}" type="presParOf" srcId="{D82E7073-15E4-46FE-B08F-1B9F5472334B}" destId="{D8B14CF3-658C-4A26-ADAE-C439DE13BC3B}" srcOrd="0" destOrd="0" presId="urn:microsoft.com/office/officeart/2005/8/layout/bProcess3"/>
    <dgm:cxn modelId="{B947986D-2279-44E1-B33E-AB96B0D4885B}" type="presParOf" srcId="{20D5D5D1-D927-47C1-AF41-917053F20B3E}" destId="{C637A544-641B-4E70-9E94-E44C6D882149}" srcOrd="6" destOrd="0" presId="urn:microsoft.com/office/officeart/2005/8/layout/bProcess3"/>
    <dgm:cxn modelId="{E55F821E-DF00-4914-B76B-887E2999F6C2}" type="presParOf" srcId="{20D5D5D1-D927-47C1-AF41-917053F20B3E}" destId="{42B81B81-3D6F-4557-BF28-19FE0A7A9315}" srcOrd="7" destOrd="0" presId="urn:microsoft.com/office/officeart/2005/8/layout/bProcess3"/>
    <dgm:cxn modelId="{AA366008-0FD8-4251-B5FC-947CE8B0BAB1}" type="presParOf" srcId="{42B81B81-3D6F-4557-BF28-19FE0A7A9315}" destId="{646FFCA8-C060-4A0E-BE6D-73DC0BB264CF}" srcOrd="0" destOrd="0" presId="urn:microsoft.com/office/officeart/2005/8/layout/bProcess3"/>
    <dgm:cxn modelId="{351DF0C6-0ADD-42E1-9C10-1DB95C3DCF87}" type="presParOf" srcId="{20D5D5D1-D927-47C1-AF41-917053F20B3E}" destId="{EC41BA37-76D4-4213-A189-7A6E13082BA6}" srcOrd="8" destOrd="0" presId="urn:microsoft.com/office/officeart/2005/8/layout/bProcess3"/>
    <dgm:cxn modelId="{9059C4A3-F1BA-4637-8845-D80D45A087AE}" type="presParOf" srcId="{20D5D5D1-D927-47C1-AF41-917053F20B3E}" destId="{C1A1A78C-27ED-4ADD-85F3-00878AFE01E8}" srcOrd="9" destOrd="0" presId="urn:microsoft.com/office/officeart/2005/8/layout/bProcess3"/>
    <dgm:cxn modelId="{C394DFAE-9ACF-4C77-9E44-B0C1A792AFDA}" type="presParOf" srcId="{C1A1A78C-27ED-4ADD-85F3-00878AFE01E8}" destId="{B22F9046-01B4-44CA-A576-070BE7E85ED3}" srcOrd="0" destOrd="0" presId="urn:microsoft.com/office/officeart/2005/8/layout/bProcess3"/>
    <dgm:cxn modelId="{FD630AD8-7263-438A-A6DC-7B4748181C50}" type="presParOf" srcId="{20D5D5D1-D927-47C1-AF41-917053F20B3E}" destId="{B05F823F-6681-46FE-A220-66CA0DA61E37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722D7-F6DD-4FC9-83FB-7A52B43C359F}">
      <dsp:nvSpPr>
        <dsp:cNvPr id="0" name=""/>
        <dsp:cNvSpPr/>
      </dsp:nvSpPr>
      <dsp:spPr>
        <a:xfrm>
          <a:off x="2026594" y="959143"/>
          <a:ext cx="4346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469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232309" y="1002537"/>
        <a:ext cx="23264" cy="4652"/>
      </dsp:txXfrm>
    </dsp:sp>
    <dsp:sp modelId="{9A4D423D-6279-4420-B049-6ACFAB70B9E4}">
      <dsp:nvSpPr>
        <dsp:cNvPr id="0" name=""/>
        <dsp:cNvSpPr/>
      </dsp:nvSpPr>
      <dsp:spPr>
        <a:xfrm>
          <a:off x="5374" y="397957"/>
          <a:ext cx="2023020" cy="12138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Conduct Renewal </a:t>
          </a:r>
          <a:r>
            <a:rPr lang="en-US" sz="1600" kern="1200" dirty="0" smtClean="0"/>
            <a:t>Public Meetings</a:t>
          </a:r>
          <a:endParaRPr lang="en-US" sz="1600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May </a:t>
          </a:r>
          <a:r>
            <a:rPr lang="en-US" sz="1600" kern="1200" dirty="0" smtClean="0"/>
            <a:t>2016 and June 2017</a:t>
          </a:r>
          <a:endParaRPr lang="en-US" sz="1600" kern="1200" dirty="0"/>
        </a:p>
      </dsp:txBody>
      <dsp:txXfrm>
        <a:off x="5374" y="397957"/>
        <a:ext cx="2023020" cy="1213812"/>
      </dsp:txXfrm>
    </dsp:sp>
    <dsp:sp modelId="{86593A5C-FA53-4B2B-B52B-5C5D8D787397}">
      <dsp:nvSpPr>
        <dsp:cNvPr id="0" name=""/>
        <dsp:cNvSpPr/>
      </dsp:nvSpPr>
      <dsp:spPr>
        <a:xfrm>
          <a:off x="4514910" y="959143"/>
          <a:ext cx="4346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469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720625" y="1002537"/>
        <a:ext cx="23264" cy="4652"/>
      </dsp:txXfrm>
    </dsp:sp>
    <dsp:sp modelId="{9828B6F7-311D-4633-AB42-146F336115FC}">
      <dsp:nvSpPr>
        <dsp:cNvPr id="0" name=""/>
        <dsp:cNvSpPr/>
      </dsp:nvSpPr>
      <dsp:spPr>
        <a:xfrm>
          <a:off x="2493689" y="397957"/>
          <a:ext cx="2023020" cy="12138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Develop Draft Renewal Application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Summer 2017</a:t>
          </a:r>
          <a:endParaRPr lang="en-US" sz="1600" kern="1200" dirty="0"/>
        </a:p>
      </dsp:txBody>
      <dsp:txXfrm>
        <a:off x="2493689" y="397957"/>
        <a:ext cx="2023020" cy="1213812"/>
      </dsp:txXfrm>
    </dsp:sp>
    <dsp:sp modelId="{D82E7073-15E4-46FE-B08F-1B9F5472334B}">
      <dsp:nvSpPr>
        <dsp:cNvPr id="0" name=""/>
        <dsp:cNvSpPr/>
      </dsp:nvSpPr>
      <dsp:spPr>
        <a:xfrm>
          <a:off x="1016884" y="1609970"/>
          <a:ext cx="4976630" cy="434694"/>
        </a:xfrm>
        <a:custGeom>
          <a:avLst/>
          <a:gdLst/>
          <a:ahLst/>
          <a:cxnLst/>
          <a:rect l="0" t="0" r="0" b="0"/>
          <a:pathLst>
            <a:path>
              <a:moveTo>
                <a:pt x="4976630" y="0"/>
              </a:moveTo>
              <a:lnTo>
                <a:pt x="4976630" y="234447"/>
              </a:lnTo>
              <a:lnTo>
                <a:pt x="0" y="234447"/>
              </a:lnTo>
              <a:lnTo>
                <a:pt x="0" y="434694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380241" y="1824991"/>
        <a:ext cx="249916" cy="4652"/>
      </dsp:txXfrm>
    </dsp:sp>
    <dsp:sp modelId="{118A0791-53B5-4C11-904B-D826CF68FC6F}">
      <dsp:nvSpPr>
        <dsp:cNvPr id="0" name=""/>
        <dsp:cNvSpPr/>
      </dsp:nvSpPr>
      <dsp:spPr>
        <a:xfrm>
          <a:off x="4982005" y="397957"/>
          <a:ext cx="2023020" cy="12138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Post Application for Review and </a:t>
          </a:r>
          <a:r>
            <a:rPr lang="en-US" sz="1600" kern="1200" dirty="0" smtClean="0"/>
            <a:t>Public Hearings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Fall 2017</a:t>
          </a:r>
        </a:p>
      </dsp:txBody>
      <dsp:txXfrm>
        <a:off x="4982005" y="397957"/>
        <a:ext cx="2023020" cy="1213812"/>
      </dsp:txXfrm>
    </dsp:sp>
    <dsp:sp modelId="{42B81B81-3D6F-4557-BF28-19FE0A7A9315}">
      <dsp:nvSpPr>
        <dsp:cNvPr id="0" name=""/>
        <dsp:cNvSpPr/>
      </dsp:nvSpPr>
      <dsp:spPr>
        <a:xfrm>
          <a:off x="2026594" y="2638251"/>
          <a:ext cx="4346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469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232309" y="2681644"/>
        <a:ext cx="23264" cy="4652"/>
      </dsp:txXfrm>
    </dsp:sp>
    <dsp:sp modelId="{C637A544-641B-4E70-9E94-E44C6D882149}">
      <dsp:nvSpPr>
        <dsp:cNvPr id="0" name=""/>
        <dsp:cNvSpPr/>
      </dsp:nvSpPr>
      <dsp:spPr>
        <a:xfrm>
          <a:off x="5374" y="2077064"/>
          <a:ext cx="2023020" cy="12138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Renewal Application Submitted to CMS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November </a:t>
          </a:r>
          <a:r>
            <a:rPr lang="en-US" sz="1600" kern="1200" dirty="0" smtClean="0"/>
            <a:t>2017</a:t>
          </a:r>
          <a:endParaRPr lang="en-US" sz="1600" kern="1200" dirty="0"/>
        </a:p>
      </dsp:txBody>
      <dsp:txXfrm>
        <a:off x="5374" y="2077064"/>
        <a:ext cx="2023020" cy="1213812"/>
      </dsp:txXfrm>
    </dsp:sp>
    <dsp:sp modelId="{C1A1A78C-27ED-4ADD-85F3-00878AFE01E8}">
      <dsp:nvSpPr>
        <dsp:cNvPr id="0" name=""/>
        <dsp:cNvSpPr/>
      </dsp:nvSpPr>
      <dsp:spPr>
        <a:xfrm>
          <a:off x="4514910" y="2638251"/>
          <a:ext cx="4346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469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720625" y="2681644"/>
        <a:ext cx="23264" cy="4652"/>
      </dsp:txXfrm>
    </dsp:sp>
    <dsp:sp modelId="{EC41BA37-76D4-4213-A189-7A6E13082BA6}">
      <dsp:nvSpPr>
        <dsp:cNvPr id="0" name=""/>
        <dsp:cNvSpPr/>
      </dsp:nvSpPr>
      <dsp:spPr>
        <a:xfrm>
          <a:off x="2493689" y="2077064"/>
          <a:ext cx="2023020" cy="12138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CMS Public Notice &amp; Consultation With State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Throughout </a:t>
          </a:r>
          <a:r>
            <a:rPr lang="en-US" sz="1600" kern="1200" dirty="0" smtClean="0"/>
            <a:t>2018</a:t>
          </a:r>
          <a:endParaRPr lang="en-US" sz="1600" kern="1200" dirty="0"/>
        </a:p>
      </dsp:txBody>
      <dsp:txXfrm>
        <a:off x="2493689" y="2077064"/>
        <a:ext cx="2023020" cy="1213812"/>
      </dsp:txXfrm>
    </dsp:sp>
    <dsp:sp modelId="{B05F823F-6681-46FE-A220-66CA0DA61E37}">
      <dsp:nvSpPr>
        <dsp:cNvPr id="0" name=""/>
        <dsp:cNvSpPr/>
      </dsp:nvSpPr>
      <dsp:spPr>
        <a:xfrm>
          <a:off x="4982005" y="2077064"/>
          <a:ext cx="2023020" cy="12138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CMS Decision &amp; Special Terms and Conditions Issued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By </a:t>
          </a:r>
          <a:r>
            <a:rPr lang="en-US" sz="1600" kern="1200" dirty="0" smtClean="0"/>
            <a:t>12.31.18</a:t>
          </a:r>
          <a:endParaRPr lang="en-US" sz="1600" kern="1200" dirty="0"/>
        </a:p>
      </dsp:txBody>
      <dsp:txXfrm>
        <a:off x="4982005" y="2077064"/>
        <a:ext cx="2023020" cy="12138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722D7-F6DD-4FC9-83FB-7A52B43C359F}">
      <dsp:nvSpPr>
        <dsp:cNvPr id="0" name=""/>
        <dsp:cNvSpPr/>
      </dsp:nvSpPr>
      <dsp:spPr>
        <a:xfrm>
          <a:off x="2026594" y="959143"/>
          <a:ext cx="4346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469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232309" y="1002537"/>
        <a:ext cx="23264" cy="4652"/>
      </dsp:txXfrm>
    </dsp:sp>
    <dsp:sp modelId="{9A4D423D-6279-4420-B049-6ACFAB70B9E4}">
      <dsp:nvSpPr>
        <dsp:cNvPr id="0" name=""/>
        <dsp:cNvSpPr/>
      </dsp:nvSpPr>
      <dsp:spPr>
        <a:xfrm>
          <a:off x="5374" y="397957"/>
          <a:ext cx="2023020" cy="12138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Conduct </a:t>
          </a:r>
          <a:r>
            <a:rPr lang="en-US" sz="1300" kern="1200" dirty="0" smtClean="0"/>
            <a:t>Extension Public Meetings</a:t>
          </a:r>
          <a:endParaRPr lang="en-US" sz="1300" kern="1200" dirty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March 2017</a:t>
          </a:r>
          <a:endParaRPr lang="en-US" sz="1300" kern="1200" dirty="0"/>
        </a:p>
      </dsp:txBody>
      <dsp:txXfrm>
        <a:off x="5374" y="397957"/>
        <a:ext cx="2023020" cy="1213812"/>
      </dsp:txXfrm>
    </dsp:sp>
    <dsp:sp modelId="{86593A5C-FA53-4B2B-B52B-5C5D8D787397}">
      <dsp:nvSpPr>
        <dsp:cNvPr id="0" name=""/>
        <dsp:cNvSpPr/>
      </dsp:nvSpPr>
      <dsp:spPr>
        <a:xfrm>
          <a:off x="4514910" y="959143"/>
          <a:ext cx="4346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469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720625" y="1002537"/>
        <a:ext cx="23264" cy="4652"/>
      </dsp:txXfrm>
    </dsp:sp>
    <dsp:sp modelId="{9828B6F7-311D-4633-AB42-146F336115FC}">
      <dsp:nvSpPr>
        <dsp:cNvPr id="0" name=""/>
        <dsp:cNvSpPr/>
      </dsp:nvSpPr>
      <dsp:spPr>
        <a:xfrm>
          <a:off x="2493689" y="397957"/>
          <a:ext cx="2023020" cy="12138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Develop Draft Renewal Application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June 2017</a:t>
          </a:r>
          <a:endParaRPr lang="en-US" sz="1300" kern="1200" dirty="0"/>
        </a:p>
      </dsp:txBody>
      <dsp:txXfrm>
        <a:off x="2493689" y="397957"/>
        <a:ext cx="2023020" cy="1213812"/>
      </dsp:txXfrm>
    </dsp:sp>
    <dsp:sp modelId="{D82E7073-15E4-46FE-B08F-1B9F5472334B}">
      <dsp:nvSpPr>
        <dsp:cNvPr id="0" name=""/>
        <dsp:cNvSpPr/>
      </dsp:nvSpPr>
      <dsp:spPr>
        <a:xfrm>
          <a:off x="1016884" y="1609970"/>
          <a:ext cx="4976630" cy="434694"/>
        </a:xfrm>
        <a:custGeom>
          <a:avLst/>
          <a:gdLst/>
          <a:ahLst/>
          <a:cxnLst/>
          <a:rect l="0" t="0" r="0" b="0"/>
          <a:pathLst>
            <a:path>
              <a:moveTo>
                <a:pt x="4976630" y="0"/>
              </a:moveTo>
              <a:lnTo>
                <a:pt x="4976630" y="234447"/>
              </a:lnTo>
              <a:lnTo>
                <a:pt x="0" y="234447"/>
              </a:lnTo>
              <a:lnTo>
                <a:pt x="0" y="434694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380241" y="1824991"/>
        <a:ext cx="249916" cy="4652"/>
      </dsp:txXfrm>
    </dsp:sp>
    <dsp:sp modelId="{118A0791-53B5-4C11-904B-D826CF68FC6F}">
      <dsp:nvSpPr>
        <dsp:cNvPr id="0" name=""/>
        <dsp:cNvSpPr/>
      </dsp:nvSpPr>
      <dsp:spPr>
        <a:xfrm>
          <a:off x="4982005" y="397957"/>
          <a:ext cx="2023020" cy="12138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Post Application for Review </a:t>
          </a:r>
          <a:endParaRPr lang="en-US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June2017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Public Hearings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July 2017</a:t>
          </a:r>
          <a:endParaRPr lang="en-US" sz="1300" kern="1200" dirty="0"/>
        </a:p>
      </dsp:txBody>
      <dsp:txXfrm>
        <a:off x="4982005" y="397957"/>
        <a:ext cx="2023020" cy="1213812"/>
      </dsp:txXfrm>
    </dsp:sp>
    <dsp:sp modelId="{42B81B81-3D6F-4557-BF28-19FE0A7A9315}">
      <dsp:nvSpPr>
        <dsp:cNvPr id="0" name=""/>
        <dsp:cNvSpPr/>
      </dsp:nvSpPr>
      <dsp:spPr>
        <a:xfrm>
          <a:off x="2026594" y="2638251"/>
          <a:ext cx="4346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469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232309" y="2681644"/>
        <a:ext cx="23264" cy="4652"/>
      </dsp:txXfrm>
    </dsp:sp>
    <dsp:sp modelId="{C637A544-641B-4E70-9E94-E44C6D882149}">
      <dsp:nvSpPr>
        <dsp:cNvPr id="0" name=""/>
        <dsp:cNvSpPr/>
      </dsp:nvSpPr>
      <dsp:spPr>
        <a:xfrm>
          <a:off x="5374" y="2077064"/>
          <a:ext cx="2023020" cy="12138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Extension Submitted </a:t>
          </a:r>
          <a:r>
            <a:rPr lang="en-US" sz="1300" kern="1200" dirty="0"/>
            <a:t>to CMS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July-August 2017</a:t>
          </a:r>
          <a:endParaRPr lang="en-US" sz="1300" kern="1200" dirty="0"/>
        </a:p>
      </dsp:txBody>
      <dsp:txXfrm>
        <a:off x="5374" y="2077064"/>
        <a:ext cx="2023020" cy="1213812"/>
      </dsp:txXfrm>
    </dsp:sp>
    <dsp:sp modelId="{C1A1A78C-27ED-4ADD-85F3-00878AFE01E8}">
      <dsp:nvSpPr>
        <dsp:cNvPr id="0" name=""/>
        <dsp:cNvSpPr/>
      </dsp:nvSpPr>
      <dsp:spPr>
        <a:xfrm>
          <a:off x="4514910" y="2638251"/>
          <a:ext cx="4346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34694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720625" y="2681644"/>
        <a:ext cx="23264" cy="4652"/>
      </dsp:txXfrm>
    </dsp:sp>
    <dsp:sp modelId="{EC41BA37-76D4-4213-A189-7A6E13082BA6}">
      <dsp:nvSpPr>
        <dsp:cNvPr id="0" name=""/>
        <dsp:cNvSpPr/>
      </dsp:nvSpPr>
      <dsp:spPr>
        <a:xfrm>
          <a:off x="2493689" y="2077064"/>
          <a:ext cx="2023020" cy="12138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CMS Public Notice &amp; Consultation With State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July-August </a:t>
          </a:r>
          <a:r>
            <a:rPr lang="en-US" sz="1300" kern="1200" dirty="0"/>
            <a:t>2017</a:t>
          </a:r>
        </a:p>
      </dsp:txBody>
      <dsp:txXfrm>
        <a:off x="2493689" y="2077064"/>
        <a:ext cx="2023020" cy="1213812"/>
      </dsp:txXfrm>
    </dsp:sp>
    <dsp:sp modelId="{B05F823F-6681-46FE-A220-66CA0DA61E37}">
      <dsp:nvSpPr>
        <dsp:cNvPr id="0" name=""/>
        <dsp:cNvSpPr/>
      </dsp:nvSpPr>
      <dsp:spPr>
        <a:xfrm>
          <a:off x="4982005" y="2077064"/>
          <a:ext cx="2023020" cy="12138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CMS Decision &amp; Special Terms and Conditions Issued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August 2017</a:t>
          </a:r>
          <a:endParaRPr lang="en-US" sz="1300" kern="1200" dirty="0"/>
        </a:p>
      </dsp:txBody>
      <dsp:txXfrm>
        <a:off x="4982005" y="2077064"/>
        <a:ext cx="2023020" cy="1213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2018" cy="461804"/>
          </a:xfrm>
          <a:prstGeom prst="rect">
            <a:avLst/>
          </a:prstGeom>
        </p:spPr>
        <p:txBody>
          <a:bodyPr vert="horz" lIns="91634" tIns="45819" rIns="91634" bIns="45819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0256" y="1"/>
            <a:ext cx="3022018" cy="461804"/>
          </a:xfrm>
          <a:prstGeom prst="rect">
            <a:avLst/>
          </a:prstGeom>
        </p:spPr>
        <p:txBody>
          <a:bodyPr vert="horz" lIns="91634" tIns="45819" rIns="91634" bIns="45819" rtlCol="0"/>
          <a:lstStyle>
            <a:lvl1pPr algn="r">
              <a:defRPr sz="1100"/>
            </a:lvl1pPr>
          </a:lstStyle>
          <a:p>
            <a:fld id="{7CA3ED2D-DA4A-4CEB-81E0-1899835304A3}" type="datetimeFigureOut">
              <a:rPr lang="en-US" smtClean="0"/>
              <a:pPr/>
              <a:t>7/5/2017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22018" cy="461804"/>
          </a:xfrm>
          <a:prstGeom prst="rect">
            <a:avLst/>
          </a:prstGeom>
        </p:spPr>
        <p:txBody>
          <a:bodyPr vert="horz" lIns="91634" tIns="45819" rIns="91634" bIns="45819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0256" y="8772669"/>
            <a:ext cx="3022018" cy="461804"/>
          </a:xfrm>
          <a:prstGeom prst="rect">
            <a:avLst/>
          </a:prstGeom>
        </p:spPr>
        <p:txBody>
          <a:bodyPr vert="horz" lIns="91634" tIns="45819" rIns="91634" bIns="45819" rtlCol="0" anchor="b"/>
          <a:lstStyle>
            <a:lvl1pPr algn="r">
              <a:defRPr sz="1100"/>
            </a:lvl1pPr>
          </a:lstStyle>
          <a:p>
            <a:fld id="{23007CD6-C5A1-4052-91DB-8D3EA1B376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29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2018" cy="461804"/>
          </a:xfrm>
          <a:prstGeom prst="rect">
            <a:avLst/>
          </a:prstGeom>
        </p:spPr>
        <p:txBody>
          <a:bodyPr vert="horz" lIns="91634" tIns="45819" rIns="91634" bIns="45819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0256" y="1"/>
            <a:ext cx="3022018" cy="461804"/>
          </a:xfrm>
          <a:prstGeom prst="rect">
            <a:avLst/>
          </a:prstGeom>
        </p:spPr>
        <p:txBody>
          <a:bodyPr vert="horz" lIns="91634" tIns="45819" rIns="91634" bIns="45819" rtlCol="0"/>
          <a:lstStyle>
            <a:lvl1pPr algn="r">
              <a:defRPr sz="1100"/>
            </a:lvl1pPr>
          </a:lstStyle>
          <a:p>
            <a:fld id="{2B6F6618-40BB-4701-A420-A51CB52A76EF}" type="datetimeFigureOut">
              <a:rPr lang="en-US" smtClean="0"/>
              <a:pPr/>
              <a:t>7/5/2017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34" tIns="45819" rIns="91634" bIns="4581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7389" y="4387137"/>
            <a:ext cx="5579110" cy="4156234"/>
          </a:xfrm>
          <a:prstGeom prst="rect">
            <a:avLst/>
          </a:prstGeom>
        </p:spPr>
        <p:txBody>
          <a:bodyPr vert="horz" lIns="91634" tIns="45819" rIns="91634" bIns="458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22018" cy="461804"/>
          </a:xfrm>
          <a:prstGeom prst="rect">
            <a:avLst/>
          </a:prstGeom>
        </p:spPr>
        <p:txBody>
          <a:bodyPr vert="horz" lIns="91634" tIns="45819" rIns="91634" bIns="45819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0256" y="8772669"/>
            <a:ext cx="3022018" cy="461804"/>
          </a:xfrm>
          <a:prstGeom prst="rect">
            <a:avLst/>
          </a:prstGeom>
        </p:spPr>
        <p:txBody>
          <a:bodyPr vert="horz" lIns="91634" tIns="45819" rIns="91634" bIns="45819" rtlCol="0" anchor="b"/>
          <a:lstStyle>
            <a:lvl1pPr algn="r">
              <a:defRPr sz="1100"/>
            </a:lvl1pPr>
          </a:lstStyle>
          <a:p>
            <a:fld id="{51FE37EE-E95C-4E27-8A9E-3B4EA5439DC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724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934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431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190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190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7727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190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190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190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190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190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179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7865">
              <a:defRPr/>
            </a:pPr>
            <a:endParaRPr lang="en-US" baseline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5433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4692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190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9528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190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19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7865">
              <a:defRPr/>
            </a:pPr>
            <a:endParaRPr lang="en-US" baseline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443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78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7865">
              <a:defRPr/>
            </a:pPr>
            <a:endParaRPr lang="en-US" baseline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11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091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431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3076">
              <a:defRPr/>
            </a:pPr>
            <a:endParaRPr lang="en-US" baseline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40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00697">
              <a:defRPr/>
            </a:pPr>
            <a:endParaRPr lang="en-US" baseline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E37EE-E95C-4E27-8A9E-3B4EA5439DC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262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25A59-E046-422C-AFD0-72CB8F018DD5}" type="datetime1">
              <a:rPr lang="en-US" smtClean="0"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KanCare Renewal Stakeholder Input Meetings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52E-5DE4-47A6-94D7-88B3886B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79580-A526-4BF6-80BD-43C404C2E6AA}" type="datetime1">
              <a:rPr lang="en-US" smtClean="0"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KanCare Renewal Stakeholder Input Meetings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52E-5DE4-47A6-94D7-88B3886B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5D1D-E761-430C-8DCC-4D8FC85AA055}" type="datetime1">
              <a:rPr lang="en-US" smtClean="0"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KanCare Renewal Stakeholder Input Meetings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52E-5DE4-47A6-94D7-88B3886B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1C418-484D-46D0-A61B-A7E801FC3FC8}" type="datetime1">
              <a:rPr lang="en-US" smtClean="0"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KanCare Renewal Stakeholder Input Meetings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52E-5DE4-47A6-94D7-88B3886B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15F55-C0DC-4291-866E-D75B4DE3E18C}" type="datetime1">
              <a:rPr lang="en-US" smtClean="0"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KanCare Renewal Stakeholder Input Meetings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52E-5DE4-47A6-94D7-88B3886B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68CE-71F7-4B00-8439-0FD5BDFE8AE3}" type="datetime1">
              <a:rPr lang="en-US" smtClean="0"/>
              <a:t>7/5/2017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KanCare Renewal Stakeholder Input Meetings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52E-5DE4-47A6-94D7-88B3886B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FCEB-E697-4D23-B3AD-BA0001B928B1}" type="datetime1">
              <a:rPr lang="en-US" smtClean="0"/>
              <a:t>7/5/2017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KanCare Renewal Stakeholder Input Meetings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52E-5DE4-47A6-94D7-88B3886B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B8280-55FE-4DFF-833D-DC1ADE7DE408}" type="datetime1">
              <a:rPr lang="en-US" smtClean="0"/>
              <a:t>7/5/2017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KanCare Renewal Stakeholder Input Meetings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52E-5DE4-47A6-94D7-88B3886B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6320-81D0-48BB-8BEA-844A4E894A28}" type="datetime1">
              <a:rPr lang="en-US" smtClean="0"/>
              <a:t>7/5/2017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KanCare Renewal Stakeholder Input Meetings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52E-5DE4-47A6-94D7-88B3886B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8B65B-BB08-4DB8-BC5C-6A73644793C7}" type="datetime1">
              <a:rPr lang="en-US" smtClean="0"/>
              <a:t>7/5/2017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KanCare Renewal Stakeholder Input Meetings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52E-5DE4-47A6-94D7-88B3886B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46062-82C0-495C-ABBE-8F5DC658E37B}" type="datetime1">
              <a:rPr lang="en-US" smtClean="0"/>
              <a:t>7/5/2017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KanCare Renewal Stakeholder Input Meetings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252E-5DE4-47A6-94D7-88B3886B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E017A-8CAE-4C31-9B4F-140E33344C0B}" type="datetime1">
              <a:rPr lang="en-US" smtClean="0"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smtClean="0"/>
              <a:t>KanCare Renewal Stakeholder Input Meetings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52E-5DE4-47A6-94D7-88B3886B06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kdhe.KanCareRenewal@ks.gov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ncare.gov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43000" y="533400"/>
            <a:ext cx="67818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" y="6172200"/>
            <a:ext cx="86106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952500" y="3581400"/>
            <a:ext cx="7239000" cy="2438400"/>
          </a:xfrm>
          <a:prstGeom prst="rect">
            <a:avLst/>
          </a:prstGeom>
        </p:spPr>
        <p:txBody>
          <a:bodyPr vert="horz" lIns="91430" tIns="45715" rIns="91430" bIns="45715" rtlCol="0" anchor="ctr">
            <a:normAutofit lnSpcReduction="10000"/>
          </a:bodyPr>
          <a:lstStyle/>
          <a:p>
            <a:pPr algn="ctr">
              <a:spcBef>
                <a:spcPct val="0"/>
              </a:spcBef>
              <a:defRPr/>
            </a:pPr>
            <a:endParaRPr lang="en-U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KanCare Renewal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Stakeholder Input Meetings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June 14, 15, 19, 20, 28, and 29</a:t>
            </a:r>
            <a:endParaRPr lang="en-U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Topeka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Kansas City,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Dodge City, Hays,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Wichita </a:t>
            </a:r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&amp;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Pittsburg</a:t>
            </a:r>
            <a:endParaRPr lang="en-U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KanCare logo Blue Gold 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044" y="1076325"/>
            <a:ext cx="4809913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52400"/>
            <a:ext cx="8153400" cy="1009650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KanCare Benefits for Kansas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nb-NO" b="1" smtClean="0">
                <a:solidFill>
                  <a:schemeClr val="tx2">
                    <a:lumMod val="75000"/>
                  </a:schemeClr>
                </a:solidFill>
              </a:rPr>
              <a:t>KanCare Renewal Stakeholder Input Meetings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10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" y="1162050"/>
            <a:ext cx="83439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rgbClr val="002060"/>
              </a:solidFill>
            </a:endParaRPr>
          </a:p>
          <a:p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Added new services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(Weight loss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surgery, heart and lung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transplants,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Value Added Services)</a:t>
            </a:r>
          </a:p>
          <a:p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040733"/>
              </p:ext>
            </p:extLst>
          </p:nvPr>
        </p:nvGraphicFramePr>
        <p:xfrm>
          <a:off x="495300" y="2971800"/>
          <a:ext cx="8252460" cy="2691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88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475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417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242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4166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2013 </a:t>
                      </a:r>
                      <a:r>
                        <a:rPr lang="en-US" sz="2000" dirty="0" smtClean="0">
                          <a:effectLst/>
                        </a:rPr>
                        <a:t>through 2016  </a:t>
                      </a:r>
                      <a:endParaRPr lang="en-US" sz="2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Total members getting value added services</a:t>
                      </a:r>
                      <a:endParaRPr lang="en-US" sz="2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Total units of value added services provided</a:t>
                      </a:r>
                      <a:endParaRPr lang="en-US" sz="2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Total value of value added services provided</a:t>
                      </a:r>
                      <a:endParaRPr lang="en-US" sz="20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749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>
                          <a:effectLst/>
                        </a:rPr>
                        <a:t>Combined three KanCare MCOs</a:t>
                      </a:r>
                      <a:endParaRPr lang="en-US" sz="2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Times New Roman"/>
                          <a:cs typeface="Arial" panose="020B0604020202020204" pitchFamily="34" charset="0"/>
                        </a:rPr>
                        <a:t>1,069,652</a:t>
                      </a:r>
                      <a:endParaRPr lang="en-US" sz="2400" dirty="0">
                        <a:effectLst/>
                        <a:latin typeface="+mn-lt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Times New Roman"/>
                        </a:rPr>
                        <a:t>1,908,783</a:t>
                      </a:r>
                      <a:endParaRPr lang="en-US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+mn-lt"/>
                          <a:ea typeface="Times New Roman"/>
                        </a:rPr>
                        <a:t>$18,831,782</a:t>
                      </a:r>
                      <a:endParaRPr lang="en-US" sz="2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84" y="5816044"/>
            <a:ext cx="161607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274320" y="13716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995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1534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KanCare 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Multi-Year Renewal – Topics to Discuss</a:t>
            </a:r>
            <a:endParaRPr lang="en-US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nb-NO" b="1" smtClean="0">
                <a:solidFill>
                  <a:schemeClr val="tx2">
                    <a:lumMod val="75000"/>
                  </a:schemeClr>
                </a:solidFill>
              </a:rPr>
              <a:t>KanCare Renewal Stakeholder Input Meetings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11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836170"/>
            <a:ext cx="77266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 Based Purchasing</a:t>
            </a:r>
          </a:p>
          <a:p>
            <a:pPr lvl="0">
              <a:spcBef>
                <a:spcPct val="20000"/>
              </a:spcBef>
            </a:pP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Administrative Streamlining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Effectiveness and Needs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MCO communication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-"/>
            </a:pP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84" y="5816044"/>
            <a:ext cx="161607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274320" y="13716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90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 Based Purchasing</a:t>
            </a:r>
            <a:endParaRPr lang="en-US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nb-NO" b="1" smtClean="0">
                <a:solidFill>
                  <a:schemeClr val="tx2">
                    <a:lumMod val="75000"/>
                  </a:schemeClr>
                </a:solidFill>
              </a:rPr>
              <a:t>KanCare Renewal Stakeholder Input Meetings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12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8269" y="1641040"/>
            <a:ext cx="7726680" cy="465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 Based Purchasing is </a:t>
            </a:r>
            <a:r>
              <a:rPr lang="en-US" sz="2800" dirty="0" smtClean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linking </a:t>
            </a:r>
            <a:r>
              <a:rPr lang="en-US" sz="2800" dirty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 payments to improved performance </a:t>
            </a:r>
            <a:endParaRPr lang="en-US" sz="2800" dirty="0" smtClean="0">
              <a:solidFill>
                <a:srgbClr val="002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VBP </a:t>
            </a:r>
            <a:r>
              <a:rPr lang="en-US" sz="2800" dirty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holds health care providers accountable for both the cost and quality of </a:t>
            </a:r>
            <a:r>
              <a:rPr lang="en-US" sz="2800" dirty="0" smtClean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</a:p>
          <a:p>
            <a:pPr marL="914400" lvl="1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VBP </a:t>
            </a:r>
            <a:r>
              <a:rPr lang="en-US" sz="2800" dirty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attempts to reduce inappropriate care and to identify and reward the best-performing </a:t>
            </a:r>
            <a:r>
              <a:rPr lang="en-US" sz="2800" dirty="0" smtClean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providers</a:t>
            </a:r>
          </a:p>
          <a:p>
            <a:pPr lvl="1">
              <a:spcBef>
                <a:spcPct val="20000"/>
              </a:spcBef>
            </a:pP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84" y="5816044"/>
            <a:ext cx="161607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274320" y="13716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32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 Based Purchasing</a:t>
            </a:r>
            <a:endParaRPr lang="en-US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nb-NO" b="1" smtClean="0">
                <a:solidFill>
                  <a:schemeClr val="tx2">
                    <a:lumMod val="75000"/>
                  </a:schemeClr>
                </a:solidFill>
              </a:rPr>
              <a:t>KanCare Renewal Stakeholder Input Meetings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13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612899"/>
            <a:ext cx="772668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Medicare and most private insurers are now including more value based purchasing in their programs, including: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Incentive or bonuses for improved outcomes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Episodic or bundled payments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 savings arrangements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Population-based care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20000"/>
              </a:spcBef>
            </a:pP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84" y="5816044"/>
            <a:ext cx="161607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274320" y="13716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92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to Consider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nb-NO" b="1" smtClean="0">
                <a:solidFill>
                  <a:schemeClr val="tx2">
                    <a:lumMod val="75000"/>
                  </a:schemeClr>
                </a:solidFill>
              </a:rPr>
              <a:t>KanCare Renewal Stakeholder Input Meetings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14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417320"/>
            <a:ext cx="7726680" cy="4754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outcomes should we focus on? 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20000"/>
              </a:spcBef>
            </a:pP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experiences have you had with value based purchasing?  How did that work for you?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opportunities do you see in value based purchasing?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20000"/>
              </a:spcBef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-"/>
            </a:pP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84" y="5816044"/>
            <a:ext cx="161607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274320" y="13716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579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Administrative Streamlining</a:t>
            </a:r>
            <a:endParaRPr lang="en-US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15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1796223"/>
            <a:ext cx="8077200" cy="445044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Kansas opted to contract with three MCOs to provide consumer choice and to allow for innovation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processes often differ, although some are exactly the same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want to strike a balance between administrative ease and innovation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the last five years, the MCOs have worked to streamline and standardize certain processes</a:t>
            </a:r>
            <a:endParaRPr lang="en-US" sz="2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20000"/>
              </a:spcBef>
            </a:pP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84" y="5816044"/>
            <a:ext cx="161607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nb-NO" b="1" dirty="0" smtClean="0">
                <a:solidFill>
                  <a:schemeClr val="tx2">
                    <a:lumMod val="75000"/>
                  </a:schemeClr>
                </a:solidFill>
              </a:rPr>
              <a:t>KanCare Renewal Stakeholder Input Meetings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74320" y="13716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32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to Consider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nb-NO" b="1" smtClean="0">
                <a:solidFill>
                  <a:schemeClr val="tx2">
                    <a:lumMod val="75000"/>
                  </a:schemeClr>
                </a:solidFill>
              </a:rPr>
              <a:t>KanCare Renewal Stakeholder Input Meetings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16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905000"/>
            <a:ext cx="80772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processes do you see that could be standardized across MCOs? 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20000"/>
              </a:spcBef>
            </a:pP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processes have you experienced that have been most helpful to you? 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20000"/>
              </a:spcBef>
            </a:pP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other suggestions do you have for streamlining or standardizing?  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20000"/>
              </a:spcBef>
            </a:pP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84" y="5816044"/>
            <a:ext cx="161607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274320" y="13716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50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Effectiveness and Needs </a:t>
            </a:r>
            <a:endParaRPr lang="en-US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nb-NO" b="1" smtClean="0">
                <a:solidFill>
                  <a:schemeClr val="tx2">
                    <a:lumMod val="75000"/>
                  </a:schemeClr>
                </a:solidFill>
              </a:rPr>
              <a:t>KanCare Renewal Stakeholder Input Meetings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17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1674813"/>
            <a:ext cx="77266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require the MCOs to present training to providers</a:t>
            </a:r>
          </a:p>
          <a:p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do this in many forms: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In-person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webinars and conference calls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providing bulletins and e-mail blasts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ew contracts, beginning January 1, 2019, could result in one or more new MCOs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84" y="5816044"/>
            <a:ext cx="161607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274320" y="13716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32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to Consider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nb-NO" b="1" smtClean="0">
                <a:solidFill>
                  <a:schemeClr val="tx2">
                    <a:lumMod val="75000"/>
                  </a:schemeClr>
                </a:solidFill>
              </a:rPr>
              <a:t>KanCare Renewal Stakeholder Input Meetings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18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2069425"/>
            <a:ext cx="7696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oes the MCO training work for you?  How could it be improved?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there is a new MCO, what training would you need prior to, and immediately after, January 2019?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84" y="5816044"/>
            <a:ext cx="161607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274320" y="13716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00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MCO Communication </a:t>
            </a:r>
            <a:endParaRPr lang="en-US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nb-NO" b="1" smtClean="0">
                <a:solidFill>
                  <a:schemeClr val="tx2">
                    <a:lumMod val="75000"/>
                  </a:schemeClr>
                </a:solidFill>
              </a:rPr>
              <a:t>KanCare Renewal Stakeholder Input Meetings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19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" y="1674813"/>
            <a:ext cx="7726680" cy="353943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MCOs communicate with providers in various ways: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In-person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faxes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webinars and conference calls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providing bulletins and e-mail blasts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provider manuals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84" y="5816044"/>
            <a:ext cx="161607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274320" y="13716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971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1289" y="152400"/>
            <a:ext cx="8153400" cy="9906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KanCare Renewal Meetings</a:t>
            </a:r>
            <a:endParaRPr lang="en-US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2</a:t>
            </a:fld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84" y="5816044"/>
            <a:ext cx="161607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1288" y="1293812"/>
            <a:ext cx="836315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rgbClr val="002060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– Feedback before writing the application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from members and providers on ideas for improvement</a:t>
            </a:r>
          </a:p>
          <a:p>
            <a:pPr lvl="1"/>
            <a:endParaRPr lang="en-US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 meetings – Feedback on the application</a:t>
            </a:r>
          </a:p>
          <a:p>
            <a:endParaRPr lang="en-US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from these meetings will be posted as soon as possible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74320" y="13716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nb-NO" b="1" dirty="0" smtClean="0">
                <a:solidFill>
                  <a:schemeClr val="tx2">
                    <a:lumMod val="75000"/>
                  </a:schemeClr>
                </a:solidFill>
              </a:rPr>
              <a:t>KanCare Renewal Stakeholder Input Meetings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6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to Consider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nb-NO" b="1" smtClean="0">
                <a:solidFill>
                  <a:schemeClr val="tx2">
                    <a:lumMod val="75000"/>
                  </a:schemeClr>
                </a:solidFill>
              </a:rPr>
              <a:t>KanCare Renewal Stakeholder Input Meetings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20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2069425"/>
            <a:ext cx="7696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methods of MCO communication work best for you?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MCO communication be improved?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84" y="5816044"/>
            <a:ext cx="161607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274320" y="13716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46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1534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KanCare – Other 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or Comments</a:t>
            </a:r>
            <a:endParaRPr lang="en-US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nb-NO" b="1" smtClean="0">
                <a:solidFill>
                  <a:schemeClr val="tx2">
                    <a:lumMod val="75000"/>
                  </a:schemeClr>
                </a:solidFill>
              </a:rPr>
              <a:t>KanCare Renewal Stakeholder Input Meetings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21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612899"/>
            <a:ext cx="7848600" cy="328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endParaRPr lang="en-US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20000"/>
              </a:spcBef>
            </a:pPr>
            <a:endParaRPr lang="en-US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20000"/>
              </a:spcBef>
            </a:pPr>
            <a:endParaRPr lang="en-US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 other questions or comments do you want us to hear today?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20000"/>
              </a:spcBef>
            </a:pP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-"/>
            </a:pP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84" y="5816044"/>
            <a:ext cx="161607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274320" y="13716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32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KanCare 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Multi-Year Renewal 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Input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nb-NO" b="1" smtClean="0">
                <a:solidFill>
                  <a:schemeClr val="tx2">
                    <a:lumMod val="75000"/>
                  </a:schemeClr>
                </a:solidFill>
              </a:rPr>
              <a:t>KanCare Renewal Stakeholder Input Meetings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22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612899"/>
            <a:ext cx="7726680" cy="4561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 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kdhe.KanCareRenewal@ks.gov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spcBef>
                <a:spcPct val="20000"/>
              </a:spcBef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Mail:</a:t>
            </a:r>
            <a:b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KanCare Renewal</a:t>
            </a:r>
            <a:br>
              <a:rPr lang="en-US" sz="3200" dirty="0" smtClean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c/o </a:t>
            </a:r>
            <a:r>
              <a:rPr lang="en-US" sz="3200" dirty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Becky </a:t>
            </a:r>
            <a:r>
              <a:rPr lang="en-US" sz="3200" dirty="0" smtClean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Ross</a:t>
            </a:r>
            <a:br>
              <a:rPr lang="en-US" sz="3200" dirty="0" smtClean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KDHE-Division </a:t>
            </a:r>
            <a:r>
              <a:rPr lang="en-US" sz="3200" dirty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Health Care </a:t>
            </a:r>
            <a:r>
              <a:rPr lang="en-US" sz="3200" dirty="0" smtClean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 </a:t>
            </a:r>
            <a:r>
              <a:rPr lang="en-US" sz="3200" dirty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900 SW Jackson, LSOB – 9th </a:t>
            </a:r>
            <a:r>
              <a:rPr lang="en-US" sz="3200" dirty="0" smtClean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Floor </a:t>
            </a:r>
            <a:r>
              <a:rPr lang="en-US" sz="3200" dirty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Topeka, Kansas, </a:t>
            </a:r>
            <a:r>
              <a:rPr lang="en-US" sz="3200" dirty="0" smtClean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66612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84" y="5816044"/>
            <a:ext cx="161607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274320" y="13716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46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KanCare 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Multi-Year Renewal 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Input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nb-NO" b="1" smtClean="0">
                <a:solidFill>
                  <a:schemeClr val="tx2">
                    <a:lumMod val="75000"/>
                  </a:schemeClr>
                </a:solidFill>
              </a:rPr>
              <a:t>KanCare Renewal Stakeholder Input Meetings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23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1612899"/>
            <a:ext cx="7726680" cy="324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hearings will 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happen this fall, 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a draft of the application is done and posted for </a:t>
            </a: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</a:p>
          <a:p>
            <a:pPr lvl="0">
              <a:spcBef>
                <a:spcPct val="20000"/>
              </a:spcBef>
            </a:pP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for updates at </a:t>
            </a: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www.KanCare.ks.gov</a:t>
            </a:r>
            <a:endParaRPr lang="en-US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84" y="5816044"/>
            <a:ext cx="161607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274320" y="13716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32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53400" cy="990600"/>
          </a:xfrm>
        </p:spPr>
        <p:txBody>
          <a:bodyPr>
            <a:normAutofit/>
          </a:bodyPr>
          <a:lstStyle/>
          <a:p>
            <a:pPr algn="l"/>
            <a:endParaRPr lang="en-US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nb-NO" b="1" smtClean="0">
                <a:solidFill>
                  <a:schemeClr val="tx2">
                    <a:lumMod val="75000"/>
                  </a:schemeClr>
                </a:solidFill>
              </a:rPr>
              <a:t>KanCare Renewal Stakeholder Input Meetings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24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2900968"/>
            <a:ext cx="7162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US" sz="6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84" y="5816044"/>
            <a:ext cx="161607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274320" y="13716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16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1289" y="152400"/>
            <a:ext cx="8153400" cy="9906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KanCare 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Multi-Year Renewal</a:t>
            </a:r>
            <a:endParaRPr lang="en-US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nb-NO" b="1" dirty="0" smtClean="0">
                <a:solidFill>
                  <a:schemeClr val="tx2">
                    <a:lumMod val="75000"/>
                  </a:schemeClr>
                </a:solidFill>
              </a:rPr>
              <a:t>KanCare Renewal Stakeholder Input Meetings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3</a:t>
            </a:fld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84" y="5816044"/>
            <a:ext cx="161607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1288" y="1293812"/>
            <a:ext cx="836315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rgbClr val="002060"/>
              </a:solidFill>
              <a:latin typeface="+mj-lt"/>
            </a:endParaRP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renew the program, beginning January 1, 2019</a:t>
            </a:r>
          </a:p>
          <a:p>
            <a:pPr marL="41148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Renewal would run for at least five years</a:t>
            </a: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to submit renewal application by end of 2017</a:t>
            </a: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want your input for the renewal application</a:t>
            </a:r>
          </a:p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74320" y="13716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210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153400" cy="13716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KanCare 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Multi-Year Renewal 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Process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nb-NO" b="1" smtClean="0">
                <a:solidFill>
                  <a:schemeClr val="tx2">
                    <a:lumMod val="75000"/>
                  </a:schemeClr>
                </a:solidFill>
              </a:rPr>
              <a:t>KanCare Renewal Stakeholder Input Meetings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4</a:t>
            </a:fld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564911090"/>
              </p:ext>
            </p:extLst>
          </p:nvPr>
        </p:nvGraphicFramePr>
        <p:xfrm>
          <a:off x="990600" y="1797565"/>
          <a:ext cx="7010400" cy="3688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84" y="5816044"/>
            <a:ext cx="161607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Straight Connector 15"/>
          <p:cNvCxnSpPr/>
          <p:nvPr/>
        </p:nvCxnSpPr>
        <p:spPr>
          <a:xfrm>
            <a:off x="274320" y="13716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304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1289" y="152400"/>
            <a:ext cx="8153400" cy="9906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KanCare – 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One Year Extension</a:t>
            </a:r>
            <a:endParaRPr lang="en-US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nb-NO" b="1" smtClean="0">
                <a:solidFill>
                  <a:schemeClr val="tx2">
                    <a:lumMod val="75000"/>
                  </a:schemeClr>
                </a:solidFill>
              </a:rPr>
              <a:t>KanCare Renewal Stakeholder Input Meetings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5</a:t>
            </a:fld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84" y="5816044"/>
            <a:ext cx="161607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1288" y="1425238"/>
            <a:ext cx="836315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rgbClr val="002060"/>
              </a:solidFill>
              <a:latin typeface="+mj-lt"/>
            </a:endParaRP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Started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January 1, 2013</a:t>
            </a:r>
          </a:p>
          <a:p>
            <a:pPr marL="68580"/>
            <a:endParaRPr lang="en-US" sz="1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Five-year waiver demonstration approved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Centers for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edicare and Medicaid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/>
            <a:endParaRPr lang="en-US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application for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one-year extension (no changes) this summer:</a:t>
            </a:r>
          </a:p>
          <a:p>
            <a:pPr marL="86868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and eligibility remain the same</a:t>
            </a:r>
          </a:p>
          <a:p>
            <a:pPr marL="86868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 Managed Care Organizations (MCOs) and providers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/>
            <a:endParaRPr lang="en-US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One-year extension begins January 1, 2018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/>
            <a:endParaRPr lang="en-US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have meetings July 6 &amp; 7 about the extension</a:t>
            </a:r>
            <a:endParaRPr lang="en-US" sz="2000" dirty="0">
              <a:solidFill>
                <a:srgbClr val="002060"/>
              </a:solidFill>
              <a:latin typeface="+mj-lt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+mj-lt"/>
              </a:rPr>
              <a:t>		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1316381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966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1534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KanCare 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Year Extension- 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nb-NO" b="1" smtClean="0">
                <a:solidFill>
                  <a:schemeClr val="tx2">
                    <a:lumMod val="75000"/>
                  </a:schemeClr>
                </a:solidFill>
              </a:rPr>
              <a:t>KanCare Renewal Stakeholder Input Meetings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6</a:t>
            </a:fld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11" name="Diagram 10"/>
          <p:cNvGraphicFramePr/>
          <p:nvPr>
            <p:extLst/>
          </p:nvPr>
        </p:nvGraphicFramePr>
        <p:xfrm>
          <a:off x="990600" y="1797565"/>
          <a:ext cx="7010400" cy="3688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84" y="5816044"/>
            <a:ext cx="161607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Straight Connector 15"/>
          <p:cNvCxnSpPr/>
          <p:nvPr/>
        </p:nvCxnSpPr>
        <p:spPr>
          <a:xfrm>
            <a:off x="274320" y="13716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784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52400"/>
            <a:ext cx="8153400" cy="1009650"/>
          </a:xfrm>
        </p:spPr>
        <p:txBody>
          <a:bodyPr>
            <a:noAutofit/>
          </a:bodyPr>
          <a:lstStyle/>
          <a:p>
            <a:pPr algn="l"/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KanCare Overview - Current</a:t>
            </a:r>
            <a:endParaRPr lang="en-US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nb-NO" b="1" smtClean="0">
                <a:solidFill>
                  <a:schemeClr val="tx2">
                    <a:lumMod val="75000"/>
                  </a:schemeClr>
                </a:solidFill>
              </a:rPr>
              <a:t>KanCare Renewal Stakeholder Input Meetings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7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" y="1401663"/>
            <a:ext cx="83439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KanCare 1115 Waiver Project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year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 5 year demonstration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95% of populations and services included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Break down silos of care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quality/outcomes while bending cost curve down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integrated, coordinated care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emphasis on health, wellness, prevention, early detection and early intervention</a:t>
            </a:r>
          </a:p>
          <a:p>
            <a:endParaRPr lang="en-US" sz="2800" b="1" dirty="0">
              <a:solidFill>
                <a:srgbClr val="00206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84" y="5816044"/>
            <a:ext cx="161607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274320" y="13716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3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chemeClr val="tx2"/>
                </a:solidFill>
              </a:rPr>
              <a:pPr algn="ctr"/>
              <a:t>8</a:t>
            </a:fld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84" y="5816044"/>
            <a:ext cx="161607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1288" y="1598613"/>
            <a:ext cx="81878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than 400,000 people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 over half are children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25% are elderly or people with disabilities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Seven different groups receiving Home and Community Based Services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with mental health or substance use disorders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in nursing facilities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nb-NO" b="1" dirty="0" smtClean="0">
                <a:solidFill>
                  <a:schemeClr val="tx2">
                    <a:lumMod val="75000"/>
                  </a:schemeClr>
                </a:solidFill>
              </a:rPr>
              <a:t>KanCare Renewal Stakeholder Input Meetings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74320" y="13716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495300" y="152400"/>
            <a:ext cx="8153400" cy="10096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KanCare Serves</a:t>
            </a:r>
            <a:endParaRPr lang="en-US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47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91289" y="533400"/>
            <a:ext cx="8153400" cy="9906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rgbClr val="002569"/>
                </a:solidFill>
                <a:latin typeface="Arial" pitchFamily="34" charset="0"/>
                <a:cs typeface="Arial" pitchFamily="34" charset="0"/>
              </a:rPr>
              <a:t>Current KanCare Beneficiaries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6172200"/>
            <a:ext cx="7162800" cy="1588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6324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7005850-3624-40C8-9CB7-19A1C5AD0FC5}" type="slidenum">
              <a:rPr lang="en-US" smtClean="0">
                <a:solidFill>
                  <a:srgbClr val="002569"/>
                </a:solidFill>
              </a:rPr>
              <a:pPr algn="ctr"/>
              <a:t>9</a:t>
            </a:fld>
            <a:endParaRPr lang="en-US" dirty="0">
              <a:solidFill>
                <a:srgbClr val="002569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284" y="5816044"/>
            <a:ext cx="1616075" cy="87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1288" y="1598613"/>
            <a:ext cx="81878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Pregnant Women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Individuals with disabilities (physical, intellectual, developmental)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assisted children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</a:t>
            </a:r>
            <a:r>
              <a:rPr lang="en-US" sz="2200" dirty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autism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Frail elderly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Able-bodied parents/caretakers under 38% FPL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Individuals with traumatic brain injury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Individuals with severe emotional disturbance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Individuals with breast and cervical cancer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Individuals </a:t>
            </a:r>
            <a:r>
              <a:rPr lang="en-US" sz="2200" dirty="0">
                <a:solidFill>
                  <a:srgbClr val="002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HIV and AIDS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6477000" cy="365125"/>
          </a:xfrm>
        </p:spPr>
        <p:txBody>
          <a:bodyPr/>
          <a:lstStyle/>
          <a:p>
            <a:r>
              <a:rPr lang="nb-NO" b="1">
                <a:solidFill>
                  <a:schemeClr val="tx2">
                    <a:lumMod val="75000"/>
                  </a:schemeClr>
                </a:solidFill>
              </a:rPr>
              <a:t>KanCare Renewal Stakeholder Input Meetings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" y="1371600"/>
            <a:ext cx="8595360" cy="0"/>
          </a:xfrm>
          <a:prstGeom prst="line">
            <a:avLst/>
          </a:prstGeom>
          <a:ln w="57150">
            <a:solidFill>
              <a:srgbClr val="0025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16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43090</TotalTime>
  <Words>1045</Words>
  <Application>Microsoft Office PowerPoint</Application>
  <PresentationFormat>On-screen Show (4:3)</PresentationFormat>
  <Paragraphs>249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Courier New</vt:lpstr>
      <vt:lpstr>Times New Roman</vt:lpstr>
      <vt:lpstr>Verdana</vt:lpstr>
      <vt:lpstr>Office Theme</vt:lpstr>
      <vt:lpstr>PowerPoint Presentation</vt:lpstr>
      <vt:lpstr> KanCare Renewal Meetings</vt:lpstr>
      <vt:lpstr> KanCare – Multi-Year Renewal</vt:lpstr>
      <vt:lpstr>KanCare Multi-Year Renewal - Process</vt:lpstr>
      <vt:lpstr> KanCare – One Year Extension</vt:lpstr>
      <vt:lpstr>KanCare One Year Extension- Process</vt:lpstr>
      <vt:lpstr> KanCare Overview - Current</vt:lpstr>
      <vt:lpstr>PowerPoint Presentation</vt:lpstr>
      <vt:lpstr>Current KanCare Beneficiaries</vt:lpstr>
      <vt:lpstr> KanCare Benefits for Kansas</vt:lpstr>
      <vt:lpstr>KanCare Multi-Year Renewal – Topics to Discuss</vt:lpstr>
      <vt:lpstr>Value Based Purchasing</vt:lpstr>
      <vt:lpstr>Value Based Purchasing</vt:lpstr>
      <vt:lpstr>Questions to Consider</vt:lpstr>
      <vt:lpstr>Administrative Streamlining</vt:lpstr>
      <vt:lpstr>Questions to Consider</vt:lpstr>
      <vt:lpstr>Training Effectiveness and Needs </vt:lpstr>
      <vt:lpstr>Questions to Consider</vt:lpstr>
      <vt:lpstr>MCO Communication </vt:lpstr>
      <vt:lpstr>Questions to Consider</vt:lpstr>
      <vt:lpstr>KanCare – Other Questions or Comments</vt:lpstr>
      <vt:lpstr>KanCare Multi-Year Renewal - Input</vt:lpstr>
      <vt:lpstr>KanCare Multi-Year Renewal - Input</vt:lpstr>
      <vt:lpstr>PowerPoint Presentation</vt:lpstr>
    </vt:vector>
  </TitlesOfParts>
  <Company>KDHE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KDHE, social media and you</dc:title>
  <dc:creator>Jonathan Larance</dc:creator>
  <cp:lastModifiedBy>Ross, Becky [KHPA]</cp:lastModifiedBy>
  <cp:revision>1028</cp:revision>
  <cp:lastPrinted>2017-06-21T14:48:18Z</cp:lastPrinted>
  <dcterms:created xsi:type="dcterms:W3CDTF">2011-05-02T20:27:07Z</dcterms:created>
  <dcterms:modified xsi:type="dcterms:W3CDTF">2017-07-05T12:45:50Z</dcterms:modified>
</cp:coreProperties>
</file>