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4"/>
  </p:sldMasterIdLst>
  <p:notesMasterIdLst>
    <p:notesMasterId r:id="rId58"/>
  </p:notesMasterIdLst>
  <p:handoutMasterIdLst>
    <p:handoutMasterId r:id="rId59"/>
  </p:handoutMasterIdLst>
  <p:sldIdLst>
    <p:sldId id="305" r:id="rId5"/>
    <p:sldId id="284" r:id="rId6"/>
    <p:sldId id="313" r:id="rId7"/>
    <p:sldId id="312" r:id="rId8"/>
    <p:sldId id="311" r:id="rId9"/>
    <p:sldId id="310" r:id="rId10"/>
    <p:sldId id="309" r:id="rId11"/>
    <p:sldId id="308" r:id="rId12"/>
    <p:sldId id="307" r:id="rId13"/>
    <p:sldId id="306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30" r:id="rId25"/>
    <p:sldId id="324" r:id="rId26"/>
    <p:sldId id="325" r:id="rId27"/>
    <p:sldId id="326" r:id="rId28"/>
    <p:sldId id="327" r:id="rId29"/>
    <p:sldId id="328" r:id="rId30"/>
    <p:sldId id="329" r:id="rId31"/>
    <p:sldId id="331" r:id="rId32"/>
    <p:sldId id="332" r:id="rId33"/>
    <p:sldId id="333" r:id="rId34"/>
    <p:sldId id="334" r:id="rId35"/>
    <p:sldId id="335" r:id="rId36"/>
    <p:sldId id="336" r:id="rId37"/>
    <p:sldId id="344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93" autoAdjust="0"/>
    <p:restoredTop sz="94660"/>
  </p:normalViewPr>
  <p:slideViewPr>
    <p:cSldViewPr>
      <p:cViewPr varScale="1">
        <p:scale>
          <a:sx n="59" d="100"/>
          <a:sy n="59" d="100"/>
        </p:scale>
        <p:origin x="5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74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3B92F-2308-45F1-AA96-BF82C638B2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0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719A55-EB36-4DE7-A196-9D69E6790834}" type="datetimeFigureOut">
              <a:rPr lang="en-US" smtClean="0"/>
              <a:t>12/28/2017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E3F5BF-8EB3-457B-BF70-97D6E0822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3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3F5BF-8EB3-457B-BF70-97D6E08224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8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>
                <a:latin typeface="Times" panose="02020603060405020304" pitchFamily="18" charset="0"/>
              </a:rPr>
              <a:t>(except when evaluating someone under the regarded as analysis)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3F5BF-8EB3-457B-BF70-97D6E08224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7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3F5BF-8EB3-457B-BF70-97D6E08224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0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11E2-B67E-444C-B2ED-7413B575D329}" type="datetime1">
              <a:rPr lang="en-US" smtClean="0"/>
              <a:t>12/28/2017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3220" y="2942602"/>
            <a:ext cx="84175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9442" y="3055621"/>
            <a:ext cx="8165117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1" y="4559276"/>
            <a:ext cx="7992577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0" y="3139440"/>
            <a:ext cx="799542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512" y="4648200"/>
            <a:ext cx="7739195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821" y="3227033"/>
            <a:ext cx="7992577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C8C5-E80D-4721-8844-66A6757C8576}" type="datetime1">
              <a:rPr lang="en-US" smtClean="0"/>
              <a:t>12/28/2017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98C9-4884-40BF-AB7E-3A6ED32A12D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843F-E935-4D68-BEB5-54A340317209}" type="datetime1">
              <a:rPr lang="en-US" smtClean="0"/>
              <a:t>12/28/2017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98C9-4884-40BF-AB7E-3A6ED32A12D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E2DF-2CFC-4EDD-ADA2-0D4787D88FEC}" type="datetime1">
              <a:rPr lang="en-US" smtClean="0"/>
              <a:t>12/28/2017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98C9-4884-40BF-AB7E-3A6ED32A12D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D320-9375-4693-AE51-11A82638A6B1}" type="datetime1">
              <a:rPr lang="en-US" smtClean="0"/>
              <a:t>12/28/2017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98C9-4884-40BF-AB7E-3A6ED32A12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0F59-9549-46AC-9789-D89966987CF6}" type="datetime1">
              <a:rPr lang="en-US" smtClean="0"/>
              <a:t>12/28/2017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98C9-4884-40BF-AB7E-3A6ED32A12D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8A47-F0E0-4E69-8954-B74EF7F5B207}" type="datetime1">
              <a:rPr lang="en-US" smtClean="0"/>
              <a:t>12/28/2017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98C9-4884-40BF-AB7E-3A6ED32A12D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2BA5-E40F-405A-A3BE-BAB73D688864}" type="datetime1">
              <a:rPr lang="en-US" smtClean="0"/>
              <a:t>12/28/2017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98C9-4884-40BF-AB7E-3A6ED32A12D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C937-216C-4DFB-8647-8DB9381F0A94}" type="datetime1">
              <a:rPr lang="en-US" smtClean="0"/>
              <a:t>12/28/2017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98C9-4884-40BF-AB7E-3A6ED32A12D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9EB1-7F35-464E-BD0D-978417D8A742}" type="datetime1">
              <a:rPr lang="en-US" smtClean="0"/>
              <a:t>12/28/2017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98C9-4884-40BF-AB7E-3A6ED32A12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D88E-59BA-44D7-8931-3CEAE2E0387C}" type="datetime1">
              <a:rPr lang="en-US" smtClean="0"/>
              <a:t>12/28/2017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98C9-4884-40BF-AB7E-3A6ED32A12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3A7570D-79B8-4476-9E6C-05F96DB98DB4}" type="datetime1">
              <a:rPr lang="en-US" smtClean="0"/>
              <a:t>12/28/2017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DF098C9-4884-40BF-AB7E-3A6ED32A12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da.gov/withdrawn_olmstead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kdads.ks.gov/commissions/home-community-based-services-(hcbs)/hcbs-waivers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da.gov/doj_hhs_ta/child_welfare_ta.pd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4" y="4648200"/>
            <a:ext cx="7815395" cy="53340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4800" b="1" dirty="0">
                <a:latin typeface="Times" panose="02020603060405020304" pitchFamily="18" charset="0"/>
              </a:rPr>
              <a:t>Presentation for the Managed Care Organizations</a:t>
            </a:r>
          </a:p>
          <a:p>
            <a:pPr>
              <a:defRPr/>
            </a:pPr>
            <a:r>
              <a:rPr lang="en-US" sz="4800" b="1" dirty="0">
                <a:latin typeface="Times" panose="02020603060405020304" pitchFamily="18" charset="0"/>
              </a:rPr>
              <a:t>By Anthony A. Fadale, December 28,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00" y="3200400"/>
            <a:ext cx="7461399" cy="1219201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Americans with Disabilities Act Overview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9753"/>
            <a:ext cx="2377166" cy="1580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476500" y="6358354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433395"/>
            <a:ext cx="1371600" cy="924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74" y="579348"/>
            <a:ext cx="2465226" cy="16428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11" y="638799"/>
            <a:ext cx="3000778" cy="18404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72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ADA Amendments Act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373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Being regarded as having an impairment does not require the person to have a substantial impairment.</a:t>
            </a:r>
          </a:p>
          <a:p>
            <a:pPr lvl="1">
              <a:buClr>
                <a:schemeClr val="accent1"/>
              </a:buClr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Can be an actual or perceived impairment</a:t>
            </a:r>
          </a:p>
          <a:p>
            <a:pPr lvl="1">
              <a:buClr>
                <a:schemeClr val="accent1"/>
              </a:buClr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An adverse action must occur.</a:t>
            </a:r>
          </a:p>
          <a:p>
            <a:pPr lvl="1">
              <a:buClr>
                <a:schemeClr val="accent1"/>
              </a:buClr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Not required to reasonably accommodate under the Act  </a:t>
            </a:r>
          </a:p>
        </p:txBody>
      </p:sp>
    </p:spTree>
    <p:extLst>
      <p:ext uri="{BB962C8B-B14F-4D97-AF65-F5344CB8AC3E}">
        <p14:creationId xmlns:p14="http://schemas.microsoft.com/office/powerpoint/2010/main" val="310384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Being Regarded as,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 does not include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>
                <a:latin typeface="Times" panose="02020603060405020304" pitchFamily="18" charset="0"/>
              </a:rPr>
              <a:t>An impairment that lasts 6 months or less </a:t>
            </a:r>
          </a:p>
          <a:p>
            <a:r>
              <a:rPr lang="en-US" altLang="en-US" sz="3000" dirty="0">
                <a:latin typeface="Times" panose="02020603060405020304" pitchFamily="18" charset="0"/>
              </a:rPr>
              <a:t>Broken arm and leg, are examples of what should heal. </a:t>
            </a:r>
          </a:p>
          <a:p>
            <a:r>
              <a:rPr lang="en-US" altLang="en-US" sz="3000" dirty="0">
                <a:latin typeface="Times" panose="02020603060405020304" pitchFamily="18" charset="0"/>
              </a:rPr>
              <a:t>Impairment is transitory or minor.</a:t>
            </a:r>
          </a:p>
          <a:p>
            <a:pPr lvl="1">
              <a:buClr>
                <a:schemeClr val="accent6"/>
              </a:buClr>
            </a:pPr>
            <a:r>
              <a:rPr lang="en-US" altLang="en-US" sz="2800" dirty="0">
                <a:latin typeface="Times" panose="02020603060405020304" pitchFamily="18" charset="0"/>
              </a:rPr>
              <a:t> A headache, normal aches and                                               pains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952750"/>
            <a:ext cx="186000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173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On the basis of disability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Mirrors Title VII</a:t>
            </a:r>
          </a:p>
          <a:p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be a neutral policy that as applied could discriminate </a:t>
            </a:r>
          </a:p>
          <a:p>
            <a:pPr lvl="1">
              <a:buClr>
                <a:schemeClr val="accent6"/>
              </a:buClr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No person with a disability will be in the facility.</a:t>
            </a:r>
          </a:p>
          <a:p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Makes a blanket exclusion</a:t>
            </a:r>
          </a:p>
          <a:p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based on essential functions of the job 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910794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Change in emphasis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The amendments only go to the issue of being qualified with a disability. </a:t>
            </a:r>
          </a:p>
          <a:p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You must still be qualified to do the essential functions of the job with or without reasonable accommodation.</a:t>
            </a:r>
          </a:p>
          <a:p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Places more emphasis on the interactive process and compliance obligations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2331213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Amendments do 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>
                <a:latin typeface="Times" panose="02020603060405020304" pitchFamily="18" charset="0"/>
              </a:rPr>
              <a:t>Change what is a reasonable accommodation.</a:t>
            </a:r>
          </a:p>
          <a:p>
            <a:r>
              <a:rPr lang="en-US" altLang="en-US" sz="3000" dirty="0">
                <a:latin typeface="Times" panose="02020603060405020304" pitchFamily="18" charset="0"/>
              </a:rPr>
              <a:t>Change what is a direct threat.</a:t>
            </a:r>
          </a:p>
          <a:p>
            <a:r>
              <a:rPr lang="en-US" altLang="en-US" sz="3000" dirty="0">
                <a:latin typeface="Times" panose="02020603060405020304" pitchFamily="18" charset="0"/>
              </a:rPr>
              <a:t>Change the program access requirements.</a:t>
            </a:r>
          </a:p>
          <a:p>
            <a:r>
              <a:rPr lang="en-US" altLang="en-US" sz="3000" dirty="0">
                <a:latin typeface="Times" panose="02020603060405020304" pitchFamily="18" charset="0"/>
              </a:rPr>
              <a:t>Change any undue burden or fundamental alteration defenses.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989697"/>
            <a:ext cx="2618838" cy="1745892"/>
          </a:xfrm>
          <a:prstGeom prst="rect">
            <a:avLst/>
          </a:prstGeom>
          <a:effectLst>
            <a:outerShdw blurRad="228600" dist="38100" dir="2700000" sx="103000" sy="103000" algn="tl" rotWithShape="0">
              <a:prstClr val="black">
                <a:alpha val="4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1237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Title I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5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Covers employers with 15 or more employees</a:t>
            </a:r>
          </a:p>
          <a:p>
            <a:r>
              <a:rPr lang="en-US" altLang="en-US" sz="25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An individual with a disability cannot be discriminated against in phases of the employment process.</a:t>
            </a:r>
          </a:p>
          <a:p>
            <a:r>
              <a:rPr lang="en-US" altLang="en-US" sz="25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A qualified individual with a disability must be able to perform the essential functions of the job with or without a reasonable accommodation.</a:t>
            </a:r>
          </a:p>
          <a:p>
            <a:r>
              <a:rPr lang="en-US" altLang="en-US" sz="25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Accommodation can not cause undue hardship.</a:t>
            </a:r>
          </a:p>
          <a:p>
            <a:r>
              <a:rPr lang="en-US" altLang="en-US" sz="2500" dirty="0">
                <a:latin typeface="Times" panose="02020603060405020304" pitchFamily="18" charset="0"/>
              </a:rPr>
              <a:t>http://eeoc.gov/laws/types/disability.cfm 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2208622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Title II Governments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5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Applies to State and local government</a:t>
            </a:r>
          </a:p>
          <a:p>
            <a:r>
              <a:rPr lang="en-US" altLang="en-US" sz="25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All programs, services and activities must be accessible to and usable by individuals with disabilities when viewed in its entirety. </a:t>
            </a:r>
          </a:p>
          <a:p>
            <a:r>
              <a:rPr lang="en-US" altLang="en-US" sz="25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State law mirrors federal law.</a:t>
            </a:r>
          </a:p>
          <a:p>
            <a:r>
              <a:rPr lang="en-US" altLang="en-US" sz="25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Applies to all programs, services and activities even those  that do not receive federal money</a:t>
            </a:r>
          </a:p>
          <a:p>
            <a:r>
              <a:rPr lang="en-US" altLang="en-US" sz="25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Major resource: ADA.gov, </a:t>
            </a:r>
            <a:r>
              <a:rPr lang="en-US" altLang="en-US" sz="2500" dirty="0">
                <a:latin typeface="Times" panose="02020603060405020304" pitchFamily="18" charset="0"/>
              </a:rPr>
              <a:t>http://www.ada.gov  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1070071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State ADA Coordinator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Applies to governments that have 50 or more employees</a:t>
            </a:r>
          </a:p>
          <a:p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Oversee to ensure compliance with applicable provisions of the ADA and State law</a:t>
            </a:r>
          </a:p>
          <a:p>
            <a:r>
              <a:rPr lang="en-US" altLang="en-US" sz="2800" dirty="0">
                <a:latin typeface="Times" panose="02020603060405020304" pitchFamily="18" charset="0"/>
              </a:rPr>
              <a:t>http://admin.ks.gov/offices/personnel-services/policies-and-programs/ada  </a:t>
            </a:r>
          </a:p>
          <a:p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Those with questions or concerns can contact Anthony Fadale.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3385778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State ADA Coordinator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Works with all State of Kansas agencies and partners to ensure compliance</a:t>
            </a:r>
          </a:p>
          <a:p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Works with federal agencies such as DOJ, EEOC HHS and FEMA, to ensure compliance</a:t>
            </a:r>
          </a:p>
          <a:p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Federal and State courts have indicated that oversight is my responsibility</a:t>
            </a:r>
            <a:r>
              <a:rPr lang="en-US" altLang="en-US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318219"/>
            <a:ext cx="2206752" cy="1472184"/>
          </a:xfrm>
          <a:prstGeom prst="rect">
            <a:avLst/>
          </a:prstGeom>
          <a:effectLst>
            <a:outerShdw blurRad="228600" dist="38100" dir="2700000" sx="106000" sy="106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9135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State ADA Coordinator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5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Emergency Management Resource to support partners in the Kansas Response Plan</a:t>
            </a:r>
          </a:p>
          <a:p>
            <a:r>
              <a:rPr lang="en-US" altLang="en-US" sz="25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Serve on Kansas Partnership for Accessible Technology</a:t>
            </a:r>
          </a:p>
          <a:p>
            <a:r>
              <a:rPr lang="en-US" altLang="en-US" sz="25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Work to ensure meaningful access to all programs services and activities </a:t>
            </a:r>
          </a:p>
          <a:p>
            <a:r>
              <a:rPr lang="en-US" altLang="en-US" sz="25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Voting</a:t>
            </a:r>
          </a:p>
          <a:p>
            <a:r>
              <a:rPr lang="en-US" altLang="en-US" sz="25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Work with cities, counties and schools, where appropriate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83171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Objectives of the Training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382000" cy="37337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Obtain an understanding of the amendments to the ADA and the reasons for them</a:t>
            </a:r>
          </a:p>
          <a:p>
            <a:pPr>
              <a:spcBef>
                <a:spcPts val="0"/>
              </a:spcBef>
            </a:pPr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Describe my role and responsibility</a:t>
            </a:r>
          </a:p>
          <a:p>
            <a:pPr>
              <a:spcBef>
                <a:spcPts val="0"/>
              </a:spcBef>
            </a:pPr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Answer questions about the ADA                                                            and its amendments</a:t>
            </a:r>
            <a:endParaRPr lang="en-US" altLang="en-US" sz="2800" dirty="0">
              <a:solidFill>
                <a:schemeClr val="bg2">
                  <a:lumMod val="25000"/>
                </a:schemeClr>
              </a:solidFill>
              <a:latin typeface="Times" panose="0202060306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90800"/>
            <a:ext cx="1830957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053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Examples of issues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Effective Communication: </a:t>
            </a:r>
            <a:r>
              <a:rPr lang="en-US" altLang="en-US" sz="2800" dirty="0">
                <a:latin typeface="Times" panose="02020603060405020304" pitchFamily="18" charset="0"/>
              </a:rPr>
              <a:t>http://www.ada.gov/effective-comm.pdf </a:t>
            </a:r>
          </a:p>
          <a:p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Service Animals: </a:t>
            </a:r>
            <a:r>
              <a:rPr lang="en-US" altLang="en-US" sz="2800" dirty="0">
                <a:latin typeface="Times" panose="02020603060405020304" pitchFamily="18" charset="0"/>
              </a:rPr>
              <a:t>http://www.ada.gov/service_animals_2010.pdf </a:t>
            </a:r>
          </a:p>
          <a:p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Olmstead:</a:t>
            </a:r>
            <a:r>
              <a:rPr lang="en-US" altLang="en-US" sz="2800" b="1" dirty="0">
                <a:latin typeface="Times" panose="02020603060405020304" pitchFamily="18" charset="0"/>
              </a:rPr>
              <a:t>               </a:t>
            </a:r>
            <a:r>
              <a:rPr lang="en-US" altLang="en-US" sz="2800" dirty="0">
                <a:latin typeface="Times" panose="02020603060405020304" pitchFamily="18" charset="0"/>
              </a:rPr>
              <a:t>http://www.ada.gov/olmstead/index.htm </a:t>
            </a:r>
          </a:p>
          <a:p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Facilities: </a:t>
            </a:r>
            <a:r>
              <a:rPr lang="en-US" altLang="en-US" sz="2800" dirty="0">
                <a:latin typeface="Times" panose="02020603060405020304" pitchFamily="18" charset="0"/>
              </a:rPr>
              <a:t>http://www.ada.gov/2010ADAstandards_index.htm 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3666694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Service Animal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and Answers: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http://www.ada.gov/regs2010/service_animal_qa.pdf 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7660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808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Some Limitations to Providing Accessibility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Governments do not have to provide access that would cause an Undue Financial or Administrative Burden.</a:t>
            </a:r>
          </a:p>
          <a:p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Governments do not have to provide access that would cause a fundamental alteration to the program service or activity.</a:t>
            </a:r>
          </a:p>
          <a:p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high standard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10" y="4297363"/>
            <a:ext cx="2743200" cy="1828800"/>
          </a:xfrm>
          <a:prstGeom prst="rect">
            <a:avLst/>
          </a:prstGeom>
          <a:effectLst>
            <a:outerShdw blurRad="228600" dist="38100" dir="2700000" sx="106000" sy="106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7932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Title III Public Accommodations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Covers Places of Public Accommodation—types of businesses, (examples are hotels, restaurants, retail stores)</a:t>
            </a:r>
          </a:p>
          <a:p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Readily achievable barrier removal </a:t>
            </a:r>
            <a:r>
              <a:rPr lang="en-US" altLang="en-US" sz="2800" dirty="0">
                <a:latin typeface="Times" panose="02020603060405020304" pitchFamily="18" charset="0"/>
              </a:rPr>
              <a:t>http://www.ada.gov/2010ADAstandards_index.htm </a:t>
            </a:r>
          </a:p>
          <a:p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Federal and State tax incentives to assist businesses with barrier removal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1267386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More Technical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Each Region has an ADA Technical Assistance Center. </a:t>
            </a:r>
          </a:p>
          <a:p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1-800-949-4232</a:t>
            </a:r>
          </a:p>
          <a:p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The Technical Assistance Center can be reached anywhere in the country by calling 1-800-949-4232</a:t>
            </a:r>
            <a:r>
              <a:rPr lang="en-US" altLang="en-US" sz="2800" dirty="0">
                <a:latin typeface="Times" panose="02020603060405020304" pitchFamily="18" charset="0"/>
              </a:rPr>
              <a:t>.</a:t>
            </a:r>
          </a:p>
          <a:p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Our Regional Center is in Columbia, Missouri.</a:t>
            </a:r>
          </a:p>
          <a:p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The center can offer guidance on the Titles of the ADA.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3789770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Title IV Telecommunications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Governed by the FCC</a:t>
            </a:r>
          </a:p>
          <a:p>
            <a:r>
              <a:rPr lang="en-US" altLang="en-US" sz="32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Accessibility Clearinghouse, </a:t>
            </a:r>
            <a:r>
              <a:rPr lang="en-US" altLang="en-US" sz="3200" dirty="0">
                <a:latin typeface="Times" panose="02020603060405020304" pitchFamily="18" charset="0"/>
              </a:rPr>
              <a:t>http://ach.fcc.gov  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4800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1052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accent1"/>
                </a:solidFill>
              </a:rPr>
              <a:t>Title V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Title V major provision is the Retaliation provision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42" y="2590800"/>
            <a:ext cx="411631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982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32784"/>
            <a:ext cx="8229600" cy="4373563"/>
          </a:xfrm>
        </p:spPr>
        <p:txBody>
          <a:bodyPr/>
          <a:lstStyle/>
          <a:p>
            <a:pPr marL="114300" indent="0" algn="ctr">
              <a:buNone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Anthony A. </a:t>
            </a:r>
            <a:r>
              <a:rPr lang="en-US" alt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Fadale</a:t>
            </a:r>
            <a:endParaRPr lang="en-US" altLang="en-U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ADA Coordinator</a:t>
            </a:r>
          </a:p>
          <a:p>
            <a:pPr marL="114300" indent="0" algn="ctr">
              <a:buNone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555 S. Kansas Avenue -1</a:t>
            </a:r>
            <a:r>
              <a:rPr lang="en-US" altLang="en-US" baseline="30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Floor</a:t>
            </a:r>
          </a:p>
          <a:p>
            <a:pPr marL="114300" indent="0" algn="ctr">
              <a:buNone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Topeka, KS  66603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			</a:t>
            </a:r>
          </a:p>
          <a:p>
            <a:pPr marL="114300" indent="0" algn="ctr">
              <a:buNone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Phone: 785-296-1389</a:t>
            </a:r>
          </a:p>
          <a:p>
            <a:pPr marL="114300" indent="0" algn="ctr">
              <a:buNone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Fax:785-296-4960</a:t>
            </a:r>
          </a:p>
          <a:p>
            <a:pPr marL="114300" indent="0" algn="ctr">
              <a:buNone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anthony.fadale@ks.gov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3312667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II: </a:t>
            </a:r>
            <a:r>
              <a:rPr lang="en-US" dirty="0" err="1"/>
              <a:t>KanCare</a:t>
            </a:r>
            <a:r>
              <a:rPr lang="en-US" dirty="0"/>
              <a:t> and the 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Olmstead and HCBS</a:t>
            </a:r>
          </a:p>
          <a:p>
            <a:pPr marL="114300" indent="0" algn="ctr">
              <a:buNone/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By Anthony A. Fadale, State ADA Coordinator</a:t>
            </a:r>
          </a:p>
          <a:p>
            <a:pPr marL="11430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December 28, 2017</a:t>
            </a:r>
          </a:p>
          <a:p>
            <a:pPr marL="11430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00264"/>
            <a:ext cx="2514600" cy="1675783"/>
          </a:xfrm>
          <a:prstGeom prst="rect">
            <a:avLst/>
          </a:prstGeom>
          <a:effectLst>
            <a:outerShdw blurRad="228600" dist="38100" dir="2700000" sx="106000" sy="106000" algn="tl" rotWithShape="0">
              <a:prstClr val="black">
                <a:alpha val="4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2209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K.S.A. 58-1301b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Incorporates Title II of the ADA into State Statute.</a:t>
            </a:r>
          </a:p>
          <a:p>
            <a:pPr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201 through 205 Inclusive</a:t>
            </a:r>
          </a:p>
          <a:p>
            <a:pPr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Also incorporates its Part 35 regulations</a:t>
            </a:r>
          </a:p>
          <a:p>
            <a:pPr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Also Incorporates the Accessibility Guidelines </a:t>
            </a:r>
          </a:p>
          <a:p>
            <a:endParaRPr lang="en-US" dirty="0"/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384189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History of the ADA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38099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The ADA was originally passed by Congress and signed by President Bush in 1990.</a:t>
            </a:r>
          </a:p>
          <a:p>
            <a:pPr>
              <a:spcBef>
                <a:spcPts val="0"/>
              </a:spcBef>
            </a:pPr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The Act is a comprehensive federal statute to protect the civil rights of people with disabilities.</a:t>
            </a:r>
          </a:p>
          <a:p>
            <a:pPr>
              <a:spcBef>
                <a:spcPts val="0"/>
              </a:spcBef>
            </a:pPr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It’s made up of five titles.</a:t>
            </a:r>
          </a:p>
          <a:p>
            <a:pPr>
              <a:spcBef>
                <a:spcPts val="0"/>
              </a:spcBef>
            </a:pPr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It was amended by Congress in order to restore the original intent.</a:t>
            </a:r>
          </a:p>
        </p:txBody>
      </p:sp>
    </p:spTree>
    <p:extLst>
      <p:ext uri="{BB962C8B-B14F-4D97-AF65-F5344CB8AC3E}">
        <p14:creationId xmlns:p14="http://schemas.microsoft.com/office/powerpoint/2010/main" val="2536458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K.S.A. 58-1304a(2)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Enforcement Responsibilities </a:t>
            </a:r>
          </a:p>
          <a:p>
            <a:pPr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State Programs, and facilities </a:t>
            </a:r>
          </a:p>
          <a:p>
            <a:pPr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Secretary of Administration = State ADA Coordinator </a:t>
            </a:r>
          </a:p>
          <a:p>
            <a:pPr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Shawnee County Court Case under this provision</a:t>
            </a:r>
            <a:endParaRPr lang="en-US" altLang="en-US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725147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Case :State ADA Coordinator constitutes Final Agency Action</a:t>
            </a:r>
          </a:p>
          <a:p>
            <a:endParaRPr lang="en-US" dirty="0"/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07" y="2996369"/>
            <a:ext cx="3802385" cy="2523744"/>
          </a:xfrm>
          <a:prstGeom prst="rect">
            <a:avLst/>
          </a:prstGeom>
          <a:effectLst>
            <a:outerShdw blurRad="228600" dist="38100" dir="2700000" sx="106000" sy="106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6161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of the 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Focuses on all the states’ programs, services and activities.</a:t>
            </a:r>
          </a:p>
          <a:p>
            <a:pPr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Accessible to and usable by individuals with disabilities when viewed in their entirety</a:t>
            </a:r>
          </a:p>
          <a:p>
            <a:pPr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Access must be meaningful - </a:t>
            </a:r>
            <a:r>
              <a:rPr lang="en-US" alt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Chaffin</a:t>
            </a:r>
          </a:p>
          <a:p>
            <a:endParaRPr lang="en-US" sz="3200" dirty="0"/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677260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Olmstead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U.S. Supreme Court decided individuals with disabilities have the right to live in the community with appropriate supports and services</a:t>
            </a:r>
          </a:p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Circuit in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Fisher v. Oklahoma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that an individual with disability need not be in an institution before Olmstead applies</a:t>
            </a:r>
          </a:p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Key: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of Institutionalization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1118897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Olmstead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Waiting lists are not prohibited</a:t>
            </a:r>
          </a:p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State must have reasonable movement  </a:t>
            </a:r>
          </a:p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State is not intentionally keeping institution open</a:t>
            </a:r>
          </a:p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Federal circuits look at if there is a comprehensive, effectively working program in terms of integrating people into the community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249418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Undue Burden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Olmstead compliance not required if it creates “undue financial or administrative burden”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Fundamentally alter a program service or activity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Very high standard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Must still make accessible up to the burden</a:t>
            </a:r>
          </a:p>
          <a:p>
            <a:endParaRPr lang="en-US" sz="3200" dirty="0"/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253397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KanCare</a:t>
            </a:r>
            <a:r>
              <a:rPr lang="en-US" altLang="en-US" dirty="0"/>
              <a:t> and the 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KanCare’s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Special Terms and Conditions  (“STCs”) No. 1 states that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KanCare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will comply with the ADA</a:t>
            </a:r>
          </a:p>
          <a:p>
            <a:pPr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Person-centered service</a:t>
            </a:r>
          </a:p>
          <a:p>
            <a:pPr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People must be allowed access to a range of services in the community (IE employment or day activities) </a:t>
            </a:r>
          </a:p>
          <a:p>
            <a:endParaRPr lang="en-US" sz="3200" dirty="0"/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3886282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Services available so that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KanCare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member is not at  unnecessary risk of institutionalization</a:t>
            </a:r>
          </a:p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Example: 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Fisher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case from Oklahoma</a:t>
            </a:r>
          </a:p>
          <a:p>
            <a:pPr lvl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Members in community were capped at five</a:t>
            </a:r>
          </a:p>
          <a:p>
            <a:pPr lvl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Could have unlimited prescriptions if in a nursing home</a:t>
            </a:r>
          </a:p>
          <a:p>
            <a:endParaRPr lang="en-US" sz="2800" dirty="0"/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173681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Services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Fisher continued</a:t>
            </a:r>
          </a:p>
          <a:p>
            <a:pPr lvl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Oklahoma’s financial crisis did not cause the provision of drugs in the community to be a “fundamental alteration”</a:t>
            </a:r>
          </a:p>
          <a:p>
            <a:pPr lvl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Public policy of keeping disabled in the community outweighed Oklahoma’s need to control expenditures</a:t>
            </a:r>
          </a:p>
          <a:p>
            <a:pPr lvl="2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a “short-term” burden</a:t>
            </a:r>
          </a:p>
          <a:p>
            <a:endParaRPr lang="en-US" sz="3200" dirty="0"/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2509598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&amp;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Employment 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Integrated employment as first option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Employment First/Summits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MCO pilots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 and Working Healthy</a:t>
            </a:r>
          </a:p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Sporting events, movies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Like nondisabled community members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829570"/>
            <a:ext cx="1403975" cy="2070760"/>
          </a:xfrm>
          <a:prstGeom prst="rect">
            <a:avLst/>
          </a:prstGeom>
          <a:effectLst>
            <a:outerShdw blurRad="228600" dist="38100" dir="2700000" sx="106000" sy="106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126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Titles of the ADA 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382000" cy="3810000"/>
          </a:xfrm>
        </p:spPr>
        <p:txBody>
          <a:bodyPr>
            <a:noAutofit/>
          </a:bodyPr>
          <a:lstStyle/>
          <a:p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Title I  	Employment</a:t>
            </a:r>
          </a:p>
          <a:p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Title II  	Covers State and Local Government</a:t>
            </a:r>
          </a:p>
          <a:p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Title III  	Places of Public Accommodation</a:t>
            </a:r>
          </a:p>
          <a:p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Title IV 	Communications</a:t>
            </a:r>
          </a:p>
          <a:p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Title V 	Miscellaneous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710754"/>
            <a:ext cx="2775853" cy="1851847"/>
          </a:xfrm>
          <a:prstGeom prst="rect">
            <a:avLst/>
          </a:prstGeom>
          <a:effectLst>
            <a:outerShdw blurRad="228600" dist="38100" dir="2700000" sx="105000" sy="105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876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DOJ Guidance on Competitive integrated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DOJ issued Guidance on Competitive integrated Employment in October 2016.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Principles Withdrawn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https://www.ada.gov/withdrawn_olmstead.html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ADA legal responsibilities still exist.</a:t>
            </a:r>
          </a:p>
          <a:p>
            <a:pPr marL="114300" indent="0">
              <a:buNone/>
            </a:pPr>
            <a:endParaRPr lang="en-US" sz="3200" dirty="0"/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12513714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DOJ Guidance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DOJ principles for competitive integrated employment come out of settlement agreements with Oregon and Rhode Island.</a:t>
            </a:r>
          </a:p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Reemphasized at the recent ADA symposium.</a:t>
            </a:r>
          </a:p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Recent brief filed against North Carolina with Court for not honoring their agreement.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636431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Final Settings rule </a:t>
            </a:r>
            <a:r>
              <a:rPr lang="en-US" dirty="0" err="1"/>
              <a:t>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Each State must develop a plan to move from Institutional to more integrated settings. </a:t>
            </a:r>
          </a:p>
          <a:p>
            <a:pPr>
              <a:defRPr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DOJ guidance and final settings rule are similar, but DOJ considers them suppurate.</a:t>
            </a:r>
          </a:p>
          <a:p>
            <a:pPr>
              <a:defRPr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KDADS is working on getting initial approval.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25465741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Final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KDADS new plan has as part of it the DOJ Integrated Employment principles</a:t>
            </a:r>
          </a:p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State ADA Coordinator part of a multiagency team</a:t>
            </a:r>
          </a:p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Provide training(s) as appropriate</a:t>
            </a:r>
          </a:p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https://www.kdads.ks.gov/commissions/home-community-based-services-(hcbs)/hcbs-waivers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3358413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DOJ-HHS guidance involving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There are ADA responsibilities with HCBS and ensuring families are not discriminated against.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Guidance issued after Massachusetts Letter of Findings.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Settlement not public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74019"/>
            <a:ext cx="2206752" cy="1472184"/>
          </a:xfrm>
          <a:prstGeom prst="rect">
            <a:avLst/>
          </a:prstGeom>
          <a:effectLst>
            <a:outerShdw blurRad="228600" dist="38100" dir="2700000" sx="106000" sy="106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5798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DOJ HHS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Very broad range of issues covered by the guidance.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Covers both children and parents issues.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https://www.ada.gov/doj_hhs_ta/child_welfare_ta.pdf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40152004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DOJ HHS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Follow the same principles as Olmstead and Fisher.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Keep them from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Unnessasary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Institutionalization.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Keep in the community with appropriate supports and services.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21536"/>
            <a:ext cx="2077217" cy="1384811"/>
          </a:xfrm>
          <a:prstGeom prst="rect">
            <a:avLst/>
          </a:prstGeom>
          <a:effectLst>
            <a:outerShdw blurRad="228600" dist="38100" dir="2700000" sx="106000" sy="106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72610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DOJ HHS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Core principles: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Individualized assessment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Equal opportunity to the programs, services and activities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Expect intensive coordination with these cases so that we can deliver appropriate level of service so individual can stay in the community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25954505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Accessible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STC 43 requires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KanCare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website to be accessible to disabled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ITEC Policy 1210</a:t>
            </a: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State, in turn, expects MCO websites to be accessible as well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MCO can use State’s Accessibility Management Platform (AMP) to ensure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KanCare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program pages are accessible</a:t>
            </a: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MCO sites will be evaluated using AMP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1920094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Issues you need to be aware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Emergency Management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Guidance is being updated on these issues. I work with the various agencies on implementing it.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5011"/>
            <a:ext cx="2362200" cy="1575888"/>
          </a:xfrm>
          <a:prstGeom prst="rect">
            <a:avLst/>
          </a:prstGeom>
          <a:effectLst>
            <a:outerShdw blurRad="228600" dist="38100" dir="2700000" sx="106000" sy="106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947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Reasons the Congress amended the ADA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398544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Courts took a very restrictive view of who is a qualified individual with a disability</a:t>
            </a:r>
          </a:p>
          <a:p>
            <a:pPr>
              <a:spcBef>
                <a:spcPts val="0"/>
              </a:spcBef>
            </a:pPr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Never got to issues of discrimination</a:t>
            </a:r>
          </a:p>
          <a:p>
            <a:pPr>
              <a:spcBef>
                <a:spcPts val="0"/>
              </a:spcBef>
            </a:pPr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Overwhelming bipartisan support to amend statute</a:t>
            </a:r>
          </a:p>
          <a:p>
            <a:pPr>
              <a:spcBef>
                <a:spcPts val="0"/>
              </a:spcBef>
            </a:pPr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Amendments became effective January 2009</a:t>
            </a:r>
          </a:p>
          <a:p>
            <a:pPr>
              <a:spcBef>
                <a:spcPts val="0"/>
              </a:spcBef>
            </a:pPr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Not retroactive</a:t>
            </a:r>
          </a:p>
        </p:txBody>
      </p:sp>
    </p:spTree>
    <p:extLst>
      <p:ext uri="{BB962C8B-B14F-4D97-AF65-F5344CB8AC3E}">
        <p14:creationId xmlns:p14="http://schemas.microsoft.com/office/powerpoint/2010/main" val="40750952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Make sure clients are in accessible housing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 work with Housing Resource Corporation to assist in development of accessible housing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commitment is shared with HCBS partners.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35035083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 addition to what the MCOs are required to provide: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KDOT works with partners with coordinated transit district providers to provide accessible and usable transit. 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Access transit will be provided to Mars facility.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32936814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work with KDEM and other Emergency Support functions (ESF) to provide support for the counties.</a:t>
            </a:r>
          </a:p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Latest Kansas Response Plan is on KDEM website.</a:t>
            </a:r>
          </a:p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believe you will be an integral partner in our efforts to reintegrate Kansans with disabilities back into the community.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</p:spTree>
    <p:extLst>
      <p:ext uri="{BB962C8B-B14F-4D97-AF65-F5344CB8AC3E}">
        <p14:creationId xmlns:p14="http://schemas.microsoft.com/office/powerpoint/2010/main" val="9460443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Olmstead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Let KDHE and/or KDADS know of potential Olmstead issues so they can be properly evaluated/corrected.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More in-depth training available upon request.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998900"/>
            <a:ext cx="2608720" cy="1739147"/>
          </a:xfrm>
          <a:prstGeom prst="rect">
            <a:avLst/>
          </a:prstGeom>
          <a:effectLst>
            <a:outerShdw blurRad="228600" dist="38100" dir="2700000" sx="106000" sy="106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807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ADA Amendments Act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382000" cy="3886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Under the ADA, a qualified individual with a disability:</a:t>
            </a:r>
          </a:p>
          <a:p>
            <a:pPr lvl="1">
              <a:buClr>
                <a:schemeClr val="accent1"/>
              </a:buClr>
            </a:pPr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Has a physical or mental impairment which substantially limits one or more major life activities</a:t>
            </a:r>
          </a:p>
          <a:p>
            <a:pPr lvl="1">
              <a:buClr>
                <a:schemeClr val="accent1"/>
              </a:buClr>
            </a:pPr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Has a record of such an impairment</a:t>
            </a:r>
          </a:p>
          <a:p>
            <a:pPr lvl="1">
              <a:buClr>
                <a:schemeClr val="accent1"/>
              </a:buClr>
            </a:pPr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Is regarded as having an impairment</a:t>
            </a:r>
          </a:p>
        </p:txBody>
      </p:sp>
    </p:spTree>
    <p:extLst>
      <p:ext uri="{BB962C8B-B14F-4D97-AF65-F5344CB8AC3E}">
        <p14:creationId xmlns:p14="http://schemas.microsoft.com/office/powerpoint/2010/main" val="355621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ADA Amendments Act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373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Provides a broader non-exhaustive list of what would qualify as a  substantial impairment. It is broken down into two areas: </a:t>
            </a:r>
          </a:p>
          <a:p>
            <a:pPr lvl="2">
              <a:buClr>
                <a:schemeClr val="accent1"/>
              </a:buClr>
            </a:pPr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Major life activities</a:t>
            </a:r>
          </a:p>
          <a:p>
            <a:pPr lvl="2">
              <a:buClr>
                <a:schemeClr val="accent1"/>
              </a:buClr>
            </a:pPr>
            <a:r>
              <a:rPr lang="en-US" altLang="en-US" sz="3000" dirty="0">
                <a:solidFill>
                  <a:schemeClr val="bg2">
                    <a:lumMod val="25000"/>
                  </a:schemeClr>
                </a:solidFill>
                <a:latin typeface="Times" panose="02020603060405020304" pitchFamily="18" charset="0"/>
              </a:rPr>
              <a:t>Types of major bodily                                                     functions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3200400"/>
            <a:ext cx="275617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958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ADA Amendments Act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382000" cy="4038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en-US" sz="3000" dirty="0">
                <a:latin typeface="Times" panose="02020603060405020304" pitchFamily="18" charset="0"/>
              </a:rPr>
              <a:t>Some examples of major life activities include but are not limited to:</a:t>
            </a:r>
          </a:p>
          <a:p>
            <a:r>
              <a:rPr lang="en-US" altLang="en-US" sz="2500" dirty="0">
                <a:latin typeface="Times" panose="02020603060405020304" pitchFamily="18" charset="0"/>
              </a:rPr>
              <a:t>Hearing, walking, eating, thinking, concentrating, manual tasks and caring for oneself</a:t>
            </a:r>
          </a:p>
          <a:p>
            <a:r>
              <a:rPr lang="en-US" altLang="en-US" sz="2500" dirty="0">
                <a:latin typeface="Times" panose="02020603060405020304" pitchFamily="18" charset="0"/>
              </a:rPr>
              <a:t>Remember, the impairments have to be substantial </a:t>
            </a:r>
          </a:p>
          <a:p>
            <a:r>
              <a:rPr lang="en-US" altLang="en-US" sz="2500" dirty="0">
                <a:latin typeface="Times" panose="02020603060405020304" pitchFamily="18" charset="0"/>
              </a:rPr>
              <a:t>Bodily functions are also included: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latin typeface="Times" panose="02020603060405020304" pitchFamily="18" charset="0"/>
              </a:rPr>
              <a:t>Bladder, immune system, cell structure (cancer)</a:t>
            </a:r>
          </a:p>
        </p:txBody>
      </p:sp>
    </p:spTree>
    <p:extLst>
      <p:ext uri="{BB962C8B-B14F-4D97-AF65-F5344CB8AC3E}">
        <p14:creationId xmlns:p14="http://schemas.microsoft.com/office/powerpoint/2010/main" val="3768606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ADA Amendments Act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0" y="5334000"/>
            <a:ext cx="9144000" cy="1524000"/>
          </a:xfrm>
          <a:custGeom>
            <a:avLst/>
            <a:gdLst/>
            <a:ahLst/>
            <a:cxnLst>
              <a:cxn ang="0">
                <a:pos x="1912" y="503"/>
              </a:cxn>
              <a:cxn ang="0">
                <a:pos x="396" y="223"/>
              </a:cxn>
              <a:cxn ang="0">
                <a:pos x="0" y="0"/>
              </a:cxn>
              <a:cxn ang="0">
                <a:pos x="0" y="1285"/>
              </a:cxn>
              <a:cxn ang="0">
                <a:pos x="2448" y="1285"/>
              </a:cxn>
              <a:cxn ang="0">
                <a:pos x="2448" y="472"/>
              </a:cxn>
              <a:cxn ang="0">
                <a:pos x="1912" y="503"/>
              </a:cxn>
            </a:cxnLst>
            <a:rect l="0" t="0" r="r" b="b"/>
            <a:pathLst>
              <a:path w="2448" h="1285">
                <a:moveTo>
                  <a:pt x="1912" y="503"/>
                </a:moveTo>
                <a:cubicBezTo>
                  <a:pt x="1331" y="503"/>
                  <a:pt x="800" y="397"/>
                  <a:pt x="396" y="223"/>
                </a:cubicBezTo>
                <a:cubicBezTo>
                  <a:pt x="245" y="158"/>
                  <a:pt x="112" y="83"/>
                  <a:pt x="0" y="0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2448" y="1285"/>
                  <a:pt x="2448" y="1285"/>
                  <a:pt x="2448" y="1285"/>
                </a:cubicBezTo>
                <a:cubicBezTo>
                  <a:pt x="2448" y="472"/>
                  <a:pt x="2448" y="472"/>
                  <a:pt x="2448" y="472"/>
                </a:cubicBezTo>
                <a:cubicBezTo>
                  <a:pt x="2276" y="493"/>
                  <a:pt x="2097" y="503"/>
                  <a:pt x="1912" y="5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38047"/>
            <a:ext cx="1371600" cy="92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0134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Strong Families Make a Strong Kansas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373563"/>
          </a:xfrm>
        </p:spPr>
        <p:txBody>
          <a:bodyPr>
            <a:noAutofit/>
          </a:bodyPr>
          <a:lstStyle/>
          <a:p>
            <a:r>
              <a:rPr lang="en-US" altLang="en-US" sz="3000" dirty="0">
                <a:latin typeface="Times" panose="02020603060405020304" pitchFamily="18" charset="0"/>
              </a:rPr>
              <a:t>Also, these impairments must be individually evaluated and must be done without considering mitigating measures. </a:t>
            </a:r>
          </a:p>
          <a:p>
            <a:pPr lvl="1">
              <a:buClr>
                <a:schemeClr val="accent6"/>
              </a:buClr>
            </a:pPr>
            <a:r>
              <a:rPr lang="en-US" altLang="en-US" sz="2800" dirty="0">
                <a:latin typeface="Times" panose="02020603060405020304" pitchFamily="18" charset="0"/>
              </a:rPr>
              <a:t>Examples include the use of medication, medical supplies and equipment.</a:t>
            </a:r>
          </a:p>
          <a:p>
            <a:r>
              <a:rPr lang="en-US" altLang="en-US" sz="3000" dirty="0">
                <a:latin typeface="Times" panose="02020603060405020304" pitchFamily="18" charset="0"/>
              </a:rPr>
              <a:t>This does NOT include ordinary eyeglasses or contact lenses.</a:t>
            </a:r>
          </a:p>
        </p:txBody>
      </p:sp>
    </p:spTree>
    <p:extLst>
      <p:ext uri="{BB962C8B-B14F-4D97-AF65-F5344CB8AC3E}">
        <p14:creationId xmlns:p14="http://schemas.microsoft.com/office/powerpoint/2010/main" val="910328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" ma:contentTypeID="0x010100A7C8E910F15515438B7349F32043248200F6843AB51C37614697657F01BDFCC497" ma:contentTypeVersion="5" ma:contentTypeDescription="Unknown Content Type" ma:contentTypeScope="" ma:versionID="25383ccd7d58785122b104d52892b868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7c554b59b032ff25a9f4a06312c9b13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mailSender" ma:index="8" nillable="true" ma:displayName="E-Mail Sender" ma:hidden="true" ma:internalName="EmailSender">
      <xsd:simpleType>
        <xsd:restriction base="dms:Note"/>
      </xsd:simpleType>
    </xsd:element>
    <xsd:element name="EmailTo" ma:index="9" nillable="true" ma:displayName="E-Mail To" ma:hidden="true" ma:internalName="EmailTo">
      <xsd:simpleType>
        <xsd:restriction base="dms:Note"/>
      </xsd:simpleType>
    </xsd:element>
    <xsd:element name="EmailCc" ma:index="10" nillable="true" ma:displayName="E-Mail Cc" ma:hidden="true" ma:internalName="EmailCc">
      <xsd:simpleType>
        <xsd:restriction base="dms:Note"/>
      </xsd:simpleType>
    </xsd:element>
    <xsd:element name="EmailFrom" ma:index="11" nillable="true" ma:displayName="E-Mail From" ma:hidden="true" ma:internalName="EmailFrom">
      <xsd:simpleType>
        <xsd:restriction base="dms:Text"/>
      </xsd:simpleType>
    </xsd:element>
    <xsd:element name="EmailSubject" ma:index="12" nillable="true" ma:displayName="E-Mail Subject" ma:hidden="true" ma:internalName="EmailSubjec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EmailTo xmlns="http://schemas.microsoft.com/sharepoint/v3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6A9A464-F2F5-4760-B8EC-FDCD37E987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C89F76D-208E-47A5-BA31-4957006510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DC8625-4435-4E64-8C2F-C420215D3183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2696</TotalTime>
  <Words>2371</Words>
  <Application>Microsoft Office PowerPoint</Application>
  <PresentationFormat>On-screen Show (4:3)</PresentationFormat>
  <Paragraphs>305</Paragraphs>
  <Slides>53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Book Antiqua</vt:lpstr>
      <vt:lpstr>Calibri</vt:lpstr>
      <vt:lpstr>Century Gothic</vt:lpstr>
      <vt:lpstr>Times</vt:lpstr>
      <vt:lpstr>Times New Roman</vt:lpstr>
      <vt:lpstr>Apothecary</vt:lpstr>
      <vt:lpstr>Americans with Disabilities Act Overview</vt:lpstr>
      <vt:lpstr>Objectives of the Training</vt:lpstr>
      <vt:lpstr>History of the ADA</vt:lpstr>
      <vt:lpstr>Titles of the ADA </vt:lpstr>
      <vt:lpstr>Reasons the Congress amended the ADA</vt:lpstr>
      <vt:lpstr>ADA Amendments Act</vt:lpstr>
      <vt:lpstr>ADA Amendments Act</vt:lpstr>
      <vt:lpstr>ADA Amendments Act</vt:lpstr>
      <vt:lpstr>ADA Amendments Act</vt:lpstr>
      <vt:lpstr>ADA Amendments Act</vt:lpstr>
      <vt:lpstr>Being Regarded as,  does not include</vt:lpstr>
      <vt:lpstr>On the basis of disability</vt:lpstr>
      <vt:lpstr>Change in emphasis</vt:lpstr>
      <vt:lpstr>The Amendments do NOT</vt:lpstr>
      <vt:lpstr>Title I Employment</vt:lpstr>
      <vt:lpstr>Title II Governments</vt:lpstr>
      <vt:lpstr>State ADA Coordinator</vt:lpstr>
      <vt:lpstr>State ADA Coordinator</vt:lpstr>
      <vt:lpstr>State ADA Coordinator</vt:lpstr>
      <vt:lpstr>Examples of issues </vt:lpstr>
      <vt:lpstr>Service Animal Update</vt:lpstr>
      <vt:lpstr>Some Limitations to Providing Accessibility </vt:lpstr>
      <vt:lpstr>Title III Public Accommodations</vt:lpstr>
      <vt:lpstr>More Technical Assistance</vt:lpstr>
      <vt:lpstr>Title IV Telecommunications</vt:lpstr>
      <vt:lpstr>Title V </vt:lpstr>
      <vt:lpstr>Contact Information</vt:lpstr>
      <vt:lpstr>Title II: KanCare and the ADA</vt:lpstr>
      <vt:lpstr>K.S.A. 58-1301b</vt:lpstr>
      <vt:lpstr>K.S.A. 58-1304a(2)</vt:lpstr>
      <vt:lpstr>Continued</vt:lpstr>
      <vt:lpstr>Title II of the ADA</vt:lpstr>
      <vt:lpstr>Olmstead</vt:lpstr>
      <vt:lpstr>Olmstead</vt:lpstr>
      <vt:lpstr>Undue Burden</vt:lpstr>
      <vt:lpstr>KanCare and the ADA</vt:lpstr>
      <vt:lpstr>Medical Services</vt:lpstr>
      <vt:lpstr>Medical Services cont’d</vt:lpstr>
      <vt:lpstr>Employment &amp; Activities</vt:lpstr>
      <vt:lpstr>DOJ Guidance on Competitive integrated Employment</vt:lpstr>
      <vt:lpstr>DOJ Guidance Continued</vt:lpstr>
      <vt:lpstr>CMS Final Settings rule Rule</vt:lpstr>
      <vt:lpstr>CMS Final Rule</vt:lpstr>
      <vt:lpstr>DOJ-HHS guidance involving Families</vt:lpstr>
      <vt:lpstr>New DOJ HHS Guidance</vt:lpstr>
      <vt:lpstr>New DOJ HHS Guidance</vt:lpstr>
      <vt:lpstr>New DOJ HHS Guidance</vt:lpstr>
      <vt:lpstr>Accessible websites</vt:lpstr>
      <vt:lpstr>Other Issues you need to be aware</vt:lpstr>
      <vt:lpstr>Housing</vt:lpstr>
      <vt:lpstr>Transportation</vt:lpstr>
      <vt:lpstr>Emergency Management</vt:lpstr>
      <vt:lpstr>Olmstead Assistance</vt:lpstr>
    </vt:vector>
  </TitlesOfParts>
  <Company>SRS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DCF PowerPoint Template</dc:title>
  <dc:creator>Theresa Freed</dc:creator>
  <cp:lastModifiedBy>Anthony Fadale  [DCF]</cp:lastModifiedBy>
  <cp:revision>199</cp:revision>
  <cp:lastPrinted>2013-08-04T21:50:23Z</cp:lastPrinted>
  <dcterms:created xsi:type="dcterms:W3CDTF">2013-06-11T20:39:54Z</dcterms:created>
  <dcterms:modified xsi:type="dcterms:W3CDTF">2017-12-28T20:47:23Z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0x010100A7C8E910F15515438B7349F32043248200F6843AB51C37614697657F01BDFCC497</vt:lpwstr>
  </property>
</Properties>
</file>