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8" r:id="rId3"/>
    <p:sldId id="269" r:id="rId4"/>
    <p:sldId id="259" r:id="rId5"/>
    <p:sldId id="258" r:id="rId6"/>
    <p:sldId id="260" r:id="rId7"/>
    <p:sldId id="261" r:id="rId8"/>
    <p:sldId id="264" r:id="rId9"/>
    <p:sldId id="263" r:id="rId10"/>
    <p:sldId id="273" r:id="rId11"/>
    <p:sldId id="262" r:id="rId12"/>
    <p:sldId id="294" r:id="rId13"/>
    <p:sldId id="272" r:id="rId14"/>
    <p:sldId id="270" r:id="rId15"/>
    <p:sldId id="271" r:id="rId16"/>
    <p:sldId id="267" r:id="rId17"/>
    <p:sldId id="274" r:id="rId18"/>
    <p:sldId id="284" r:id="rId19"/>
    <p:sldId id="283" r:id="rId20"/>
    <p:sldId id="266" r:id="rId21"/>
    <p:sldId id="282" r:id="rId22"/>
    <p:sldId id="276" r:id="rId23"/>
    <p:sldId id="275" r:id="rId24"/>
    <p:sldId id="286" r:id="rId25"/>
    <p:sldId id="281" r:id="rId26"/>
    <p:sldId id="280" r:id="rId27"/>
    <p:sldId id="287" r:id="rId28"/>
    <p:sldId id="277" r:id="rId29"/>
    <p:sldId id="278" r:id="rId30"/>
    <p:sldId id="279" r:id="rId31"/>
    <p:sldId id="288" r:id="rId32"/>
    <p:sldId id="289" r:id="rId33"/>
    <p:sldId id="291" r:id="rId34"/>
    <p:sldId id="29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90" y="-78"/>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17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907C73-2BBF-4364-9BAF-167E68C26B8D}" type="datetimeFigureOut">
              <a:rPr lang="en-US" smtClean="0"/>
              <a:t>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6DD1AF-C558-4764-BF37-30B4C9D99004}" type="slidenum">
              <a:rPr lang="en-US" smtClean="0"/>
              <a:t>‹#›</a:t>
            </a:fld>
            <a:endParaRPr lang="en-US"/>
          </a:p>
        </p:txBody>
      </p:sp>
    </p:spTree>
    <p:extLst>
      <p:ext uri="{BB962C8B-B14F-4D97-AF65-F5344CB8AC3E}">
        <p14:creationId xmlns:p14="http://schemas.microsoft.com/office/powerpoint/2010/main" val="1756815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6DD1AF-C558-4764-BF37-30B4C9D99004}" type="slidenum">
              <a:rPr lang="en-US" smtClean="0"/>
              <a:t>3</a:t>
            </a:fld>
            <a:endParaRPr lang="en-US"/>
          </a:p>
        </p:txBody>
      </p:sp>
    </p:spTree>
    <p:extLst>
      <p:ext uri="{BB962C8B-B14F-4D97-AF65-F5344CB8AC3E}">
        <p14:creationId xmlns:p14="http://schemas.microsoft.com/office/powerpoint/2010/main" val="3413535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6DD1AF-C558-4764-BF37-30B4C9D99004}" type="slidenum">
              <a:rPr lang="en-US" smtClean="0"/>
              <a:t>15</a:t>
            </a:fld>
            <a:endParaRPr lang="en-US"/>
          </a:p>
        </p:txBody>
      </p:sp>
    </p:spTree>
    <p:extLst>
      <p:ext uri="{BB962C8B-B14F-4D97-AF65-F5344CB8AC3E}">
        <p14:creationId xmlns:p14="http://schemas.microsoft.com/office/powerpoint/2010/main" val="1887815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674688"/>
            <a:ext cx="4572000" cy="3429000"/>
          </a:xfrm>
        </p:spPr>
      </p:sp>
      <p:sp>
        <p:nvSpPr>
          <p:cNvPr id="4" name="Slide Number Placeholder 3"/>
          <p:cNvSpPr>
            <a:spLocks noGrp="1"/>
          </p:cNvSpPr>
          <p:nvPr>
            <p:ph type="sldNum" sz="quarter" idx="10"/>
          </p:nvPr>
        </p:nvSpPr>
        <p:spPr/>
        <p:txBody>
          <a:bodyPr/>
          <a:lstStyle/>
          <a:p>
            <a:fld id="{FD38C459-2878-49DE-99B5-741863EDCF30}" type="slidenum">
              <a:rPr lang="en-US" smtClean="0"/>
              <a:pPr/>
              <a:t>18</a:t>
            </a:fld>
            <a:endParaRPr lang="en-US" dirty="0"/>
          </a:p>
        </p:txBody>
      </p:sp>
      <p:sp>
        <p:nvSpPr>
          <p:cNvPr id="7" name="Notes Placeholder 6"/>
          <p:cNvSpPr>
            <a:spLocks noGrp="1"/>
          </p:cNvSpPr>
          <p:nvPr>
            <p:ph type="body" sz="quarter" idx="11"/>
          </p:nvPr>
        </p:nvSpPr>
        <p:spPr>
          <a:xfrm>
            <a:off x="596348" y="4497049"/>
            <a:ext cx="5486400" cy="4114800"/>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a:p>
          <a:p>
            <a:pPr marL="168215" indent="-168215">
              <a:buFont typeface="Arial" panose="020B0604020202020204" pitchFamily="34" charset="0"/>
              <a:buChar char="•"/>
            </a:pPr>
            <a:r>
              <a:rPr lang="en-US" sz="1400" b="1" dirty="0"/>
              <a:t>Be sure to select one of these two boxes if the applicant has Medicare.</a:t>
            </a:r>
          </a:p>
          <a:p>
            <a:pPr marL="168215" indent="-168215">
              <a:buFont typeface="Arial" panose="020B0604020202020204" pitchFamily="34" charset="0"/>
              <a:buChar char="•"/>
            </a:pPr>
            <a:endParaRPr lang="en-US" sz="1400" dirty="0"/>
          </a:p>
        </p:txBody>
      </p:sp>
      <p:pic>
        <p:nvPicPr>
          <p:cNvPr id="5" name="Picture 2"/>
          <p:cNvPicPr>
            <a:picLocks noChangeAspect="1" noChangeArrowheads="1"/>
          </p:cNvPicPr>
          <p:nvPr/>
        </p:nvPicPr>
        <p:blipFill>
          <a:blip r:embed="rId3" cstate="print"/>
          <a:srcRect l="19912" t="37500" r="18009" b="27083"/>
          <a:stretch>
            <a:fillRect/>
          </a:stretch>
        </p:blipFill>
        <p:spPr bwMode="auto">
          <a:xfrm>
            <a:off x="802050" y="4572000"/>
            <a:ext cx="5112806" cy="2398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Oval 2"/>
          <p:cNvSpPr/>
          <p:nvPr/>
        </p:nvSpPr>
        <p:spPr>
          <a:xfrm>
            <a:off x="2183907" y="6200046"/>
            <a:ext cx="1394180" cy="770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715" tIns="44856" rIns="89715" bIns="44856" rtlCol="0" anchor="ctr"/>
          <a:lstStyle/>
          <a:p>
            <a:pPr algn="ctr"/>
            <a:endParaRPr lang="en-US"/>
          </a:p>
        </p:txBody>
      </p:sp>
    </p:spTree>
    <p:extLst>
      <p:ext uri="{BB962C8B-B14F-4D97-AF65-F5344CB8AC3E}">
        <p14:creationId xmlns:p14="http://schemas.microsoft.com/office/powerpoint/2010/main" val="3574485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The Medicare Savings Program </a:t>
            </a:r>
            <a:r>
              <a:rPr lang="en-US" sz="1600" dirty="0" smtClean="0"/>
              <a:t>is </a:t>
            </a:r>
            <a:r>
              <a:rPr lang="en-US" sz="1600" dirty="0"/>
              <a:t>one of the programs you can apply for on the Medical Assistance Application for the Elderly and </a:t>
            </a:r>
            <a:r>
              <a:rPr lang="en-US" sz="1600" dirty="0" smtClean="0"/>
              <a:t>Disabled.</a:t>
            </a:r>
            <a:endParaRPr lang="en-US" sz="1600" dirty="0"/>
          </a:p>
        </p:txBody>
      </p:sp>
      <p:sp>
        <p:nvSpPr>
          <p:cNvPr id="4" name="Slide Number Placeholder 3"/>
          <p:cNvSpPr>
            <a:spLocks noGrp="1"/>
          </p:cNvSpPr>
          <p:nvPr>
            <p:ph type="sldNum" sz="quarter" idx="10"/>
          </p:nvPr>
        </p:nvSpPr>
        <p:spPr/>
        <p:txBody>
          <a:bodyPr/>
          <a:lstStyle/>
          <a:p>
            <a:fld id="{0BE76042-5D34-4FD1-9565-5E65EB453B95}"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E76042-5D34-4FD1-9565-5E65EB453B95}" type="slidenum">
              <a:rPr lang="en-US" smtClean="0"/>
              <a:pPr/>
              <a:t>21</a:t>
            </a:fld>
            <a:endParaRPr lang="en-US"/>
          </a:p>
        </p:txBody>
      </p:sp>
    </p:spTree>
    <p:extLst>
      <p:ext uri="{BB962C8B-B14F-4D97-AF65-F5344CB8AC3E}">
        <p14:creationId xmlns:p14="http://schemas.microsoft.com/office/powerpoint/2010/main" val="2528099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BE76042-5D34-4FD1-9565-5E65EB453B95}" type="slidenum">
              <a:rPr lang="en-US" smtClean="0"/>
              <a:pPr/>
              <a:t>22</a:t>
            </a:fld>
            <a:endParaRPr lang="en-US"/>
          </a:p>
        </p:txBody>
      </p:sp>
    </p:spTree>
    <p:extLst>
      <p:ext uri="{BB962C8B-B14F-4D97-AF65-F5344CB8AC3E}">
        <p14:creationId xmlns:p14="http://schemas.microsoft.com/office/powerpoint/2010/main" val="143165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E76042-5D34-4FD1-9565-5E65EB453B95}" type="slidenum">
              <a:rPr lang="en-US" smtClean="0"/>
              <a:pPr/>
              <a:t>23</a:t>
            </a:fld>
            <a:endParaRPr lang="en-US"/>
          </a:p>
        </p:txBody>
      </p:sp>
      <p:sp>
        <p:nvSpPr>
          <p:cNvPr id="5" name="Notes Placeholder 2"/>
          <p:cNvSpPr>
            <a:spLocks noGrp="1"/>
          </p:cNvSpPr>
          <p:nvPr>
            <p:ph type="body" idx="1"/>
          </p:nvPr>
        </p:nvSpPr>
        <p:spPr>
          <a:xfrm>
            <a:off x="819978" y="4347148"/>
            <a:ext cx="3354457" cy="4114800"/>
          </a:xfrm>
        </p:spPr>
        <p:txBody>
          <a:bodyPr/>
          <a:lstStyle/>
          <a:p>
            <a:endParaRPr lang="en-US" sz="1600" dirty="0"/>
          </a:p>
          <a:p>
            <a:endParaRPr lang="en-US" sz="800" dirty="0"/>
          </a:p>
          <a:p>
            <a:endParaRPr lang="en-US" dirty="0"/>
          </a:p>
        </p:txBody>
      </p:sp>
    </p:spTree>
    <p:extLst>
      <p:ext uri="{BB962C8B-B14F-4D97-AF65-F5344CB8AC3E}">
        <p14:creationId xmlns:p14="http://schemas.microsoft.com/office/powerpoint/2010/main" val="86558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6DD1AF-C558-4764-BF37-30B4C9D99004}" type="slidenum">
              <a:rPr lang="en-US" smtClean="0"/>
              <a:t>24</a:t>
            </a:fld>
            <a:endParaRPr lang="en-US"/>
          </a:p>
        </p:txBody>
      </p:sp>
    </p:spTree>
    <p:extLst>
      <p:ext uri="{BB962C8B-B14F-4D97-AF65-F5344CB8AC3E}">
        <p14:creationId xmlns:p14="http://schemas.microsoft.com/office/powerpoint/2010/main" val="723220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E76042-5D34-4FD1-9565-5E65EB453B95}" type="slidenum">
              <a:rPr lang="en-US" smtClean="0"/>
              <a:pPr/>
              <a:t>25</a:t>
            </a:fld>
            <a:endParaRPr lang="en-US"/>
          </a:p>
        </p:txBody>
      </p:sp>
    </p:spTree>
    <p:extLst>
      <p:ext uri="{BB962C8B-B14F-4D97-AF65-F5344CB8AC3E}">
        <p14:creationId xmlns:p14="http://schemas.microsoft.com/office/powerpoint/2010/main" val="1441423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495800"/>
            <a:ext cx="5486400" cy="4114800"/>
          </a:xfrm>
        </p:spPr>
        <p:txBody>
          <a:bodyPr/>
          <a:lstStyle/>
          <a:p>
            <a:r>
              <a:rPr lang="en-US" dirty="0" smtClean="0"/>
              <a:t>See “Allowable Expenses” on next slide.</a:t>
            </a:r>
            <a:endParaRPr lang="en-US" dirty="0"/>
          </a:p>
        </p:txBody>
      </p:sp>
      <p:sp>
        <p:nvSpPr>
          <p:cNvPr id="4" name="Slide Number Placeholder 3"/>
          <p:cNvSpPr>
            <a:spLocks noGrp="1"/>
          </p:cNvSpPr>
          <p:nvPr>
            <p:ph type="sldNum" sz="quarter" idx="10"/>
          </p:nvPr>
        </p:nvSpPr>
        <p:spPr/>
        <p:txBody>
          <a:bodyPr/>
          <a:lstStyle/>
          <a:p>
            <a:fld id="{0BE76042-5D34-4FD1-9565-5E65EB453B95}" type="slidenum">
              <a:rPr lang="en-US" smtClean="0"/>
              <a:pPr/>
              <a:t>26</a:t>
            </a:fld>
            <a:endParaRPr lang="en-US"/>
          </a:p>
        </p:txBody>
      </p:sp>
    </p:spTree>
    <p:extLst>
      <p:ext uri="{BB962C8B-B14F-4D97-AF65-F5344CB8AC3E}">
        <p14:creationId xmlns:p14="http://schemas.microsoft.com/office/powerpoint/2010/main" val="2707036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6DD1AF-C558-4764-BF37-30B4C9D99004}" type="slidenum">
              <a:rPr lang="en-US" smtClean="0"/>
              <a:t>27</a:t>
            </a:fld>
            <a:endParaRPr lang="en-US"/>
          </a:p>
        </p:txBody>
      </p:sp>
    </p:spTree>
    <p:extLst>
      <p:ext uri="{BB962C8B-B14F-4D97-AF65-F5344CB8AC3E}">
        <p14:creationId xmlns:p14="http://schemas.microsoft.com/office/powerpoint/2010/main" val="1332789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6DD1AF-C558-4764-BF37-30B4C9D99004}" type="slidenum">
              <a:rPr lang="en-US" smtClean="0"/>
              <a:t>4</a:t>
            </a:fld>
            <a:endParaRPr lang="en-US"/>
          </a:p>
        </p:txBody>
      </p:sp>
    </p:spTree>
    <p:extLst>
      <p:ext uri="{BB962C8B-B14F-4D97-AF65-F5344CB8AC3E}">
        <p14:creationId xmlns:p14="http://schemas.microsoft.com/office/powerpoint/2010/main" val="556269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E76042-5D34-4FD1-9565-5E65EB453B95}"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a:p>
            <a:endParaRPr lang="en-US" sz="1600" dirty="0"/>
          </a:p>
        </p:txBody>
      </p:sp>
      <p:sp>
        <p:nvSpPr>
          <p:cNvPr id="4" name="Slide Number Placeholder 3"/>
          <p:cNvSpPr>
            <a:spLocks noGrp="1"/>
          </p:cNvSpPr>
          <p:nvPr>
            <p:ph type="sldNum" sz="quarter" idx="10"/>
          </p:nvPr>
        </p:nvSpPr>
        <p:spPr/>
        <p:txBody>
          <a:bodyPr/>
          <a:lstStyle/>
          <a:p>
            <a:fld id="{0BE76042-5D34-4FD1-9565-5E65EB453B95}"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p>
          <a:p>
            <a:pPr>
              <a:buFont typeface="Arial" pitchFamily="34" charset="0"/>
              <a:buChar char="•"/>
            </a:pPr>
            <a:endParaRPr lang="en-US" sz="1600" dirty="0"/>
          </a:p>
          <a:p>
            <a:pPr>
              <a:buFont typeface="Arial" pitchFamily="34" charset="0"/>
              <a:buChar char="•"/>
            </a:pPr>
            <a:endParaRPr lang="en-US" sz="1600" dirty="0"/>
          </a:p>
        </p:txBody>
      </p:sp>
      <p:sp>
        <p:nvSpPr>
          <p:cNvPr id="4" name="Slide Number Placeholder 3"/>
          <p:cNvSpPr>
            <a:spLocks noGrp="1"/>
          </p:cNvSpPr>
          <p:nvPr>
            <p:ph type="sldNum" sz="quarter" idx="10"/>
          </p:nvPr>
        </p:nvSpPr>
        <p:spPr/>
        <p:txBody>
          <a:bodyPr/>
          <a:lstStyle/>
          <a:p>
            <a:fld id="{0BE76042-5D34-4FD1-9565-5E65EB453B95}"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p>
          <a:p>
            <a:pPr>
              <a:buFont typeface="Arial" pitchFamily="34" charset="0"/>
              <a:buChar char="•"/>
            </a:pPr>
            <a:endParaRPr lang="en-US" sz="1600" dirty="0"/>
          </a:p>
          <a:p>
            <a:pPr>
              <a:buFont typeface="Arial" pitchFamily="34" charset="0"/>
              <a:buChar char="•"/>
            </a:pPr>
            <a:endParaRPr lang="en-US" sz="1600" dirty="0"/>
          </a:p>
        </p:txBody>
      </p:sp>
      <p:sp>
        <p:nvSpPr>
          <p:cNvPr id="4" name="Slide Number Placeholder 3"/>
          <p:cNvSpPr>
            <a:spLocks noGrp="1"/>
          </p:cNvSpPr>
          <p:nvPr>
            <p:ph type="sldNum" sz="quarter" idx="10"/>
          </p:nvPr>
        </p:nvSpPr>
        <p:spPr/>
        <p:txBody>
          <a:bodyPr/>
          <a:lstStyle/>
          <a:p>
            <a:fld id="{0BE76042-5D34-4FD1-9565-5E65EB453B95}"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The Medicare Savings Program </a:t>
            </a:r>
            <a:r>
              <a:rPr lang="en-US" sz="1600" dirty="0" smtClean="0"/>
              <a:t>is </a:t>
            </a:r>
            <a:r>
              <a:rPr lang="en-US" sz="1600" dirty="0"/>
              <a:t>one of the programs you can apply for on the Medical Assistance Application for the Elderly and </a:t>
            </a:r>
            <a:r>
              <a:rPr lang="en-US" sz="1600" dirty="0" smtClean="0"/>
              <a:t>Disabled.</a:t>
            </a:r>
            <a:endParaRPr lang="en-US" sz="1600" dirty="0"/>
          </a:p>
        </p:txBody>
      </p:sp>
      <p:sp>
        <p:nvSpPr>
          <p:cNvPr id="4" name="Slide Number Placeholder 3"/>
          <p:cNvSpPr>
            <a:spLocks noGrp="1"/>
          </p:cNvSpPr>
          <p:nvPr>
            <p:ph type="sldNum" sz="quarter" idx="10"/>
          </p:nvPr>
        </p:nvSpPr>
        <p:spPr/>
        <p:txBody>
          <a:bodyPr/>
          <a:lstStyle/>
          <a:p>
            <a:fld id="{0BE76042-5D34-4FD1-9565-5E65EB453B95}"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6DD1AF-C558-4764-BF37-30B4C9D99004}" type="slidenum">
              <a:rPr lang="en-US" smtClean="0"/>
              <a:t>5</a:t>
            </a:fld>
            <a:endParaRPr lang="en-US"/>
          </a:p>
        </p:txBody>
      </p:sp>
    </p:spTree>
    <p:extLst>
      <p:ext uri="{BB962C8B-B14F-4D97-AF65-F5344CB8AC3E}">
        <p14:creationId xmlns:p14="http://schemas.microsoft.com/office/powerpoint/2010/main" val="2124088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get Part A just by signing up for Medicare.  For most, you</a:t>
            </a:r>
            <a:r>
              <a:rPr lang="en-US" baseline="0" dirty="0" smtClean="0"/>
              <a:t> get Part A for free and automatically.  To have no premium, you must have paid into Social Security through employment for at least 10 years.</a:t>
            </a:r>
          </a:p>
          <a:p>
            <a:endParaRPr lang="en-US" baseline="0" dirty="0" smtClean="0"/>
          </a:p>
          <a:p>
            <a:r>
              <a:rPr lang="en-US" baseline="0" dirty="0" smtClean="0"/>
              <a:t>Parts B, C and D are all optional and come with monthly premiums.</a:t>
            </a:r>
            <a:endParaRPr lang="en-US" dirty="0"/>
          </a:p>
        </p:txBody>
      </p:sp>
      <p:sp>
        <p:nvSpPr>
          <p:cNvPr id="4" name="Slide Number Placeholder 3"/>
          <p:cNvSpPr>
            <a:spLocks noGrp="1"/>
          </p:cNvSpPr>
          <p:nvPr>
            <p:ph type="sldNum" sz="quarter" idx="10"/>
          </p:nvPr>
        </p:nvSpPr>
        <p:spPr/>
        <p:txBody>
          <a:bodyPr/>
          <a:lstStyle/>
          <a:p>
            <a:fld id="{206DD1AF-C558-4764-BF37-30B4C9D99004}" type="slidenum">
              <a:rPr lang="en-US" smtClean="0"/>
              <a:t>6</a:t>
            </a:fld>
            <a:endParaRPr lang="en-US"/>
          </a:p>
        </p:txBody>
      </p:sp>
    </p:spTree>
    <p:extLst>
      <p:ext uri="{BB962C8B-B14F-4D97-AF65-F5344CB8AC3E}">
        <p14:creationId xmlns:p14="http://schemas.microsoft.com/office/powerpoint/2010/main" val="4293618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people</a:t>
            </a:r>
            <a:r>
              <a:rPr lang="en-US" baseline="0" dirty="0" smtClean="0"/>
              <a:t> have to sign up for Part B, and it does come with a premium.  To make it easier, you can have your Part B premium deducted from your Social Security check each month.</a:t>
            </a:r>
            <a:endParaRPr lang="en-US" dirty="0"/>
          </a:p>
        </p:txBody>
      </p:sp>
      <p:sp>
        <p:nvSpPr>
          <p:cNvPr id="4" name="Slide Number Placeholder 3"/>
          <p:cNvSpPr>
            <a:spLocks noGrp="1"/>
          </p:cNvSpPr>
          <p:nvPr>
            <p:ph type="sldNum" sz="quarter" idx="10"/>
          </p:nvPr>
        </p:nvSpPr>
        <p:spPr/>
        <p:txBody>
          <a:bodyPr/>
          <a:lstStyle/>
          <a:p>
            <a:fld id="{206DD1AF-C558-4764-BF37-30B4C9D99004}" type="slidenum">
              <a:rPr lang="en-US" smtClean="0"/>
              <a:t>7</a:t>
            </a:fld>
            <a:endParaRPr lang="en-US"/>
          </a:p>
        </p:txBody>
      </p:sp>
    </p:spTree>
    <p:extLst>
      <p:ext uri="{BB962C8B-B14F-4D97-AF65-F5344CB8AC3E}">
        <p14:creationId xmlns:p14="http://schemas.microsoft.com/office/powerpoint/2010/main" val="1987572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smtClean="0"/>
              <a:t>Medigap</a:t>
            </a:r>
            <a:r>
              <a:rPr lang="en-US" dirty="0" smtClean="0"/>
              <a:t> plans allow you to choose your own provider</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Travel with you if you move or travel within the U.S.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Individuals with </a:t>
            </a:r>
            <a:r>
              <a:rPr lang="en-US" dirty="0" err="1" smtClean="0"/>
              <a:t>Medigap</a:t>
            </a:r>
            <a:r>
              <a:rPr lang="en-US" dirty="0" smtClean="0"/>
              <a:t> plans will pay both their Medicare Part B premium and their  </a:t>
            </a:r>
            <a:r>
              <a:rPr lang="en-US" dirty="0" err="1" smtClean="0"/>
              <a:t>Medigap</a:t>
            </a:r>
            <a:r>
              <a:rPr lang="en-US" dirty="0" smtClean="0"/>
              <a:t> Premium.  And if they add Part D, they will be responsible for Part D premiums as well.</a:t>
            </a:r>
          </a:p>
          <a:p>
            <a:endParaRPr lang="en-US" dirty="0"/>
          </a:p>
        </p:txBody>
      </p:sp>
      <p:sp>
        <p:nvSpPr>
          <p:cNvPr id="4" name="Slide Number Placeholder 3"/>
          <p:cNvSpPr>
            <a:spLocks noGrp="1"/>
          </p:cNvSpPr>
          <p:nvPr>
            <p:ph type="sldNum" sz="quarter" idx="10"/>
          </p:nvPr>
        </p:nvSpPr>
        <p:spPr/>
        <p:txBody>
          <a:bodyPr/>
          <a:lstStyle/>
          <a:p>
            <a:fld id="{206DD1AF-C558-4764-BF37-30B4C9D99004}" type="slidenum">
              <a:rPr lang="en-US" smtClean="0"/>
              <a:t>10</a:t>
            </a:fld>
            <a:endParaRPr lang="en-US"/>
          </a:p>
        </p:txBody>
      </p:sp>
    </p:spTree>
    <p:extLst>
      <p:ext uri="{BB962C8B-B14F-4D97-AF65-F5344CB8AC3E}">
        <p14:creationId xmlns:p14="http://schemas.microsoft.com/office/powerpoint/2010/main" val="3582505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receive Part C, you must be eligible for Medicare and you must be paying your Part B premium.  Some individuals who are still using their Employment Insurance Plans (late retirement) may not need Part B coverage yet, and so have not signed up for it.  If this is true for you, you will not yet be eligible to sign up for Part C.</a:t>
            </a:r>
          </a:p>
          <a:p>
            <a:endParaRPr lang="en-US" baseline="0" dirty="0" smtClean="0"/>
          </a:p>
          <a:p>
            <a:r>
              <a:rPr lang="en-US" baseline="0" dirty="0" smtClean="0"/>
              <a:t>If you do not sign up for Part C when you turn 65 years old, you can still sign up once a year during the annual enrollment period.</a:t>
            </a:r>
          </a:p>
          <a:p>
            <a:endParaRPr lang="en-US" baseline="0" dirty="0" smtClean="0"/>
          </a:p>
          <a:p>
            <a:r>
              <a:rPr lang="en-US" baseline="0" dirty="0" smtClean="0"/>
              <a:t>Many Medicare Advantage Plans (Part C Plans) come with an annual deductible to help keep your monthly premium down.  Then you pay a co=pay and coinsurance for only those services you use and not for those you do not.</a:t>
            </a:r>
          </a:p>
          <a:p>
            <a:endParaRPr lang="en-US" baseline="0" dirty="0" smtClean="0"/>
          </a:p>
          <a:p>
            <a:r>
              <a:rPr lang="en-US" baseline="0" dirty="0" smtClean="0"/>
              <a:t>You can also save money by choosing a provider within the network.  Some Advantage Plans allow you to choose out of network providers, but they often cost more.</a:t>
            </a:r>
            <a:endParaRPr lang="en-US" dirty="0"/>
          </a:p>
        </p:txBody>
      </p:sp>
      <p:sp>
        <p:nvSpPr>
          <p:cNvPr id="4" name="Slide Number Placeholder 3"/>
          <p:cNvSpPr>
            <a:spLocks noGrp="1"/>
          </p:cNvSpPr>
          <p:nvPr>
            <p:ph type="sldNum" sz="quarter" idx="10"/>
          </p:nvPr>
        </p:nvSpPr>
        <p:spPr/>
        <p:txBody>
          <a:bodyPr/>
          <a:lstStyle/>
          <a:p>
            <a:fld id="{206DD1AF-C558-4764-BF37-30B4C9D99004}" type="slidenum">
              <a:rPr lang="en-US" smtClean="0"/>
              <a:t>11</a:t>
            </a:fld>
            <a:endParaRPr lang="en-US"/>
          </a:p>
        </p:txBody>
      </p:sp>
    </p:spTree>
    <p:extLst>
      <p:ext uri="{BB962C8B-B14F-4D97-AF65-F5344CB8AC3E}">
        <p14:creationId xmlns:p14="http://schemas.microsoft.com/office/powerpoint/2010/main" val="3413317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receive Part C, you must be eligible for Medicare and you must be paying your Part B premium.  Some individuals who are still using their Employment Insurance Plans (late retirement) may not need Part B coverage yet, and so have not signed up for it.  If this is true for you, you will not yet be eligible to sign up for Part C.</a:t>
            </a:r>
          </a:p>
          <a:p>
            <a:endParaRPr lang="en-US" baseline="0" dirty="0" smtClean="0"/>
          </a:p>
          <a:p>
            <a:r>
              <a:rPr lang="en-US" baseline="0" dirty="0" smtClean="0"/>
              <a:t>If you do not sign up for Part C when you turn 65 years old, you can still sign up once a year during the annual enrollment period.</a:t>
            </a:r>
          </a:p>
          <a:p>
            <a:endParaRPr lang="en-US" baseline="0" dirty="0" smtClean="0"/>
          </a:p>
          <a:p>
            <a:r>
              <a:rPr lang="en-US" baseline="0" dirty="0" smtClean="0"/>
              <a:t>Many Medicare Advantage Plans (Part C Plans) come with an annual deductible to help keep your monthly premium down.  Then you pay a co=pay and coinsurance for only those services you use and not for those you do not.</a:t>
            </a:r>
          </a:p>
          <a:p>
            <a:endParaRPr lang="en-US" baseline="0" dirty="0" smtClean="0"/>
          </a:p>
          <a:p>
            <a:r>
              <a:rPr lang="en-US" baseline="0" dirty="0" smtClean="0"/>
              <a:t>You can also save money by choosing a provider within the network.  Some Advantage Plans allow you to choose out of network providers, but they often cost more.</a:t>
            </a:r>
            <a:endParaRPr lang="en-US" dirty="0"/>
          </a:p>
        </p:txBody>
      </p:sp>
      <p:sp>
        <p:nvSpPr>
          <p:cNvPr id="4" name="Slide Number Placeholder 3"/>
          <p:cNvSpPr>
            <a:spLocks noGrp="1"/>
          </p:cNvSpPr>
          <p:nvPr>
            <p:ph type="sldNum" sz="quarter" idx="10"/>
          </p:nvPr>
        </p:nvSpPr>
        <p:spPr/>
        <p:txBody>
          <a:bodyPr/>
          <a:lstStyle/>
          <a:p>
            <a:fld id="{206DD1AF-C558-4764-BF37-30B4C9D99004}" type="slidenum">
              <a:rPr lang="en-US" smtClean="0"/>
              <a:t>12</a:t>
            </a:fld>
            <a:endParaRPr lang="en-US"/>
          </a:p>
        </p:txBody>
      </p:sp>
    </p:spTree>
    <p:extLst>
      <p:ext uri="{BB962C8B-B14F-4D97-AF65-F5344CB8AC3E}">
        <p14:creationId xmlns:p14="http://schemas.microsoft.com/office/powerpoint/2010/main" val="3413317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6DD1AF-C558-4764-BF37-30B4C9D99004}" type="slidenum">
              <a:rPr lang="en-US" smtClean="0"/>
              <a:t>14</a:t>
            </a:fld>
            <a:endParaRPr lang="en-US"/>
          </a:p>
        </p:txBody>
      </p:sp>
    </p:spTree>
    <p:extLst>
      <p:ext uri="{BB962C8B-B14F-4D97-AF65-F5344CB8AC3E}">
        <p14:creationId xmlns:p14="http://schemas.microsoft.com/office/powerpoint/2010/main" val="1634068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105FB-ADD1-4BBF-A042-3BB7444276BE}"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3F6B-FFD5-4C50-B58C-711352E4878B}" type="slidenum">
              <a:rPr lang="en-US" smtClean="0"/>
              <a:t>‹#›</a:t>
            </a:fld>
            <a:endParaRPr lang="en-US"/>
          </a:p>
        </p:txBody>
      </p:sp>
    </p:spTree>
    <p:extLst>
      <p:ext uri="{BB962C8B-B14F-4D97-AF65-F5344CB8AC3E}">
        <p14:creationId xmlns:p14="http://schemas.microsoft.com/office/powerpoint/2010/main" val="182735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105FB-ADD1-4BBF-A042-3BB7444276BE}"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3F6B-FFD5-4C50-B58C-711352E4878B}" type="slidenum">
              <a:rPr lang="en-US" smtClean="0"/>
              <a:t>‹#›</a:t>
            </a:fld>
            <a:endParaRPr lang="en-US"/>
          </a:p>
        </p:txBody>
      </p:sp>
    </p:spTree>
    <p:extLst>
      <p:ext uri="{BB962C8B-B14F-4D97-AF65-F5344CB8AC3E}">
        <p14:creationId xmlns:p14="http://schemas.microsoft.com/office/powerpoint/2010/main" val="2154737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105FB-ADD1-4BBF-A042-3BB7444276BE}"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3F6B-FFD5-4C50-B58C-711352E4878B}" type="slidenum">
              <a:rPr lang="en-US" smtClean="0"/>
              <a:t>‹#›</a:t>
            </a:fld>
            <a:endParaRPr lang="en-US"/>
          </a:p>
        </p:txBody>
      </p:sp>
    </p:spTree>
    <p:extLst>
      <p:ext uri="{BB962C8B-B14F-4D97-AF65-F5344CB8AC3E}">
        <p14:creationId xmlns:p14="http://schemas.microsoft.com/office/powerpoint/2010/main" val="251254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105FB-ADD1-4BBF-A042-3BB7444276BE}"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3F6B-FFD5-4C50-B58C-711352E4878B}" type="slidenum">
              <a:rPr lang="en-US" smtClean="0"/>
              <a:t>‹#›</a:t>
            </a:fld>
            <a:endParaRPr lang="en-US"/>
          </a:p>
        </p:txBody>
      </p:sp>
    </p:spTree>
    <p:extLst>
      <p:ext uri="{BB962C8B-B14F-4D97-AF65-F5344CB8AC3E}">
        <p14:creationId xmlns:p14="http://schemas.microsoft.com/office/powerpoint/2010/main" val="15180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105FB-ADD1-4BBF-A042-3BB7444276BE}"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3F6B-FFD5-4C50-B58C-711352E4878B}" type="slidenum">
              <a:rPr lang="en-US" smtClean="0"/>
              <a:t>‹#›</a:t>
            </a:fld>
            <a:endParaRPr lang="en-US"/>
          </a:p>
        </p:txBody>
      </p:sp>
    </p:spTree>
    <p:extLst>
      <p:ext uri="{BB962C8B-B14F-4D97-AF65-F5344CB8AC3E}">
        <p14:creationId xmlns:p14="http://schemas.microsoft.com/office/powerpoint/2010/main" val="37822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105FB-ADD1-4BBF-A042-3BB7444276BE}"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3F6B-FFD5-4C50-B58C-711352E4878B}" type="slidenum">
              <a:rPr lang="en-US" smtClean="0"/>
              <a:t>‹#›</a:t>
            </a:fld>
            <a:endParaRPr lang="en-US"/>
          </a:p>
        </p:txBody>
      </p:sp>
    </p:spTree>
    <p:extLst>
      <p:ext uri="{BB962C8B-B14F-4D97-AF65-F5344CB8AC3E}">
        <p14:creationId xmlns:p14="http://schemas.microsoft.com/office/powerpoint/2010/main" val="90978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105FB-ADD1-4BBF-A042-3BB7444276BE}"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3F6B-FFD5-4C50-B58C-711352E4878B}" type="slidenum">
              <a:rPr lang="en-US" smtClean="0"/>
              <a:t>‹#›</a:t>
            </a:fld>
            <a:endParaRPr lang="en-US"/>
          </a:p>
        </p:txBody>
      </p:sp>
    </p:spTree>
    <p:extLst>
      <p:ext uri="{BB962C8B-B14F-4D97-AF65-F5344CB8AC3E}">
        <p14:creationId xmlns:p14="http://schemas.microsoft.com/office/powerpoint/2010/main" val="772962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105FB-ADD1-4BBF-A042-3BB7444276BE}"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3F6B-FFD5-4C50-B58C-711352E4878B}" type="slidenum">
              <a:rPr lang="en-US" smtClean="0"/>
              <a:t>‹#›</a:t>
            </a:fld>
            <a:endParaRPr lang="en-US"/>
          </a:p>
        </p:txBody>
      </p:sp>
    </p:spTree>
    <p:extLst>
      <p:ext uri="{BB962C8B-B14F-4D97-AF65-F5344CB8AC3E}">
        <p14:creationId xmlns:p14="http://schemas.microsoft.com/office/powerpoint/2010/main" val="1784928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105FB-ADD1-4BBF-A042-3BB7444276BE}"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3F6B-FFD5-4C50-B58C-711352E4878B}" type="slidenum">
              <a:rPr lang="en-US" smtClean="0"/>
              <a:t>‹#›</a:t>
            </a:fld>
            <a:endParaRPr lang="en-US"/>
          </a:p>
        </p:txBody>
      </p:sp>
    </p:spTree>
    <p:extLst>
      <p:ext uri="{BB962C8B-B14F-4D97-AF65-F5344CB8AC3E}">
        <p14:creationId xmlns:p14="http://schemas.microsoft.com/office/powerpoint/2010/main" val="1813286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105FB-ADD1-4BBF-A042-3BB7444276BE}"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3F6B-FFD5-4C50-B58C-711352E4878B}" type="slidenum">
              <a:rPr lang="en-US" smtClean="0"/>
              <a:t>‹#›</a:t>
            </a:fld>
            <a:endParaRPr lang="en-US"/>
          </a:p>
        </p:txBody>
      </p:sp>
    </p:spTree>
    <p:extLst>
      <p:ext uri="{BB962C8B-B14F-4D97-AF65-F5344CB8AC3E}">
        <p14:creationId xmlns:p14="http://schemas.microsoft.com/office/powerpoint/2010/main" val="153484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105FB-ADD1-4BBF-A042-3BB7444276BE}"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3F6B-FFD5-4C50-B58C-711352E4878B}" type="slidenum">
              <a:rPr lang="en-US" smtClean="0"/>
              <a:t>‹#›</a:t>
            </a:fld>
            <a:endParaRPr lang="en-US"/>
          </a:p>
        </p:txBody>
      </p:sp>
    </p:spTree>
    <p:extLst>
      <p:ext uri="{BB962C8B-B14F-4D97-AF65-F5344CB8AC3E}">
        <p14:creationId xmlns:p14="http://schemas.microsoft.com/office/powerpoint/2010/main" val="3877807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105FB-ADD1-4BBF-A042-3BB7444276BE}" type="datetimeFigureOut">
              <a:rPr lang="en-US" smtClean="0"/>
              <a:t>11/3/2017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B3F6B-FFD5-4C50-B58C-711352E4878B}" type="slidenum">
              <a:rPr lang="en-US" smtClean="0"/>
              <a:t>‹#›</a:t>
            </a:fld>
            <a:endParaRPr lang="en-US"/>
          </a:p>
        </p:txBody>
      </p:sp>
    </p:spTree>
    <p:extLst>
      <p:ext uri="{BB962C8B-B14F-4D97-AF65-F5344CB8AC3E}">
        <p14:creationId xmlns:p14="http://schemas.microsoft.com/office/powerpoint/2010/main" val="2987011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kcdcinfo.ks.gov/docs/default-source/dc---resources/disability-service-mapsbf4aae1493d465f8aa5cff000080ad8b.pdf?sfvrsn=0"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s://kcdcinfo.ks.gov/docs/default-source/dc---resources/disability-service-mapsbf4aae1493d465f8aa5cff000080ad8b.pdf?sfvrsn=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3754728"/>
            <a:ext cx="6934200" cy="2362200"/>
          </a:xfrm>
        </p:spPr>
        <p:txBody>
          <a:bodyPr>
            <a:normAutofit fontScale="92500" lnSpcReduction="10000"/>
          </a:bodyPr>
          <a:lstStyle/>
          <a:p>
            <a:r>
              <a:rPr lang="en-US" sz="4000" b="1" dirty="0" smtClean="0">
                <a:solidFill>
                  <a:schemeClr val="tx1"/>
                </a:solidFill>
              </a:rPr>
              <a:t>Medicare Basics</a:t>
            </a:r>
          </a:p>
          <a:p>
            <a:r>
              <a:rPr lang="en-US" sz="4000" b="1" dirty="0" smtClean="0">
                <a:solidFill>
                  <a:schemeClr val="tx1"/>
                </a:solidFill>
              </a:rPr>
              <a:t>&amp;</a:t>
            </a:r>
          </a:p>
          <a:p>
            <a:r>
              <a:rPr lang="en-US" sz="4000" b="1" dirty="0" smtClean="0">
                <a:solidFill>
                  <a:schemeClr val="tx1"/>
                </a:solidFill>
              </a:rPr>
              <a:t>How they are related to the KanCare/Medicaid Application</a:t>
            </a:r>
            <a:endParaRPr lang="en-US" sz="4000" b="1" dirty="0">
              <a:solidFill>
                <a:schemeClr val="tx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4967" t="45200" r="35433" b="26266"/>
          <a:stretch/>
        </p:blipFill>
        <p:spPr>
          <a:xfrm>
            <a:off x="1981200" y="762000"/>
            <a:ext cx="4800600" cy="2594264"/>
          </a:xfrm>
          <a:prstGeom prst="rect">
            <a:avLst/>
          </a:prstGeom>
        </p:spPr>
      </p:pic>
    </p:spTree>
    <p:extLst>
      <p:ext uri="{BB962C8B-B14F-4D97-AF65-F5344CB8AC3E}">
        <p14:creationId xmlns:p14="http://schemas.microsoft.com/office/powerpoint/2010/main" val="1886445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r>
              <a:rPr lang="en-US" b="1" dirty="0" err="1" smtClean="0"/>
              <a:t>Medigap</a:t>
            </a:r>
            <a:r>
              <a:rPr lang="en-US" b="1" dirty="0"/>
              <a:t> </a:t>
            </a:r>
            <a:r>
              <a:rPr lang="en-US" b="1" dirty="0" smtClean="0"/>
              <a:t>Insurance Plans</a:t>
            </a:r>
            <a:endParaRPr lang="en-US" b="1" dirty="0"/>
          </a:p>
        </p:txBody>
      </p:sp>
      <p:sp>
        <p:nvSpPr>
          <p:cNvPr id="3" name="Content Placeholder 2"/>
          <p:cNvSpPr>
            <a:spLocks noGrp="1"/>
          </p:cNvSpPr>
          <p:nvPr>
            <p:ph idx="1"/>
          </p:nvPr>
        </p:nvSpPr>
        <p:spPr>
          <a:xfrm>
            <a:off x="304800" y="1600200"/>
            <a:ext cx="8534400" cy="4525963"/>
          </a:xfrm>
        </p:spPr>
        <p:txBody>
          <a:bodyPr>
            <a:normAutofit fontScale="92500" lnSpcReduction="10000"/>
          </a:bodyPr>
          <a:lstStyle/>
          <a:p>
            <a:r>
              <a:rPr lang="en-US" dirty="0" smtClean="0"/>
              <a:t>These </a:t>
            </a:r>
            <a:r>
              <a:rPr lang="en-US" b="1" i="1" dirty="0" smtClean="0"/>
              <a:t>Supplemental plans </a:t>
            </a:r>
            <a:r>
              <a:rPr lang="en-US" dirty="0" smtClean="0"/>
              <a:t>do </a:t>
            </a:r>
            <a:r>
              <a:rPr lang="en-US" b="1" i="1" dirty="0" smtClean="0"/>
              <a:t>NOT</a:t>
            </a:r>
            <a:r>
              <a:rPr lang="en-US" dirty="0" smtClean="0"/>
              <a:t> cover:</a:t>
            </a:r>
          </a:p>
          <a:p>
            <a:pPr lvl="1"/>
            <a:r>
              <a:rPr lang="en-US" dirty="0" smtClean="0"/>
              <a:t>Dental</a:t>
            </a:r>
          </a:p>
          <a:p>
            <a:pPr lvl="1"/>
            <a:r>
              <a:rPr lang="en-US" dirty="0" smtClean="0"/>
              <a:t>Vision</a:t>
            </a:r>
          </a:p>
          <a:p>
            <a:pPr lvl="1"/>
            <a:r>
              <a:rPr lang="en-US" dirty="0" smtClean="0"/>
              <a:t>Hearing</a:t>
            </a:r>
          </a:p>
          <a:p>
            <a:pPr lvl="1"/>
            <a:r>
              <a:rPr lang="en-US" dirty="0" smtClean="0"/>
              <a:t>Long Term Care</a:t>
            </a:r>
          </a:p>
          <a:p>
            <a:pPr lvl="1"/>
            <a:r>
              <a:rPr lang="en-US" dirty="0" smtClean="0"/>
              <a:t>Prescription Drugs</a:t>
            </a:r>
          </a:p>
          <a:p>
            <a:endParaRPr lang="en-US" dirty="0" smtClean="0"/>
          </a:p>
          <a:p>
            <a:r>
              <a:rPr lang="en-US" dirty="0" smtClean="0"/>
              <a:t>Individuals who choose a </a:t>
            </a:r>
            <a:r>
              <a:rPr lang="en-US" b="1" i="1" dirty="0" err="1" smtClean="0"/>
              <a:t>Medigap</a:t>
            </a:r>
            <a:r>
              <a:rPr lang="en-US" dirty="0" smtClean="0"/>
              <a:t> or</a:t>
            </a:r>
            <a:r>
              <a:rPr lang="en-US" b="1" i="1" dirty="0" smtClean="0"/>
              <a:t> Supplemental plan </a:t>
            </a:r>
            <a:r>
              <a:rPr lang="en-US" dirty="0" smtClean="0"/>
              <a:t>may add a Part D prescription drug plan for more complete coverage.</a:t>
            </a:r>
          </a:p>
          <a:p>
            <a:endParaRPr lang="en-US" dirty="0" smtClean="0"/>
          </a:p>
          <a:p>
            <a:endParaRPr lang="en-US" dirty="0"/>
          </a:p>
        </p:txBody>
      </p:sp>
      <p:pic>
        <p:nvPicPr>
          <p:cNvPr id="9218" name="Picture 2" descr="No Entry, Sign, Symbol, No, Entry, Red, Stop, Forbidd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928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Medicare Part C</a:t>
            </a:r>
            <a:endParaRPr lang="en-US" b="1" dirty="0"/>
          </a:p>
        </p:txBody>
      </p:sp>
      <p:sp>
        <p:nvSpPr>
          <p:cNvPr id="3" name="Content Placeholder 2"/>
          <p:cNvSpPr>
            <a:spLocks noGrp="1"/>
          </p:cNvSpPr>
          <p:nvPr>
            <p:ph idx="1"/>
          </p:nvPr>
        </p:nvSpPr>
        <p:spPr>
          <a:xfrm>
            <a:off x="228600" y="1752600"/>
            <a:ext cx="8610600" cy="6019800"/>
          </a:xfrm>
        </p:spPr>
        <p:txBody>
          <a:bodyPr>
            <a:normAutofit/>
          </a:bodyPr>
          <a:lstStyle/>
          <a:p>
            <a:r>
              <a:rPr lang="en-US" sz="3100" dirty="0" smtClean="0"/>
              <a:t>Medicare Part C is </a:t>
            </a:r>
            <a:r>
              <a:rPr lang="en-US" sz="3100" b="1" i="1" dirty="0" smtClean="0"/>
              <a:t>also referred to as</a:t>
            </a:r>
            <a:r>
              <a:rPr lang="en-US" sz="3100" dirty="0" smtClean="0"/>
              <a:t>  Medicare Advantage Plans.</a:t>
            </a:r>
          </a:p>
          <a:p>
            <a:pPr marL="0" indent="0">
              <a:buNone/>
            </a:pPr>
            <a:endParaRPr lang="en-US" sz="3100" dirty="0"/>
          </a:p>
          <a:p>
            <a:r>
              <a:rPr lang="en-US" sz="3100" dirty="0" smtClean="0"/>
              <a:t>Medicare Advantage Plans (Part C Plans)  are managed by private insurance companies that are approved by Medicare.</a:t>
            </a:r>
          </a:p>
          <a:p>
            <a:pPr marL="0" indent="0">
              <a:buNone/>
            </a:pPr>
            <a:endParaRPr lang="en-US" sz="3100" dirty="0"/>
          </a:p>
          <a:p>
            <a:pPr marL="0" indent="0">
              <a:buNone/>
            </a:pPr>
            <a:endParaRPr lang="en-US" dirty="0"/>
          </a:p>
        </p:txBody>
      </p:sp>
    </p:spTree>
    <p:extLst>
      <p:ext uri="{BB962C8B-B14F-4D97-AF65-F5344CB8AC3E}">
        <p14:creationId xmlns:p14="http://schemas.microsoft.com/office/powerpoint/2010/main" val="2294928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smtClean="0"/>
              <a:t>Medicare Part C Plans </a:t>
            </a:r>
            <a:br>
              <a:rPr lang="en-US" b="1" dirty="0" smtClean="0"/>
            </a:br>
            <a:r>
              <a:rPr lang="en-US" b="1" dirty="0" smtClean="0"/>
              <a:t>(Advantage Plans)</a:t>
            </a:r>
            <a:endParaRPr lang="en-US" b="1" dirty="0"/>
          </a:p>
        </p:txBody>
      </p:sp>
      <p:sp>
        <p:nvSpPr>
          <p:cNvPr id="3" name="Content Placeholder 2"/>
          <p:cNvSpPr>
            <a:spLocks noGrp="1"/>
          </p:cNvSpPr>
          <p:nvPr>
            <p:ph idx="1"/>
          </p:nvPr>
        </p:nvSpPr>
        <p:spPr>
          <a:xfrm>
            <a:off x="152400" y="990600"/>
            <a:ext cx="8610600" cy="6019800"/>
          </a:xfrm>
        </p:spPr>
        <p:txBody>
          <a:bodyPr>
            <a:normAutofit/>
          </a:bodyPr>
          <a:lstStyle/>
          <a:p>
            <a:pPr marL="0" indent="0">
              <a:buNone/>
            </a:pPr>
            <a:endParaRPr lang="en-US" sz="3100" dirty="0"/>
          </a:p>
          <a:p>
            <a:pPr marL="457200" indent="-457200">
              <a:buFont typeface="+mj-lt"/>
              <a:buAutoNum type="arabicPeriod"/>
            </a:pPr>
            <a:r>
              <a:rPr lang="en-US" sz="2400" dirty="0" smtClean="0"/>
              <a:t>Combine the Medicare benefits of Parts A &amp; B (</a:t>
            </a:r>
            <a:r>
              <a:rPr lang="en-US" sz="2400" dirty="0" err="1" smtClean="0"/>
              <a:t>Orignal</a:t>
            </a:r>
            <a:r>
              <a:rPr lang="en-US" sz="2400" dirty="0" smtClean="0"/>
              <a:t> Medicare).</a:t>
            </a:r>
          </a:p>
          <a:p>
            <a:pPr marL="457200" indent="-457200">
              <a:buFont typeface="+mj-lt"/>
              <a:buAutoNum type="arabicPeriod"/>
            </a:pPr>
            <a:endParaRPr lang="en-US" sz="2400" dirty="0"/>
          </a:p>
          <a:p>
            <a:pPr marL="457200" indent="-457200">
              <a:buFont typeface="+mj-lt"/>
              <a:buAutoNum type="arabicPeriod"/>
            </a:pPr>
            <a:r>
              <a:rPr lang="en-US" sz="2400" dirty="0" smtClean="0"/>
              <a:t>May offer </a:t>
            </a:r>
            <a:r>
              <a:rPr lang="en-US" sz="2400" i="1" dirty="0" smtClean="0"/>
              <a:t>additional coverage </a:t>
            </a:r>
            <a:r>
              <a:rPr lang="en-US" sz="2400" dirty="0" smtClean="0"/>
              <a:t>not included in Parts A &amp; B, like dental or vision, or gym memberships.  </a:t>
            </a:r>
          </a:p>
          <a:p>
            <a:pPr marL="457200" indent="-457200">
              <a:buFont typeface="+mj-lt"/>
              <a:buAutoNum type="arabicPeriod"/>
            </a:pPr>
            <a:endParaRPr lang="en-US" sz="2400" dirty="0"/>
          </a:p>
          <a:p>
            <a:pPr marL="457200" indent="-457200">
              <a:buFont typeface="+mj-lt"/>
              <a:buAutoNum type="arabicPeriod"/>
            </a:pPr>
            <a:r>
              <a:rPr lang="en-US" sz="2400" dirty="0" smtClean="0"/>
              <a:t>Some Medicare Advance Plans (Part C Plans) also include Part D prescription coverage;  if not, you have the option of adding Part D separately.</a:t>
            </a:r>
          </a:p>
          <a:p>
            <a:pPr marL="0" indent="0">
              <a:buNone/>
            </a:pPr>
            <a:endParaRPr lang="en-US" dirty="0"/>
          </a:p>
        </p:txBody>
      </p:sp>
      <p:sp>
        <p:nvSpPr>
          <p:cNvPr id="4" name="Rectangle 3"/>
          <p:cNvSpPr/>
          <p:nvPr/>
        </p:nvSpPr>
        <p:spPr>
          <a:xfrm>
            <a:off x="579120" y="5410200"/>
            <a:ext cx="8077200" cy="1295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tx1"/>
                </a:solidFill>
              </a:rPr>
              <a:t>C</a:t>
            </a:r>
            <a:r>
              <a:rPr lang="en-US" sz="3600" b="1" dirty="0" smtClean="0">
                <a:solidFill>
                  <a:schemeClr val="tx1"/>
                </a:solidFill>
              </a:rPr>
              <a:t> = A + B + Additional Coverage + D</a:t>
            </a:r>
            <a:endParaRPr lang="en-US" sz="3600" b="1" dirty="0">
              <a:solidFill>
                <a:schemeClr val="tx1"/>
              </a:solidFill>
            </a:endParaRPr>
          </a:p>
        </p:txBody>
      </p:sp>
      <p:pic>
        <p:nvPicPr>
          <p:cNvPr id="10242" name="Picture 2" descr="Red, Ribbon, Hair, Accessory, Clothing, Wear, 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005632"/>
            <a:ext cx="1219200" cy="104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634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229600" cy="1143000"/>
          </a:xfrm>
        </p:spPr>
        <p:txBody>
          <a:bodyPr>
            <a:normAutofit/>
          </a:bodyPr>
          <a:lstStyle/>
          <a:p>
            <a:r>
              <a:rPr lang="en-US" b="1" dirty="0" smtClean="0"/>
              <a:t>Two Roads to Medicare</a:t>
            </a:r>
            <a:endParaRPr lang="en-US" b="1" dirty="0"/>
          </a:p>
        </p:txBody>
      </p:sp>
      <p:sp>
        <p:nvSpPr>
          <p:cNvPr id="3" name="Content Placeholder 2"/>
          <p:cNvSpPr>
            <a:spLocks noGrp="1"/>
          </p:cNvSpPr>
          <p:nvPr>
            <p:ph idx="1"/>
          </p:nvPr>
        </p:nvSpPr>
        <p:spPr/>
        <p:txBody>
          <a:bodyPr/>
          <a:lstStyle/>
          <a:p>
            <a:endParaRPr lang="en-US" dirty="0"/>
          </a:p>
        </p:txBody>
      </p:sp>
      <p:pic>
        <p:nvPicPr>
          <p:cNvPr id="11266" name="Picture 2" descr="Right, Next, Note, Road Sign, Direction, Dec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24128"/>
            <a:ext cx="8458200" cy="56388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extBox 3"/>
          <p:cNvSpPr txBox="1"/>
          <p:nvPr/>
        </p:nvSpPr>
        <p:spPr>
          <a:xfrm rot="20890867">
            <a:off x="1465919" y="2834393"/>
            <a:ext cx="6014595" cy="1138773"/>
          </a:xfrm>
          <a:prstGeom prst="rect">
            <a:avLst/>
          </a:prstGeom>
          <a:noFill/>
        </p:spPr>
        <p:txBody>
          <a:bodyPr wrap="square" rtlCol="0">
            <a:spAutoFit/>
          </a:bodyPr>
          <a:lstStyle/>
          <a:p>
            <a:pPr algn="ctr"/>
            <a:r>
              <a:rPr lang="en-US" sz="3400" b="1" dirty="0" smtClean="0"/>
              <a:t>Original Medicare </a:t>
            </a:r>
          </a:p>
          <a:p>
            <a:pPr algn="ctr"/>
            <a:r>
              <a:rPr lang="en-US" sz="3400" b="1" dirty="0" smtClean="0"/>
              <a:t>(Parts A &amp; B)</a:t>
            </a:r>
            <a:endParaRPr lang="en-US" sz="3400" b="1" dirty="0"/>
          </a:p>
        </p:txBody>
      </p:sp>
      <p:sp>
        <p:nvSpPr>
          <p:cNvPr id="6" name="TextBox 5"/>
          <p:cNvSpPr txBox="1"/>
          <p:nvPr/>
        </p:nvSpPr>
        <p:spPr>
          <a:xfrm rot="21228573">
            <a:off x="1092597" y="4627308"/>
            <a:ext cx="6216022" cy="1138773"/>
          </a:xfrm>
          <a:prstGeom prst="rect">
            <a:avLst/>
          </a:prstGeom>
          <a:noFill/>
        </p:spPr>
        <p:txBody>
          <a:bodyPr wrap="square" rtlCol="0">
            <a:spAutoFit/>
          </a:bodyPr>
          <a:lstStyle/>
          <a:p>
            <a:pPr algn="ctr"/>
            <a:r>
              <a:rPr lang="en-US" sz="3400" b="1" dirty="0" smtClean="0"/>
              <a:t>Medicare Advantage Plans </a:t>
            </a:r>
          </a:p>
          <a:p>
            <a:pPr algn="ctr"/>
            <a:r>
              <a:rPr lang="en-US" sz="3400" b="1" dirty="0" smtClean="0"/>
              <a:t>(Part C)</a:t>
            </a:r>
            <a:endParaRPr lang="en-US" sz="3400" b="1" dirty="0"/>
          </a:p>
        </p:txBody>
      </p:sp>
    </p:spTree>
    <p:extLst>
      <p:ext uri="{BB962C8B-B14F-4D97-AF65-F5344CB8AC3E}">
        <p14:creationId xmlns:p14="http://schemas.microsoft.com/office/powerpoint/2010/main" val="659451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b="1" dirty="0" smtClean="0"/>
              <a:t>Road One</a:t>
            </a:r>
            <a:endParaRPr lang="en-US" b="1" dirty="0"/>
          </a:p>
        </p:txBody>
      </p:sp>
      <p:sp>
        <p:nvSpPr>
          <p:cNvPr id="3" name="Content Placeholder 2"/>
          <p:cNvSpPr>
            <a:spLocks noGrp="1"/>
          </p:cNvSpPr>
          <p:nvPr>
            <p:ph idx="1"/>
          </p:nvPr>
        </p:nvSpPr>
        <p:spPr/>
        <p:txBody>
          <a:bodyPr/>
          <a:lstStyle/>
          <a:p>
            <a:r>
              <a:rPr lang="en-US" dirty="0" smtClean="0"/>
              <a:t>Original Medicare:  Parts A &amp; B</a:t>
            </a:r>
          </a:p>
          <a:p>
            <a:pPr marL="0" indent="0">
              <a:buNone/>
            </a:pPr>
            <a:endParaRPr lang="en-US" dirty="0" smtClean="0"/>
          </a:p>
          <a:p>
            <a:r>
              <a:rPr lang="en-US" dirty="0" smtClean="0"/>
              <a:t>You can add a </a:t>
            </a:r>
            <a:r>
              <a:rPr lang="en-US" dirty="0" err="1" smtClean="0"/>
              <a:t>Medigap</a:t>
            </a:r>
            <a:r>
              <a:rPr lang="en-US" dirty="0" smtClean="0"/>
              <a:t> </a:t>
            </a:r>
            <a:r>
              <a:rPr lang="en-US" dirty="0"/>
              <a:t>(</a:t>
            </a:r>
            <a:r>
              <a:rPr lang="en-US" dirty="0" smtClean="0"/>
              <a:t>Supplemental) Plan to help cover things that A &amp; B do not cover</a:t>
            </a:r>
          </a:p>
          <a:p>
            <a:pPr marL="0" indent="0">
              <a:buNone/>
            </a:pPr>
            <a:endParaRPr lang="en-US" dirty="0" smtClean="0"/>
          </a:p>
          <a:p>
            <a:r>
              <a:rPr lang="en-US" dirty="0" smtClean="0"/>
              <a:t>You can also add Part D, prescription coverage</a:t>
            </a:r>
            <a:endParaRPr lang="en-US" dirty="0"/>
          </a:p>
        </p:txBody>
      </p:sp>
      <p:sp>
        <p:nvSpPr>
          <p:cNvPr id="6" name="TextBox 5"/>
          <p:cNvSpPr txBox="1"/>
          <p:nvPr/>
        </p:nvSpPr>
        <p:spPr>
          <a:xfrm>
            <a:off x="533400" y="5791200"/>
            <a:ext cx="8229600" cy="646331"/>
          </a:xfrm>
          <a:prstGeom prst="rect">
            <a:avLst/>
          </a:prstGeom>
          <a:noFill/>
        </p:spPr>
        <p:txBody>
          <a:bodyPr wrap="square" rtlCol="0">
            <a:spAutoFit/>
          </a:bodyPr>
          <a:lstStyle/>
          <a:p>
            <a:r>
              <a:rPr lang="en-US" sz="3600" b="1" dirty="0" smtClean="0">
                <a:solidFill>
                  <a:srgbClr val="C00000"/>
                </a:solidFill>
              </a:rPr>
              <a:t>A + B + Supplemental Ins. (</a:t>
            </a:r>
            <a:r>
              <a:rPr lang="en-US" sz="3600" b="1" dirty="0" err="1" smtClean="0">
                <a:solidFill>
                  <a:srgbClr val="C00000"/>
                </a:solidFill>
              </a:rPr>
              <a:t>Medigap</a:t>
            </a:r>
            <a:r>
              <a:rPr lang="en-US" sz="3600" b="1" dirty="0" smtClean="0">
                <a:solidFill>
                  <a:srgbClr val="C00000"/>
                </a:solidFill>
              </a:rPr>
              <a:t>) + D </a:t>
            </a:r>
            <a:endParaRPr lang="en-US" sz="3600" b="1" dirty="0">
              <a:solidFill>
                <a:srgbClr val="C00000"/>
              </a:solidFill>
            </a:endParaRPr>
          </a:p>
        </p:txBody>
      </p:sp>
    </p:spTree>
    <p:extLst>
      <p:ext uri="{BB962C8B-B14F-4D97-AF65-F5344CB8AC3E}">
        <p14:creationId xmlns:p14="http://schemas.microsoft.com/office/powerpoint/2010/main" val="75765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b="1" dirty="0" smtClean="0"/>
              <a:t>Road Two</a:t>
            </a:r>
            <a:endParaRPr lang="en-US" b="1" dirty="0"/>
          </a:p>
        </p:txBody>
      </p:sp>
      <p:sp>
        <p:nvSpPr>
          <p:cNvPr id="3" name="Content Placeholder 2"/>
          <p:cNvSpPr>
            <a:spLocks noGrp="1"/>
          </p:cNvSpPr>
          <p:nvPr>
            <p:ph idx="1"/>
          </p:nvPr>
        </p:nvSpPr>
        <p:spPr>
          <a:xfrm>
            <a:off x="426720" y="958596"/>
            <a:ext cx="8229600" cy="5105400"/>
          </a:xfrm>
        </p:spPr>
        <p:txBody>
          <a:bodyPr>
            <a:normAutofit/>
          </a:bodyPr>
          <a:lstStyle/>
          <a:p>
            <a:r>
              <a:rPr lang="en-US" sz="2800" dirty="0" smtClean="0"/>
              <a:t>Medicare Advantage Plan (Part C)</a:t>
            </a:r>
            <a:endParaRPr lang="en-US" sz="2800" i="1" dirty="0" smtClean="0"/>
          </a:p>
          <a:p>
            <a:pPr marL="0" indent="0">
              <a:buNone/>
            </a:pPr>
            <a:endParaRPr lang="en-US" sz="2800" dirty="0" smtClean="0"/>
          </a:p>
          <a:p>
            <a:r>
              <a:rPr lang="en-US" sz="2800" dirty="0" smtClean="0"/>
              <a:t>Combines both Parts A and B </a:t>
            </a:r>
          </a:p>
          <a:p>
            <a:endParaRPr lang="en-US" sz="2800" dirty="0"/>
          </a:p>
          <a:p>
            <a:r>
              <a:rPr lang="en-US" sz="2800" dirty="0" smtClean="0"/>
              <a:t>Often covers services not covered by A and B, like vision and dental</a:t>
            </a:r>
          </a:p>
          <a:p>
            <a:pPr marL="0" indent="0">
              <a:buNone/>
            </a:pPr>
            <a:endParaRPr lang="en-US" sz="2800" dirty="0" smtClean="0"/>
          </a:p>
          <a:p>
            <a:r>
              <a:rPr lang="en-US" sz="2800" dirty="0" smtClean="0"/>
              <a:t>May also include Part D, prescription </a:t>
            </a:r>
            <a:r>
              <a:rPr lang="en-US" dirty="0" smtClean="0"/>
              <a:t>coverage.</a:t>
            </a:r>
            <a:endParaRPr lang="en-US" dirty="0"/>
          </a:p>
        </p:txBody>
      </p:sp>
      <p:sp>
        <p:nvSpPr>
          <p:cNvPr id="4" name="Rectangle 3"/>
          <p:cNvSpPr/>
          <p:nvPr/>
        </p:nvSpPr>
        <p:spPr>
          <a:xfrm>
            <a:off x="381000" y="5410200"/>
            <a:ext cx="8077200" cy="1295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tx1"/>
                </a:solidFill>
              </a:rPr>
              <a:t>C</a:t>
            </a:r>
            <a:r>
              <a:rPr lang="en-US" sz="3600" b="1" dirty="0" smtClean="0">
                <a:solidFill>
                  <a:schemeClr val="tx1"/>
                </a:solidFill>
              </a:rPr>
              <a:t> = A + B + Additional Coverage + D</a:t>
            </a:r>
            <a:endParaRPr lang="en-US" sz="3600" b="1" dirty="0">
              <a:solidFill>
                <a:schemeClr val="tx1"/>
              </a:solidFill>
            </a:endParaRPr>
          </a:p>
        </p:txBody>
      </p:sp>
      <p:pic>
        <p:nvPicPr>
          <p:cNvPr id="5" name="Picture 2" descr="Red, Ribbon, Hair, Accessory, Clothing, Wear, 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005632"/>
            <a:ext cx="1219200" cy="104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054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54061"/>
            <a:ext cx="8229600" cy="1143000"/>
          </a:xfrm>
        </p:spPr>
        <p:txBody>
          <a:bodyPr/>
          <a:lstStyle/>
          <a:p>
            <a:r>
              <a:rPr lang="en-US" b="1" dirty="0" smtClean="0"/>
              <a:t>SHICK Counselors</a:t>
            </a:r>
            <a:endParaRPr lang="en-US" b="1" dirty="0"/>
          </a:p>
        </p:txBody>
      </p:sp>
      <p:sp>
        <p:nvSpPr>
          <p:cNvPr id="3" name="Content Placeholder 2"/>
          <p:cNvSpPr>
            <a:spLocks noGrp="1"/>
          </p:cNvSpPr>
          <p:nvPr>
            <p:ph idx="1"/>
          </p:nvPr>
        </p:nvSpPr>
        <p:spPr>
          <a:xfrm>
            <a:off x="228600" y="1262607"/>
            <a:ext cx="4572000" cy="4833393"/>
          </a:xfrm>
        </p:spPr>
        <p:txBody>
          <a:bodyPr>
            <a:noAutofit/>
          </a:bodyPr>
          <a:lstStyle/>
          <a:p>
            <a:r>
              <a:rPr lang="en-US" sz="2400" dirty="0" smtClean="0"/>
              <a:t>You have the chance to change Medicare plans once a year during the Annual Enrollment Period (Oct 15</a:t>
            </a:r>
            <a:r>
              <a:rPr lang="en-US" sz="2400" baseline="30000" dirty="0" smtClean="0"/>
              <a:t>th</a:t>
            </a:r>
            <a:r>
              <a:rPr lang="en-US" sz="2400" dirty="0" smtClean="0"/>
              <a:t> -Dec 7</a:t>
            </a:r>
            <a:r>
              <a:rPr lang="en-US" sz="2400" baseline="30000" dirty="0" smtClean="0"/>
              <a:t>th</a:t>
            </a:r>
            <a:r>
              <a:rPr lang="en-US" sz="2400" dirty="0" smtClean="0"/>
              <a:t> )</a:t>
            </a:r>
          </a:p>
          <a:p>
            <a:endParaRPr lang="en-US" sz="2400" dirty="0"/>
          </a:p>
          <a:p>
            <a:r>
              <a:rPr lang="en-US" sz="2400" dirty="0" smtClean="0"/>
              <a:t>To find out how to enroll, change your current Medicare coverage or ask other Medicare questions contact a local SHICK Counselor:</a:t>
            </a:r>
            <a:r>
              <a:rPr lang="en-US" sz="2400" b="1" dirty="0" smtClean="0"/>
              <a:t> 1-800-860-5260</a:t>
            </a:r>
            <a:endParaRPr lang="en-US" sz="24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048" y="1079795"/>
            <a:ext cx="3730063" cy="4559006"/>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65758" y="5943600"/>
            <a:ext cx="8606863" cy="584775"/>
          </a:xfrm>
          <a:prstGeom prst="rect">
            <a:avLst/>
          </a:prstGeom>
          <a:noFill/>
        </p:spPr>
        <p:txBody>
          <a:bodyPr wrap="square" rtlCol="0">
            <a:spAutoFit/>
          </a:bodyPr>
          <a:lstStyle/>
          <a:p>
            <a:r>
              <a:rPr lang="en-US" sz="1600" dirty="0" smtClean="0"/>
              <a:t>Kansas Commission on Disability Concerns, Service Maps:  </a:t>
            </a:r>
            <a:r>
              <a:rPr lang="en-US" sz="1600" dirty="0" smtClean="0">
                <a:hlinkClick r:id="rId3"/>
              </a:rPr>
              <a:t>https://kcdcinfo.ks.gov/docs/default-source/dc---resources/disability-service-mapsbf4aae1493d465f8aa5cff000080ad8b.pdf?sfvrsn=0</a:t>
            </a:r>
            <a:r>
              <a:rPr lang="en-US" sz="1600" dirty="0" smtClean="0"/>
              <a:t> </a:t>
            </a:r>
            <a:endParaRPr lang="en-US" sz="1600" dirty="0"/>
          </a:p>
        </p:txBody>
      </p:sp>
    </p:spTree>
    <p:extLst>
      <p:ext uri="{BB962C8B-B14F-4D97-AF65-F5344CB8AC3E}">
        <p14:creationId xmlns:p14="http://schemas.microsoft.com/office/powerpoint/2010/main" val="3803455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1143000"/>
          </a:xfrm>
        </p:spPr>
        <p:txBody>
          <a:bodyPr/>
          <a:lstStyle/>
          <a:p>
            <a:r>
              <a:rPr lang="en-US" b="1" dirty="0" smtClean="0"/>
              <a:t>SHICK Counselors</a:t>
            </a:r>
            <a:endParaRPr lang="en-US" b="1" dirty="0"/>
          </a:p>
        </p:txBody>
      </p:sp>
      <p:sp>
        <p:nvSpPr>
          <p:cNvPr id="3" name="Content Placeholder 2"/>
          <p:cNvSpPr>
            <a:spLocks noGrp="1"/>
          </p:cNvSpPr>
          <p:nvPr>
            <p:ph idx="1"/>
          </p:nvPr>
        </p:nvSpPr>
        <p:spPr>
          <a:xfrm>
            <a:off x="381000" y="1295400"/>
            <a:ext cx="8229600" cy="5715000"/>
          </a:xfrm>
        </p:spPr>
        <p:txBody>
          <a:bodyPr>
            <a:normAutofit fontScale="62500" lnSpcReduction="20000"/>
          </a:bodyPr>
          <a:lstStyle/>
          <a:p>
            <a:r>
              <a:rPr lang="en-US" dirty="0" smtClean="0"/>
              <a:t>Senior Health Insurance Counseling for Kansas (SHICK) is a free program offering Kansans an opportunity to talk with trained, community volunteers and get answers to questions about Medicare and other insurance issues. </a:t>
            </a:r>
          </a:p>
          <a:p>
            <a:endParaRPr lang="en-US" dirty="0"/>
          </a:p>
          <a:p>
            <a:r>
              <a:rPr lang="en-US" dirty="0" smtClean="0"/>
              <a:t>SHICK provides you with many resources that will help you with your questions about Medicare. </a:t>
            </a:r>
          </a:p>
          <a:p>
            <a:endParaRPr lang="en-US" dirty="0"/>
          </a:p>
          <a:p>
            <a:r>
              <a:rPr lang="en-US" dirty="0" smtClean="0"/>
              <a:t>SHICK counselors are located throughout the state, and help individuals to stay informed on changing conditions in health care insurance and to cut through the confusion.</a:t>
            </a:r>
          </a:p>
          <a:p>
            <a:endParaRPr lang="en-US" dirty="0" smtClean="0"/>
          </a:p>
          <a:p>
            <a:r>
              <a:rPr lang="en-US" dirty="0" smtClean="0"/>
              <a:t>SHICK counselors receive training on Medicare, Medicare Supplement Insurance, Long-Term Care and other health insurance subjects that concern older Kansans.</a:t>
            </a:r>
          </a:p>
          <a:p>
            <a:endParaRPr lang="en-US" dirty="0" smtClean="0"/>
          </a:p>
          <a:p>
            <a:r>
              <a:rPr lang="en-US" dirty="0" smtClean="0"/>
              <a:t>SHICK counselors do not work for any insurance company. The goal is to educate and assist the public to make informed decisions on what's best for them.</a:t>
            </a:r>
          </a:p>
          <a:p>
            <a:endParaRPr lang="en-US" dirty="0" smtClean="0"/>
          </a:p>
        </p:txBody>
      </p:sp>
    </p:spTree>
    <p:extLst>
      <p:ext uri="{BB962C8B-B14F-4D97-AF65-F5344CB8AC3E}">
        <p14:creationId xmlns:p14="http://schemas.microsoft.com/office/powerpoint/2010/main" val="1726736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Medicare Savings Program (MSP)</a:t>
            </a:r>
            <a:endParaRPr lang="en-US" dirty="0"/>
          </a:p>
        </p:txBody>
      </p:sp>
      <p:sp>
        <p:nvSpPr>
          <p:cNvPr id="4" name="Content Placeholder 3"/>
          <p:cNvSpPr>
            <a:spLocks noGrp="1"/>
          </p:cNvSpPr>
          <p:nvPr>
            <p:ph sz="half" idx="2"/>
          </p:nvPr>
        </p:nvSpPr>
        <p:spPr>
          <a:xfrm>
            <a:off x="381000" y="914400"/>
            <a:ext cx="8229600" cy="4602163"/>
          </a:xfrm>
        </p:spPr>
        <p:txBody>
          <a:bodyPr>
            <a:normAutofit/>
          </a:bodyPr>
          <a:lstStyle/>
          <a:p>
            <a:r>
              <a:rPr lang="en-US" dirty="0" smtClean="0"/>
              <a:t>This program is for people who have Medicare and helps with some of the out-of-pockets expenses.  This program may pay for Medicare Part A, Part B and/or Part D premiums, deductibles, and copayments (based on income).  </a:t>
            </a:r>
          </a:p>
          <a:p>
            <a:endParaRPr lang="en-US" sz="1800" dirty="0" smtClean="0"/>
          </a:p>
          <a:p>
            <a:endParaRPr lang="en-US" dirty="0" smtClean="0"/>
          </a:p>
          <a:p>
            <a:pPr marL="0" indent="0">
              <a:buNone/>
            </a:pPr>
            <a:endParaRPr lang="en-US" dirty="0"/>
          </a:p>
          <a:p>
            <a:endParaRPr lang="en-US" dirty="0"/>
          </a:p>
        </p:txBody>
      </p:sp>
      <p:sp>
        <p:nvSpPr>
          <p:cNvPr id="7" name="Date Placeholder 6"/>
          <p:cNvSpPr>
            <a:spLocks noGrp="1"/>
          </p:cNvSpPr>
          <p:nvPr>
            <p:ph type="dt" sz="half" idx="10"/>
          </p:nvPr>
        </p:nvSpPr>
        <p:spPr/>
        <p:txBody>
          <a:bodyPr/>
          <a:lstStyle/>
          <a:p>
            <a:fld id="{0FA0BC5B-8A0A-4E7E-9429-0A159A3B174D}" type="datetime1">
              <a:rPr lang="en-US" smtClean="0"/>
              <a:t>11/3/2017</a:t>
            </a:fld>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29379"/>
            <a:ext cx="5410200" cy="417927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5434" t="2085" r="2392" b="2253"/>
          <a:stretch/>
        </p:blipFill>
        <p:spPr bwMode="auto">
          <a:xfrm rot="20520716">
            <a:off x="6783322" y="2663837"/>
            <a:ext cx="1536920" cy="3529917"/>
          </a:xfrm>
          <a:prstGeom prst="rect">
            <a:avLst/>
          </a:prstGeom>
          <a:noFill/>
          <a:ln w="349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98924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037" y="0"/>
            <a:ext cx="8229600" cy="1143000"/>
          </a:xfrm>
        </p:spPr>
        <p:txBody>
          <a:bodyPr>
            <a:noAutofit/>
          </a:bodyPr>
          <a:lstStyle/>
          <a:p>
            <a:r>
              <a:rPr lang="en-US" sz="3600" b="1" dirty="0" smtClean="0"/>
              <a:t>Medicare Savings Program</a:t>
            </a:r>
            <a:endParaRPr lang="en-US" sz="3600" b="1" dirty="0"/>
          </a:p>
        </p:txBody>
      </p:sp>
      <p:sp>
        <p:nvSpPr>
          <p:cNvPr id="4" name="Date Placeholder 3"/>
          <p:cNvSpPr>
            <a:spLocks noGrp="1"/>
          </p:cNvSpPr>
          <p:nvPr>
            <p:ph type="dt" sz="half" idx="10"/>
          </p:nvPr>
        </p:nvSpPr>
        <p:spPr/>
        <p:txBody>
          <a:bodyPr/>
          <a:lstStyle/>
          <a:p>
            <a:fld id="{DFC286E7-0408-4F6C-8626-C8CFCBE1FFF5}" type="datetime1">
              <a:rPr lang="en-US" smtClean="0"/>
              <a:t>11/3/2017</a:t>
            </a:fld>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885" y="228600"/>
            <a:ext cx="3091029" cy="241935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554" name="Picture 2"/>
          <p:cNvPicPr>
            <a:picLocks noChangeAspect="1" noChangeArrowheads="1"/>
          </p:cNvPicPr>
          <p:nvPr/>
        </p:nvPicPr>
        <p:blipFill>
          <a:blip r:embed="rId4" cstate="print"/>
          <a:srcRect l="19913" t="11458" r="18594" b="14583"/>
          <a:stretch>
            <a:fillRect/>
          </a:stretch>
        </p:blipFill>
        <p:spPr bwMode="auto">
          <a:xfrm>
            <a:off x="1371600" y="2379045"/>
            <a:ext cx="6629400" cy="4008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Oval 5"/>
          <p:cNvSpPr/>
          <p:nvPr/>
        </p:nvSpPr>
        <p:spPr>
          <a:xfrm>
            <a:off x="914400" y="5791200"/>
            <a:ext cx="73914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630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Medicare?</a:t>
            </a:r>
            <a:endParaRPr lang="en-US" b="1" dirty="0"/>
          </a:p>
        </p:txBody>
      </p:sp>
      <p:sp>
        <p:nvSpPr>
          <p:cNvPr id="3" name="Content Placeholder 2"/>
          <p:cNvSpPr>
            <a:spLocks noGrp="1"/>
          </p:cNvSpPr>
          <p:nvPr>
            <p:ph idx="1"/>
          </p:nvPr>
        </p:nvSpPr>
        <p:spPr/>
        <p:txBody>
          <a:bodyPr>
            <a:normAutofit lnSpcReduction="10000"/>
          </a:bodyPr>
          <a:lstStyle/>
          <a:p>
            <a:r>
              <a:rPr lang="en-US" dirty="0" smtClean="0"/>
              <a:t>Medicare is government sponsored health care for seniors and those with disabilities. </a:t>
            </a:r>
          </a:p>
          <a:p>
            <a:endParaRPr lang="en-US" dirty="0"/>
          </a:p>
          <a:p>
            <a:r>
              <a:rPr lang="en-US" dirty="0" smtClean="0"/>
              <a:t>Medicare is often confused with Medicaid, which was created to provide </a:t>
            </a:r>
            <a:r>
              <a:rPr lang="en-US" b="1" i="1" dirty="0" smtClean="0"/>
              <a:t>medical care for those in poverty.</a:t>
            </a:r>
          </a:p>
          <a:p>
            <a:pPr marL="0" indent="0">
              <a:buNone/>
            </a:pPr>
            <a:endParaRPr lang="en-US" b="1" i="1" dirty="0" smtClean="0"/>
          </a:p>
          <a:p>
            <a:r>
              <a:rPr lang="en-US" dirty="0" smtClean="0"/>
              <a:t>Medicare was designed to provide </a:t>
            </a:r>
            <a:r>
              <a:rPr lang="en-US" b="1" i="1" dirty="0" smtClean="0"/>
              <a:t>medical coverage to individuals on Social Security.</a:t>
            </a:r>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473158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696200" cy="1143000"/>
          </a:xfrm>
        </p:spPr>
        <p:txBody>
          <a:bodyPr>
            <a:normAutofit fontScale="90000"/>
          </a:bodyPr>
          <a:lstStyle/>
          <a:p>
            <a:r>
              <a:rPr lang="en-US" sz="4200" dirty="0" smtClean="0"/>
              <a:t>What to know about Medicare, </a:t>
            </a:r>
            <a:r>
              <a:rPr lang="en-US" sz="4200" b="1" dirty="0" smtClean="0"/>
              <a:t>When</a:t>
            </a:r>
            <a:r>
              <a:rPr lang="en-US" sz="4200" dirty="0" smtClean="0"/>
              <a:t> </a:t>
            </a:r>
            <a:r>
              <a:rPr lang="en-US" sz="4200" b="1" dirty="0" smtClean="0"/>
              <a:t>Completing a Medicaid Application</a:t>
            </a:r>
            <a:r>
              <a:rPr lang="en-US" dirty="0" smtClean="0"/>
              <a:t/>
            </a:r>
            <a:br>
              <a:rPr lang="en-US" dirty="0" smtClean="0"/>
            </a:br>
            <a:endParaRPr lang="en-US" dirty="0"/>
          </a:p>
        </p:txBody>
      </p:sp>
      <p:sp>
        <p:nvSpPr>
          <p:cNvPr id="3" name="Content Placeholder 2"/>
          <p:cNvSpPr>
            <a:spLocks noGrp="1"/>
          </p:cNvSpPr>
          <p:nvPr>
            <p:ph idx="1"/>
          </p:nvPr>
        </p:nvSpPr>
        <p:spPr>
          <a:xfrm>
            <a:off x="381000" y="1828800"/>
            <a:ext cx="8610600" cy="4068763"/>
          </a:xfrm>
        </p:spPr>
        <p:txBody>
          <a:bodyPr/>
          <a:lstStyle/>
          <a:p>
            <a:r>
              <a:rPr lang="en-US" dirty="0" smtClean="0"/>
              <a:t>There are currently three pages of the </a:t>
            </a:r>
            <a:r>
              <a:rPr lang="en-US" i="1" dirty="0" smtClean="0"/>
              <a:t>KanCare Application for the Elderly and Persons with Disabilities </a:t>
            </a:r>
            <a:r>
              <a:rPr lang="en-US" dirty="0" smtClean="0"/>
              <a:t>that ask questions regarding Medicare.</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4191000"/>
            <a:ext cx="1828800" cy="23226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5304" y="4154424"/>
            <a:ext cx="1926771" cy="23543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4" cstate="print"/>
          <a:srcRect/>
          <a:stretch>
            <a:fillRect/>
          </a:stretch>
        </p:blipFill>
        <p:spPr bwMode="auto">
          <a:xfrm>
            <a:off x="6172200" y="4157472"/>
            <a:ext cx="1981200" cy="2365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rot="20474420">
            <a:off x="932740" y="4198858"/>
            <a:ext cx="209692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Page 3</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rot="20474420">
            <a:off x="5935606" y="4192762"/>
            <a:ext cx="245439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Page 12</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rot="20474420">
            <a:off x="3376751" y="4198859"/>
            <a:ext cx="209692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Page 5</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595999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85344"/>
            <a:ext cx="8229600" cy="1143000"/>
          </a:xfrm>
        </p:spPr>
        <p:txBody>
          <a:bodyPr/>
          <a:lstStyle/>
          <a:p>
            <a:r>
              <a:rPr lang="en-US" dirty="0" smtClean="0"/>
              <a:t>Page 3</a:t>
            </a:r>
            <a:endParaRPr lang="en-US"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219200"/>
            <a:ext cx="4038600" cy="5129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10"/>
          </p:nvPr>
        </p:nvSpPr>
        <p:spPr/>
        <p:txBody>
          <a:bodyPr/>
          <a:lstStyle/>
          <a:p>
            <a:fld id="{5066736C-4565-4DA5-BE3D-8DCF6E7495FB}" type="datetime1">
              <a:rPr lang="en-US" smtClean="0"/>
              <a:t>11/3/2017</a:t>
            </a:fld>
            <a:endParaRPr lang="en-US"/>
          </a:p>
        </p:txBody>
      </p:sp>
      <p:sp>
        <p:nvSpPr>
          <p:cNvPr id="5" name="Slide Number Placeholder 4"/>
          <p:cNvSpPr>
            <a:spLocks noGrp="1"/>
          </p:cNvSpPr>
          <p:nvPr>
            <p:ph type="sldNum" sz="quarter" idx="12"/>
          </p:nvPr>
        </p:nvSpPr>
        <p:spPr/>
        <p:txBody>
          <a:bodyPr/>
          <a:lstStyle/>
          <a:p>
            <a:fld id="{6ED77210-2950-4803-A57A-6CC346821E52}" type="slidenum">
              <a:rPr lang="en-US" smtClean="0"/>
              <a:pPr/>
              <a:t>21</a:t>
            </a:fld>
            <a:endParaRPr lang="en-US"/>
          </a:p>
        </p:txBody>
      </p:sp>
    </p:spTree>
    <p:extLst>
      <p:ext uri="{BB962C8B-B14F-4D97-AF65-F5344CB8AC3E}">
        <p14:creationId xmlns:p14="http://schemas.microsoft.com/office/powerpoint/2010/main" val="626469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b="1" dirty="0" smtClean="0"/>
              <a:t>What types of assistance does this person need?  Check all that apply.</a:t>
            </a:r>
            <a:endParaRPr lang="en-US" sz="3600" b="1" dirty="0"/>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94" t="55188" r="48770" b="15965"/>
          <a:stretch/>
        </p:blipFill>
        <p:spPr bwMode="auto">
          <a:xfrm>
            <a:off x="4953000" y="1750186"/>
            <a:ext cx="3946520" cy="25325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Oval 7"/>
          <p:cNvSpPr/>
          <p:nvPr/>
        </p:nvSpPr>
        <p:spPr>
          <a:xfrm>
            <a:off x="4849368" y="3924300"/>
            <a:ext cx="1600200" cy="457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P3, L16</a:t>
            </a:r>
            <a:endParaRPr lang="en-US" b="1" dirty="0"/>
          </a:p>
        </p:txBody>
      </p:sp>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707471"/>
            <a:ext cx="4343400" cy="5150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a:xfrm flipV="1">
            <a:off x="4114800" y="3657600"/>
            <a:ext cx="3200400" cy="2438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fld id="{C74DF051-00CF-48A7-95C4-F46BF4770B4A}" type="datetime1">
              <a:rPr lang="en-US" smtClean="0"/>
              <a:t>11/3/2017</a:t>
            </a:fld>
            <a:endParaRPr lang="en-US"/>
          </a:p>
        </p:txBody>
      </p:sp>
      <p:sp>
        <p:nvSpPr>
          <p:cNvPr id="5" name="Slide Number Placeholder 4"/>
          <p:cNvSpPr>
            <a:spLocks noGrp="1"/>
          </p:cNvSpPr>
          <p:nvPr>
            <p:ph type="sldNum" sz="quarter" idx="12"/>
          </p:nvPr>
        </p:nvSpPr>
        <p:spPr/>
        <p:txBody>
          <a:bodyPr/>
          <a:lstStyle/>
          <a:p>
            <a:fld id="{6ED77210-2950-4803-A57A-6CC346821E52}" type="slidenum">
              <a:rPr lang="en-US" smtClean="0"/>
              <a:pPr/>
              <a:t>22</a:t>
            </a:fld>
            <a:endParaRPr lang="en-US"/>
          </a:p>
        </p:txBody>
      </p:sp>
      <p:sp>
        <p:nvSpPr>
          <p:cNvPr id="4" name="TextBox 3"/>
          <p:cNvSpPr txBox="1"/>
          <p:nvPr/>
        </p:nvSpPr>
        <p:spPr>
          <a:xfrm>
            <a:off x="4934712" y="4648200"/>
            <a:ext cx="4098920" cy="1938992"/>
          </a:xfrm>
          <a:prstGeom prst="rect">
            <a:avLst/>
          </a:prstGeom>
          <a:noFill/>
        </p:spPr>
        <p:txBody>
          <a:bodyPr wrap="square" rtlCol="0">
            <a:spAutoFit/>
          </a:bodyPr>
          <a:lstStyle/>
          <a:p>
            <a:r>
              <a:rPr lang="en-US" sz="2400" dirty="0" smtClean="0"/>
              <a:t>Any Medicare recipient can check </a:t>
            </a:r>
            <a:r>
              <a:rPr lang="en-US" sz="2400" b="1" i="1" dirty="0" smtClean="0"/>
              <a:t>Medicare Costs </a:t>
            </a:r>
            <a:r>
              <a:rPr lang="en-US" sz="2400" i="1" dirty="0" smtClean="0"/>
              <a:t>in addition to </a:t>
            </a:r>
            <a:r>
              <a:rPr lang="en-US" sz="2400" dirty="0" smtClean="0"/>
              <a:t>other Medicaid programs they would like to apply for.</a:t>
            </a:r>
          </a:p>
        </p:txBody>
      </p:sp>
    </p:spTree>
    <p:extLst>
      <p:ext uri="{BB962C8B-B14F-4D97-AF65-F5344CB8AC3E}">
        <p14:creationId xmlns:p14="http://schemas.microsoft.com/office/powerpoint/2010/main" val="932051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Medicare Costs </a:t>
            </a:r>
            <a:r>
              <a:rPr lang="en-US" sz="3600" b="1" dirty="0" smtClean="0">
                <a:solidFill>
                  <a:srgbClr val="FF0000"/>
                </a:solidFill>
              </a:rPr>
              <a:t>vs. </a:t>
            </a:r>
            <a:r>
              <a:rPr lang="en-US" sz="3600" b="1" dirty="0" smtClean="0"/>
              <a:t>Medicare Costs ONLY </a:t>
            </a:r>
            <a:endParaRPr lang="en-US" sz="3600" b="1" dirty="0"/>
          </a:p>
        </p:txBody>
      </p:sp>
      <p:sp>
        <p:nvSpPr>
          <p:cNvPr id="3" name="Content Placeholder 2"/>
          <p:cNvSpPr>
            <a:spLocks noGrp="1"/>
          </p:cNvSpPr>
          <p:nvPr>
            <p:ph idx="1"/>
          </p:nvPr>
        </p:nvSpPr>
        <p:spPr>
          <a:xfrm>
            <a:off x="228600" y="1828800"/>
            <a:ext cx="8229600" cy="5029200"/>
          </a:xfrm>
        </p:spPr>
        <p:txBody>
          <a:bodyPr>
            <a:normAutofit fontScale="92500" lnSpcReduction="10000"/>
          </a:bodyPr>
          <a:lstStyle/>
          <a:p>
            <a:r>
              <a:rPr lang="en-US" sz="2600" dirty="0" smtClean="0"/>
              <a:t>Checking the </a:t>
            </a:r>
            <a:r>
              <a:rPr lang="en-US" sz="2600" b="1" dirty="0" smtClean="0">
                <a:solidFill>
                  <a:srgbClr val="FF0000"/>
                </a:solidFill>
              </a:rPr>
              <a:t>“Medicare Costs” </a:t>
            </a:r>
            <a:r>
              <a:rPr lang="en-US" sz="2600" dirty="0" smtClean="0"/>
              <a:t>box alerts eligibility specialists to check for their ability to enroll in a Medicare Savings Plan.</a:t>
            </a:r>
          </a:p>
          <a:p>
            <a:endParaRPr lang="en-US" sz="2600" dirty="0"/>
          </a:p>
          <a:p>
            <a:endParaRPr lang="en-US" sz="2600" dirty="0" smtClean="0"/>
          </a:p>
          <a:p>
            <a:endParaRPr lang="en-US" sz="2600" dirty="0"/>
          </a:p>
          <a:p>
            <a:endParaRPr lang="en-US" sz="2600" dirty="0" smtClean="0"/>
          </a:p>
          <a:p>
            <a:pPr marL="0" indent="0">
              <a:buNone/>
            </a:pPr>
            <a:endParaRPr lang="en-US" sz="2600" dirty="0" smtClean="0"/>
          </a:p>
          <a:p>
            <a:endParaRPr lang="en-US" sz="2600" dirty="0" smtClean="0"/>
          </a:p>
          <a:p>
            <a:pPr marL="0" indent="0">
              <a:buNone/>
            </a:pPr>
            <a:endParaRPr lang="en-US" sz="2600" dirty="0" smtClean="0"/>
          </a:p>
          <a:p>
            <a:r>
              <a:rPr lang="en-US" sz="2600" dirty="0" smtClean="0"/>
              <a:t>Checking the </a:t>
            </a:r>
            <a:r>
              <a:rPr lang="en-US" sz="2600" b="1" dirty="0" smtClean="0">
                <a:solidFill>
                  <a:srgbClr val="0000FF"/>
                </a:solidFill>
              </a:rPr>
              <a:t>“Medicare Costs ONLY” </a:t>
            </a:r>
            <a:r>
              <a:rPr lang="en-US" sz="2600" dirty="0" smtClean="0"/>
              <a:t>box asks that Medicaid coverage not be considered, only the Medicare savings program. </a:t>
            </a:r>
          </a:p>
          <a:p>
            <a:pPr marL="0" indent="0">
              <a:buNone/>
            </a:pPr>
            <a:endParaRPr lang="en-US" dirty="0"/>
          </a:p>
        </p:txBody>
      </p:sp>
      <p:pic>
        <p:nvPicPr>
          <p:cNvPr id="4" name="Picture 2"/>
          <p:cNvPicPr>
            <a:picLocks noChangeAspect="1" noChangeArrowheads="1"/>
          </p:cNvPicPr>
          <p:nvPr/>
        </p:nvPicPr>
        <p:blipFill>
          <a:blip r:embed="rId3" cstate="print"/>
          <a:srcRect l="19912" t="37500" r="18009" b="27083"/>
          <a:stretch>
            <a:fillRect/>
          </a:stretch>
        </p:blipFill>
        <p:spPr bwMode="auto">
          <a:xfrm>
            <a:off x="838200" y="2819400"/>
            <a:ext cx="7391400" cy="2370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6" name="Straight Arrow Connector 5"/>
          <p:cNvCxnSpPr/>
          <p:nvPr/>
        </p:nvCxnSpPr>
        <p:spPr>
          <a:xfrm>
            <a:off x="2590800" y="4648200"/>
            <a:ext cx="457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590800" y="4876800"/>
            <a:ext cx="4572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57200" y="4953000"/>
            <a:ext cx="15240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P3, L16</a:t>
            </a:r>
            <a:endParaRPr lang="en-US" b="1" dirty="0"/>
          </a:p>
        </p:txBody>
      </p:sp>
      <p:sp>
        <p:nvSpPr>
          <p:cNvPr id="5" name="Date Placeholder 4"/>
          <p:cNvSpPr>
            <a:spLocks noGrp="1"/>
          </p:cNvSpPr>
          <p:nvPr>
            <p:ph type="dt" sz="half" idx="10"/>
          </p:nvPr>
        </p:nvSpPr>
        <p:spPr/>
        <p:txBody>
          <a:bodyPr/>
          <a:lstStyle/>
          <a:p>
            <a:fld id="{237445C1-E9E2-40FC-BA2A-FF3F436E1F83}" type="datetime1">
              <a:rPr lang="en-US" smtClean="0"/>
              <a:t>11/3/2017</a:t>
            </a:fld>
            <a:endParaRPr lang="en-US"/>
          </a:p>
        </p:txBody>
      </p:sp>
      <p:sp>
        <p:nvSpPr>
          <p:cNvPr id="10" name="Slide Number Placeholder 9"/>
          <p:cNvSpPr>
            <a:spLocks noGrp="1"/>
          </p:cNvSpPr>
          <p:nvPr>
            <p:ph type="sldNum" sz="quarter" idx="12"/>
          </p:nvPr>
        </p:nvSpPr>
        <p:spPr/>
        <p:txBody>
          <a:bodyPr/>
          <a:lstStyle/>
          <a:p>
            <a:fld id="{6ED77210-2950-4803-A57A-6CC346821E52}" type="slidenum">
              <a:rPr lang="en-US" smtClean="0"/>
              <a:pPr/>
              <a:t>23</a:t>
            </a:fld>
            <a:endParaRPr lang="en-US"/>
          </a:p>
        </p:txBody>
      </p:sp>
    </p:spTree>
    <p:extLst>
      <p:ext uri="{BB962C8B-B14F-4D97-AF65-F5344CB8AC3E}">
        <p14:creationId xmlns:p14="http://schemas.microsoft.com/office/powerpoint/2010/main" val="1074102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dirty="0" smtClean="0"/>
              <a:t>Which Application do I Use?</a:t>
            </a:r>
            <a:endParaRPr lang="en-US" b="1" dirty="0"/>
          </a:p>
        </p:txBody>
      </p:sp>
      <p:sp>
        <p:nvSpPr>
          <p:cNvPr id="3" name="Content Placeholder 2"/>
          <p:cNvSpPr>
            <a:spLocks noGrp="1"/>
          </p:cNvSpPr>
          <p:nvPr>
            <p:ph idx="1"/>
          </p:nvPr>
        </p:nvSpPr>
        <p:spPr>
          <a:xfrm>
            <a:off x="457200" y="1600200"/>
            <a:ext cx="5715000" cy="5105400"/>
          </a:xfrm>
        </p:spPr>
        <p:txBody>
          <a:bodyPr>
            <a:normAutofit fontScale="85000" lnSpcReduction="20000"/>
          </a:bodyPr>
          <a:lstStyle/>
          <a:p>
            <a:r>
              <a:rPr lang="en-US" sz="3400" dirty="0" smtClean="0"/>
              <a:t>If you have someone who </a:t>
            </a:r>
            <a:r>
              <a:rPr lang="en-US" sz="3400" b="1" dirty="0" smtClean="0">
                <a:solidFill>
                  <a:srgbClr val="FF0000"/>
                </a:solidFill>
              </a:rPr>
              <a:t>may be eligible for both Medicare and Medicaid</a:t>
            </a:r>
            <a:r>
              <a:rPr lang="en-US" sz="3400" dirty="0" smtClean="0">
                <a:solidFill>
                  <a:srgbClr val="FF0000"/>
                </a:solidFill>
              </a:rPr>
              <a:t>, </a:t>
            </a:r>
            <a:r>
              <a:rPr lang="en-US" sz="3400" dirty="0" smtClean="0"/>
              <a:t>they can complete a </a:t>
            </a:r>
            <a:r>
              <a:rPr lang="en-US" sz="3400" u="sng" dirty="0" smtClean="0"/>
              <a:t>KanCare application </a:t>
            </a:r>
            <a:r>
              <a:rPr lang="en-US" sz="3400" dirty="0" smtClean="0"/>
              <a:t>(16 pages in length). </a:t>
            </a:r>
          </a:p>
          <a:p>
            <a:pPr marL="0" indent="0">
              <a:buNone/>
            </a:pPr>
            <a:endParaRPr lang="en-US" sz="3400" dirty="0" smtClean="0"/>
          </a:p>
          <a:p>
            <a:r>
              <a:rPr lang="en-US" sz="3400" dirty="0" smtClean="0"/>
              <a:t>If you have someone who knows they are</a:t>
            </a:r>
            <a:r>
              <a:rPr lang="en-US" sz="3400" b="1" i="1" dirty="0" smtClean="0"/>
              <a:t> </a:t>
            </a:r>
            <a:r>
              <a:rPr lang="en-US" sz="3400" b="1" i="1" dirty="0" smtClean="0">
                <a:solidFill>
                  <a:srgbClr val="0000FF"/>
                </a:solidFill>
              </a:rPr>
              <a:t>not eligible for Medicaid, but they need help ONLY with their Medicare </a:t>
            </a:r>
            <a:r>
              <a:rPr lang="en-US" sz="3400" dirty="0" smtClean="0"/>
              <a:t>premiums and co-payments, they can complete a </a:t>
            </a:r>
            <a:r>
              <a:rPr lang="en-US" sz="3400" u="sng" dirty="0" smtClean="0"/>
              <a:t>Medicare Savings Program application</a:t>
            </a:r>
            <a:r>
              <a:rPr lang="en-US" sz="3400" dirty="0" smtClean="0"/>
              <a:t>. (3 pages in length)</a:t>
            </a:r>
          </a:p>
          <a:p>
            <a:endParaRPr lang="en-US" dirty="0" smtClean="0"/>
          </a:p>
          <a:p>
            <a:endParaRPr lang="en-US" sz="1200" dirty="0" smtClean="0"/>
          </a:p>
          <a:p>
            <a:endParaRPr lang="en-US" dirty="0" smtClean="0"/>
          </a:p>
          <a:p>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563624"/>
            <a:ext cx="1844040" cy="23151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4267200"/>
            <a:ext cx="1840992" cy="21532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1601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dirty="0" smtClean="0"/>
              <a:t>Page 5</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629" y="838200"/>
            <a:ext cx="4724400" cy="5772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10"/>
          </p:nvPr>
        </p:nvSpPr>
        <p:spPr/>
        <p:txBody>
          <a:bodyPr/>
          <a:lstStyle/>
          <a:p>
            <a:fld id="{B52C83C4-3A3E-493E-A18D-1A325E55A18F}" type="datetime1">
              <a:rPr lang="en-US" smtClean="0"/>
              <a:t>11/3/2017</a:t>
            </a:fld>
            <a:endParaRPr lang="en-US"/>
          </a:p>
        </p:txBody>
      </p:sp>
      <p:sp>
        <p:nvSpPr>
          <p:cNvPr id="5" name="Slide Number Placeholder 4"/>
          <p:cNvSpPr>
            <a:spLocks noGrp="1"/>
          </p:cNvSpPr>
          <p:nvPr>
            <p:ph type="sldNum" sz="quarter" idx="12"/>
          </p:nvPr>
        </p:nvSpPr>
        <p:spPr/>
        <p:txBody>
          <a:bodyPr/>
          <a:lstStyle/>
          <a:p>
            <a:fld id="{6ED77210-2950-4803-A57A-6CC346821E52}" type="slidenum">
              <a:rPr lang="en-US" smtClean="0"/>
              <a:pPr/>
              <a:t>25</a:t>
            </a:fld>
            <a:endParaRPr lang="en-US"/>
          </a:p>
        </p:txBody>
      </p:sp>
    </p:spTree>
    <p:extLst>
      <p:ext uri="{BB962C8B-B14F-4D97-AF65-F5344CB8AC3E}">
        <p14:creationId xmlns:p14="http://schemas.microsoft.com/office/powerpoint/2010/main" val="2269487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008" y="152400"/>
            <a:ext cx="8458200" cy="1143000"/>
          </a:xfrm>
        </p:spPr>
        <p:txBody>
          <a:bodyPr>
            <a:noAutofit/>
          </a:bodyPr>
          <a:lstStyle/>
          <a:p>
            <a:r>
              <a:rPr lang="en-US" sz="3600" b="1" dirty="0" smtClean="0"/>
              <a:t>Does this person pay for medical expenses?</a:t>
            </a:r>
            <a:endParaRPr lang="en-US" sz="3600" b="1" dirty="0"/>
          </a:p>
        </p:txBody>
      </p:sp>
      <p:sp>
        <p:nvSpPr>
          <p:cNvPr id="3" name="Content Placeholder 2"/>
          <p:cNvSpPr>
            <a:spLocks noGrp="1"/>
          </p:cNvSpPr>
          <p:nvPr>
            <p:ph idx="1"/>
          </p:nvPr>
        </p:nvSpPr>
        <p:spPr>
          <a:xfrm>
            <a:off x="496824" y="1371600"/>
            <a:ext cx="8229600" cy="4525963"/>
          </a:xfrm>
        </p:spPr>
        <p:txBody>
          <a:bodyPr/>
          <a:lstStyle/>
          <a:p>
            <a:r>
              <a:rPr lang="en-US" sz="2800" dirty="0" smtClean="0"/>
              <a:t>You can enter the applicant’s private or Medicare supplemental insurance premiums here.</a:t>
            </a:r>
          </a:p>
          <a:p>
            <a:endParaRPr lang="en-US" sz="2800" dirty="0"/>
          </a:p>
          <a:p>
            <a:r>
              <a:rPr lang="en-US" sz="2800" dirty="0" smtClean="0"/>
              <a:t>If the applicant has ongoing medical expenses that they pay out of pocket for, you can list this here.</a:t>
            </a:r>
            <a:endParaRPr lang="en-US" sz="2800" dirty="0"/>
          </a:p>
          <a:p>
            <a:pPr marL="0" indent="0">
              <a:buNone/>
            </a:pPr>
            <a:endParaRPr lang="en-US" dirty="0"/>
          </a:p>
          <a:p>
            <a:endParaRPr lang="en-US" dirty="0" smtClean="0"/>
          </a:p>
          <a:p>
            <a:endParaRPr lang="en-US" dirty="0"/>
          </a:p>
          <a:p>
            <a:endParaRPr lang="en-US" dirty="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68" t="55187" r="3147" b="33329"/>
          <a:stretch/>
        </p:blipFill>
        <p:spPr bwMode="auto">
          <a:xfrm>
            <a:off x="618744" y="4495800"/>
            <a:ext cx="7804743"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Oval 5"/>
          <p:cNvSpPr/>
          <p:nvPr/>
        </p:nvSpPr>
        <p:spPr>
          <a:xfrm>
            <a:off x="6934200" y="5867400"/>
            <a:ext cx="1676400"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P5, L14-17</a:t>
            </a:r>
            <a:endParaRPr lang="en-US" b="1" dirty="0"/>
          </a:p>
        </p:txBody>
      </p:sp>
      <p:sp>
        <p:nvSpPr>
          <p:cNvPr id="4" name="Date Placeholder 3"/>
          <p:cNvSpPr>
            <a:spLocks noGrp="1"/>
          </p:cNvSpPr>
          <p:nvPr>
            <p:ph type="dt" sz="half" idx="10"/>
          </p:nvPr>
        </p:nvSpPr>
        <p:spPr/>
        <p:txBody>
          <a:bodyPr/>
          <a:lstStyle/>
          <a:p>
            <a:fld id="{B064FE93-BDEF-4093-9F56-5FB852309939}" type="datetime1">
              <a:rPr lang="en-US" smtClean="0"/>
              <a:t>11/3/2017</a:t>
            </a:fld>
            <a:endParaRPr lang="en-US"/>
          </a:p>
        </p:txBody>
      </p:sp>
      <p:sp>
        <p:nvSpPr>
          <p:cNvPr id="8" name="Slide Number Placeholder 7"/>
          <p:cNvSpPr>
            <a:spLocks noGrp="1"/>
          </p:cNvSpPr>
          <p:nvPr>
            <p:ph type="sldNum" sz="quarter" idx="12"/>
          </p:nvPr>
        </p:nvSpPr>
        <p:spPr/>
        <p:txBody>
          <a:bodyPr/>
          <a:lstStyle/>
          <a:p>
            <a:fld id="{6ED77210-2950-4803-A57A-6CC346821E52}" type="slidenum">
              <a:rPr lang="en-US" smtClean="0"/>
              <a:pPr/>
              <a:t>26</a:t>
            </a:fld>
            <a:endParaRPr lang="en-US"/>
          </a:p>
        </p:txBody>
      </p:sp>
    </p:spTree>
    <p:extLst>
      <p:ext uri="{BB962C8B-B14F-4D97-AF65-F5344CB8AC3E}">
        <p14:creationId xmlns:p14="http://schemas.microsoft.com/office/powerpoint/2010/main" val="1210442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smtClean="0"/>
              <a:t>Allowable Expenses</a:t>
            </a:r>
            <a:endParaRPr lang="en-US" b="1" dirty="0"/>
          </a:p>
        </p:txBody>
      </p:sp>
      <p:sp>
        <p:nvSpPr>
          <p:cNvPr id="3" name="Content Placeholder 2"/>
          <p:cNvSpPr>
            <a:spLocks noGrp="1"/>
          </p:cNvSpPr>
          <p:nvPr>
            <p:ph idx="1"/>
          </p:nvPr>
        </p:nvSpPr>
        <p:spPr>
          <a:xfrm>
            <a:off x="304800" y="1371600"/>
            <a:ext cx="8229600" cy="5257800"/>
          </a:xfrm>
        </p:spPr>
        <p:txBody>
          <a:bodyPr>
            <a:normAutofit fontScale="70000" lnSpcReduction="20000"/>
          </a:bodyPr>
          <a:lstStyle/>
          <a:p>
            <a:pPr marL="0" indent="0">
              <a:buNone/>
            </a:pPr>
            <a:r>
              <a:rPr lang="en-US" sz="3400" dirty="0" smtClean="0"/>
              <a:t>Consumers may be able to reduce the amount they owe on their Client Obligation, Patient Liability or Spenddown by submitting receipts for medical costs NOT covered by Medicaid or other insurance.</a:t>
            </a:r>
          </a:p>
          <a:p>
            <a:endParaRPr lang="en-US" sz="3400" dirty="0" smtClean="0"/>
          </a:p>
          <a:p>
            <a:pPr marL="0" indent="0">
              <a:buNone/>
            </a:pPr>
            <a:r>
              <a:rPr lang="en-US" sz="3400" b="1" u="sng" dirty="0" smtClean="0"/>
              <a:t>Allowable Expenses:</a:t>
            </a:r>
          </a:p>
          <a:p>
            <a:pPr marL="0" indent="0">
              <a:buNone/>
            </a:pPr>
            <a:endParaRPr lang="en-US" sz="3400" b="1" u="sng" dirty="0" smtClean="0"/>
          </a:p>
          <a:p>
            <a:pPr marL="280406" indent="-280406"/>
            <a:r>
              <a:rPr lang="en-US" sz="3400" dirty="0" smtClean="0"/>
              <a:t>Health Insurance Premiums </a:t>
            </a:r>
          </a:p>
          <a:p>
            <a:pPr marL="504732" indent="-504732"/>
            <a:endParaRPr lang="en-US" sz="3400" dirty="0" smtClean="0"/>
          </a:p>
          <a:p>
            <a:pPr marL="280406" indent="-280406"/>
            <a:r>
              <a:rPr lang="en-US" sz="3400" dirty="0" smtClean="0"/>
              <a:t>Medicare Premiums</a:t>
            </a:r>
          </a:p>
          <a:p>
            <a:pPr marL="504732" indent="-504732"/>
            <a:endParaRPr lang="en-US" sz="3400" dirty="0" smtClean="0"/>
          </a:p>
          <a:p>
            <a:pPr marL="280406" indent="-280406"/>
            <a:r>
              <a:rPr lang="en-US" sz="3400" dirty="0" smtClean="0"/>
              <a:t>Expenses that Medicaid, Medicare and other health insurance does not cover (for self or for spouse’s/dependent family members’ non-covered medical expenses)</a:t>
            </a:r>
          </a:p>
          <a:p>
            <a:endParaRPr lang="en-US" dirty="0"/>
          </a:p>
        </p:txBody>
      </p:sp>
      <p:pic>
        <p:nvPicPr>
          <p:cNvPr id="4" name="Picture 2" descr="Piggy Bank, Coin, Pink, Piggy, Bank, Finance, Mone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067" r="28341"/>
          <a:stretch/>
        </p:blipFill>
        <p:spPr bwMode="auto">
          <a:xfrm>
            <a:off x="6248400" y="2938940"/>
            <a:ext cx="1394791" cy="1809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0906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4648200" cy="1143000"/>
          </a:xfrm>
        </p:spPr>
        <p:txBody>
          <a:bodyPr/>
          <a:lstStyle/>
          <a:p>
            <a:r>
              <a:rPr lang="en-US" dirty="0" smtClean="0"/>
              <a:t>Page 12</a:t>
            </a:r>
            <a:endParaRPr lang="en-US" dirty="0"/>
          </a:p>
        </p:txBody>
      </p:sp>
      <p:sp>
        <p:nvSpPr>
          <p:cNvPr id="3" name="Content Placeholder 2"/>
          <p:cNvSpPr>
            <a:spLocks noGrp="1"/>
          </p:cNvSpPr>
          <p:nvPr>
            <p:ph idx="1"/>
          </p:nvPr>
        </p:nvSpPr>
        <p:spPr>
          <a:xfrm>
            <a:off x="5257800" y="2667000"/>
            <a:ext cx="3505200" cy="3124200"/>
          </a:xfrm>
        </p:spPr>
        <p:txBody>
          <a:bodyPr>
            <a:normAutofit/>
          </a:bodyPr>
          <a:lstStyle/>
          <a:p>
            <a:pPr marL="0" indent="0">
              <a:buNone/>
            </a:pPr>
            <a:r>
              <a:rPr lang="en-US" sz="2000" b="1" dirty="0" smtClean="0"/>
              <a:t>1.  Medicare </a:t>
            </a:r>
          </a:p>
          <a:p>
            <a:pPr marL="0" indent="0">
              <a:buNone/>
            </a:pPr>
            <a:r>
              <a:rPr lang="en-US" sz="2000" dirty="0" smtClean="0"/>
              <a:t>     (Parts A, B,C, D)</a:t>
            </a:r>
          </a:p>
          <a:p>
            <a:pPr marL="0" indent="0">
              <a:buNone/>
            </a:pPr>
            <a:endParaRPr lang="en-US" sz="2000" dirty="0" smtClean="0"/>
          </a:p>
          <a:p>
            <a:pPr marL="0" indent="0">
              <a:buNone/>
            </a:pPr>
            <a:endParaRPr lang="en-US" sz="2000" dirty="0"/>
          </a:p>
          <a:p>
            <a:pPr marL="0" indent="0">
              <a:buNone/>
            </a:pPr>
            <a:r>
              <a:rPr lang="en-US" sz="2000" b="1" dirty="0" smtClean="0"/>
              <a:t>2.  Other Health Insurance  </a:t>
            </a:r>
          </a:p>
          <a:p>
            <a:pPr marL="0" indent="0">
              <a:buNone/>
            </a:pPr>
            <a:r>
              <a:rPr lang="en-US" sz="2000" dirty="0" smtClean="0"/>
              <a:t>      (Supplemental Plans)</a:t>
            </a:r>
            <a:endParaRPr lang="en-US" sz="2000" dirty="0"/>
          </a:p>
        </p:txBody>
      </p:sp>
      <p:pic>
        <p:nvPicPr>
          <p:cNvPr id="1026" name="Picture 2"/>
          <p:cNvPicPr>
            <a:picLocks noChangeAspect="1" noChangeArrowheads="1"/>
          </p:cNvPicPr>
          <p:nvPr/>
        </p:nvPicPr>
        <p:blipFill>
          <a:blip r:embed="rId3" cstate="print"/>
          <a:srcRect/>
          <a:stretch>
            <a:fillRect/>
          </a:stretch>
        </p:blipFill>
        <p:spPr bwMode="auto">
          <a:xfrm>
            <a:off x="304800" y="1066800"/>
            <a:ext cx="4648200" cy="5548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fld id="{1EBEB62B-1767-469C-BEFB-9486C4FC0023}" type="datetime1">
              <a:rPr lang="en-US" smtClean="0"/>
              <a:t>11/3/2017</a:t>
            </a:fld>
            <a:endParaRPr lang="en-US"/>
          </a:p>
        </p:txBody>
      </p:sp>
      <p:sp>
        <p:nvSpPr>
          <p:cNvPr id="6" name="Slide Number Placeholder 5"/>
          <p:cNvSpPr>
            <a:spLocks noGrp="1"/>
          </p:cNvSpPr>
          <p:nvPr>
            <p:ph type="sldNum" sz="quarter" idx="12"/>
          </p:nvPr>
        </p:nvSpPr>
        <p:spPr/>
        <p:txBody>
          <a:bodyPr/>
          <a:lstStyle/>
          <a:p>
            <a:fld id="{6ED77210-2950-4803-A57A-6CC346821E52}" type="slidenum">
              <a:rPr lang="en-US" smtClean="0"/>
              <a:pPr/>
              <a:t>28</a:t>
            </a:fld>
            <a:endParaRPr lang="en-US"/>
          </a:p>
        </p:txBody>
      </p:sp>
    </p:spTree>
    <p:extLst>
      <p:ext uri="{BB962C8B-B14F-4D97-AF65-F5344CB8AC3E}">
        <p14:creationId xmlns:p14="http://schemas.microsoft.com/office/powerpoint/2010/main" val="1372723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46888"/>
            <a:ext cx="8229600" cy="1143000"/>
          </a:xfrm>
        </p:spPr>
        <p:txBody>
          <a:bodyPr>
            <a:normAutofit/>
          </a:bodyPr>
          <a:lstStyle/>
          <a:p>
            <a:r>
              <a:rPr lang="en-US" sz="3600" b="1" dirty="0" smtClean="0"/>
              <a:t>Do you have Medicare?</a:t>
            </a:r>
            <a:endParaRPr lang="en-US" sz="3600" b="1" dirty="0"/>
          </a:p>
        </p:txBody>
      </p:sp>
      <p:pic>
        <p:nvPicPr>
          <p:cNvPr id="1026" name="Picture 2"/>
          <p:cNvPicPr>
            <a:picLocks noChangeAspect="1" noChangeArrowheads="1"/>
          </p:cNvPicPr>
          <p:nvPr/>
        </p:nvPicPr>
        <p:blipFill>
          <a:blip r:embed="rId3" cstate="print"/>
          <a:srcRect l="4494" t="5487" r="4120"/>
          <a:stretch>
            <a:fillRect/>
          </a:stretch>
        </p:blipFill>
        <p:spPr bwMode="auto">
          <a:xfrm>
            <a:off x="1600200" y="908304"/>
            <a:ext cx="5562600" cy="34851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Oval 4"/>
          <p:cNvSpPr/>
          <p:nvPr/>
        </p:nvSpPr>
        <p:spPr>
          <a:xfrm>
            <a:off x="4873752" y="838200"/>
            <a:ext cx="2590800" cy="457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P12,</a:t>
            </a:r>
          </a:p>
          <a:p>
            <a:pPr algn="ctr"/>
            <a:r>
              <a:rPr lang="en-US" sz="1400" b="1" dirty="0" smtClean="0"/>
              <a:t>Section H, Lines 1-19</a:t>
            </a:r>
            <a:endParaRPr lang="en-US" sz="1400" b="1" dirty="0"/>
          </a:p>
        </p:txBody>
      </p:sp>
      <p:sp>
        <p:nvSpPr>
          <p:cNvPr id="3" name="Date Placeholder 2"/>
          <p:cNvSpPr>
            <a:spLocks noGrp="1"/>
          </p:cNvSpPr>
          <p:nvPr>
            <p:ph type="dt" sz="half" idx="10"/>
          </p:nvPr>
        </p:nvSpPr>
        <p:spPr/>
        <p:txBody>
          <a:bodyPr/>
          <a:lstStyle/>
          <a:p>
            <a:fld id="{41A6AE5C-44F6-45B5-ABD9-0C1FA95481AE}" type="datetime1">
              <a:rPr lang="en-US" smtClean="0"/>
              <a:t>11/3/2017</a:t>
            </a:fld>
            <a:endParaRPr lang="en-US"/>
          </a:p>
        </p:txBody>
      </p:sp>
      <p:sp>
        <p:nvSpPr>
          <p:cNvPr id="6" name="Slide Number Placeholder 5"/>
          <p:cNvSpPr>
            <a:spLocks noGrp="1"/>
          </p:cNvSpPr>
          <p:nvPr>
            <p:ph type="sldNum" sz="quarter" idx="12"/>
          </p:nvPr>
        </p:nvSpPr>
        <p:spPr/>
        <p:txBody>
          <a:bodyPr/>
          <a:lstStyle/>
          <a:p>
            <a:fld id="{6ED77210-2950-4803-A57A-6CC346821E52}" type="slidenum">
              <a:rPr lang="en-US" smtClean="0"/>
              <a:pPr/>
              <a:t>29</a:t>
            </a:fld>
            <a:endParaRPr lang="en-US"/>
          </a:p>
        </p:txBody>
      </p:sp>
      <p:sp>
        <p:nvSpPr>
          <p:cNvPr id="4" name="Rectangle 3"/>
          <p:cNvSpPr/>
          <p:nvPr/>
        </p:nvSpPr>
        <p:spPr>
          <a:xfrm>
            <a:off x="76200" y="4724400"/>
            <a:ext cx="8915400" cy="2308324"/>
          </a:xfrm>
          <a:prstGeom prst="rect">
            <a:avLst/>
          </a:prstGeom>
        </p:spPr>
        <p:txBody>
          <a:bodyPr wrap="square">
            <a:spAutoFit/>
          </a:bodyPr>
          <a:lstStyle/>
          <a:p>
            <a:pPr marL="280406" indent="-280406">
              <a:buFont typeface="Arial" panose="020B0604020202020204" pitchFamily="34" charset="0"/>
              <a:buChar char="•"/>
            </a:pPr>
            <a:r>
              <a:rPr lang="en-US" sz="2400" dirty="0" smtClean="0"/>
              <a:t>Answer the questions the best you and the consumer can.  </a:t>
            </a:r>
          </a:p>
          <a:p>
            <a:pPr marL="280406" indent="-280406">
              <a:buFont typeface="Arial" panose="020B0604020202020204" pitchFamily="34" charset="0"/>
              <a:buChar char="•"/>
            </a:pPr>
            <a:endParaRPr lang="en-US" sz="2400" dirty="0" smtClean="0"/>
          </a:p>
          <a:p>
            <a:pPr marL="280406" indent="-280406">
              <a:buFont typeface="Arial" panose="020B0604020202020204" pitchFamily="34" charset="0"/>
              <a:buChar char="•"/>
            </a:pPr>
            <a:r>
              <a:rPr lang="en-US" sz="2400" dirty="0" smtClean="0"/>
              <a:t>You can find many answers on the Medicare card or the consumer can call the phone number on the card for answers to these questions.</a:t>
            </a:r>
          </a:p>
          <a:p>
            <a:endParaRPr lang="en-US" sz="2400" dirty="0" smtClean="0"/>
          </a:p>
        </p:txBody>
      </p:sp>
    </p:spTree>
    <p:extLst>
      <p:ext uri="{BB962C8B-B14F-4D97-AF65-F5344CB8AC3E}">
        <p14:creationId xmlns:p14="http://schemas.microsoft.com/office/powerpoint/2010/main" val="1580405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is Eligible for Medicare?</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Medicare works a lot like regular health insurance, except the government is the one reimbursing doctors and hospitals, rather than a private insurance company.</a:t>
            </a:r>
          </a:p>
          <a:p>
            <a:endParaRPr lang="en-US" dirty="0"/>
          </a:p>
          <a:p>
            <a:r>
              <a:rPr lang="en-US" dirty="0" smtClean="0"/>
              <a:t>An individual becomes eligible for Medicare:</a:t>
            </a:r>
          </a:p>
          <a:p>
            <a:pPr lvl="1"/>
            <a:r>
              <a:rPr lang="en-US" dirty="0" smtClean="0"/>
              <a:t>When they turn age 65, </a:t>
            </a:r>
          </a:p>
          <a:p>
            <a:pPr lvl="1"/>
            <a:r>
              <a:rPr lang="en-US" dirty="0" smtClean="0"/>
              <a:t>Before </a:t>
            </a:r>
            <a:r>
              <a:rPr lang="en-US" dirty="0"/>
              <a:t>age </a:t>
            </a:r>
            <a:r>
              <a:rPr lang="en-US" dirty="0" smtClean="0"/>
              <a:t>65 if determined disabled (by SSA)</a:t>
            </a:r>
          </a:p>
          <a:p>
            <a:pPr lvl="1"/>
            <a:r>
              <a:rPr lang="en-US" dirty="0" smtClean="0"/>
              <a:t>If diagnosed with permanent kidney failure requiring dialysis or a transplant.</a:t>
            </a:r>
            <a:endParaRPr lang="en-US" dirty="0"/>
          </a:p>
        </p:txBody>
      </p:sp>
    </p:spTree>
    <p:extLst>
      <p:ext uri="{BB962C8B-B14F-4D97-AF65-F5344CB8AC3E}">
        <p14:creationId xmlns:p14="http://schemas.microsoft.com/office/powerpoint/2010/main" val="2882310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Health Insurance </a:t>
            </a:r>
            <a:br>
              <a:rPr lang="en-US" dirty="0" smtClean="0"/>
            </a:br>
            <a:r>
              <a:rPr lang="en-US" dirty="0" smtClean="0"/>
              <a:t>(Other than Medicare)</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srcRect l="4494" t="541" r="4869" b="7960"/>
          <a:stretch>
            <a:fillRect/>
          </a:stretch>
        </p:blipFill>
        <p:spPr bwMode="auto">
          <a:xfrm>
            <a:off x="457200" y="1287929"/>
            <a:ext cx="8153400" cy="4986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Oval 4"/>
          <p:cNvSpPr/>
          <p:nvPr/>
        </p:nvSpPr>
        <p:spPr>
          <a:xfrm>
            <a:off x="4191000" y="6274306"/>
            <a:ext cx="4399384" cy="48310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P12,Section H, Lines 20-30</a:t>
            </a:r>
            <a:endParaRPr lang="en-US" b="1" dirty="0"/>
          </a:p>
        </p:txBody>
      </p:sp>
      <p:sp>
        <p:nvSpPr>
          <p:cNvPr id="4" name="Date Placeholder 3"/>
          <p:cNvSpPr>
            <a:spLocks noGrp="1"/>
          </p:cNvSpPr>
          <p:nvPr>
            <p:ph type="dt" sz="half" idx="10"/>
          </p:nvPr>
        </p:nvSpPr>
        <p:spPr/>
        <p:txBody>
          <a:bodyPr/>
          <a:lstStyle/>
          <a:p>
            <a:fld id="{32A305DF-BD82-4C65-996F-DCE20B9BB740}" type="datetime1">
              <a:rPr lang="en-US" smtClean="0"/>
              <a:t>11/3/2017</a:t>
            </a:fld>
            <a:endParaRPr lang="en-US"/>
          </a:p>
        </p:txBody>
      </p:sp>
      <p:sp>
        <p:nvSpPr>
          <p:cNvPr id="7" name="Slide Number Placeholder 6"/>
          <p:cNvSpPr>
            <a:spLocks noGrp="1"/>
          </p:cNvSpPr>
          <p:nvPr>
            <p:ph type="sldNum" sz="quarter" idx="12"/>
          </p:nvPr>
        </p:nvSpPr>
        <p:spPr/>
        <p:txBody>
          <a:bodyPr/>
          <a:lstStyle/>
          <a:p>
            <a:fld id="{6ED77210-2950-4803-A57A-6CC346821E52}" type="slidenum">
              <a:rPr lang="en-US" smtClean="0"/>
              <a:pPr/>
              <a:t>30</a:t>
            </a:fld>
            <a:endParaRPr lang="en-US"/>
          </a:p>
        </p:txBody>
      </p:sp>
    </p:spTree>
    <p:extLst>
      <p:ext uri="{BB962C8B-B14F-4D97-AF65-F5344CB8AC3E}">
        <p14:creationId xmlns:p14="http://schemas.microsoft.com/office/powerpoint/2010/main" val="3316603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
            <a:ext cx="8229600" cy="1143000"/>
          </a:xfrm>
        </p:spPr>
        <p:txBody>
          <a:bodyPr>
            <a:normAutofit fontScale="90000"/>
          </a:bodyPr>
          <a:lstStyle/>
          <a:p>
            <a:r>
              <a:rPr lang="en-US" dirty="0" smtClean="0"/>
              <a:t>Health Insurance </a:t>
            </a:r>
            <a:br>
              <a:rPr lang="en-US" dirty="0" smtClean="0"/>
            </a:br>
            <a:r>
              <a:rPr lang="en-US" dirty="0" smtClean="0"/>
              <a:t>(Other than Medicare)</a:t>
            </a:r>
            <a:endParaRPr lang="en-US" dirty="0"/>
          </a:p>
        </p:txBody>
      </p:sp>
      <p:sp>
        <p:nvSpPr>
          <p:cNvPr id="3" name="Content Placeholder 2"/>
          <p:cNvSpPr>
            <a:spLocks noGrp="1"/>
          </p:cNvSpPr>
          <p:nvPr>
            <p:ph idx="1"/>
          </p:nvPr>
        </p:nvSpPr>
        <p:spPr>
          <a:xfrm>
            <a:off x="228600" y="1524000"/>
            <a:ext cx="8425108" cy="5029200"/>
          </a:xfrm>
        </p:spPr>
        <p:txBody>
          <a:bodyPr>
            <a:normAutofit fontScale="47500" lnSpcReduction="20000"/>
          </a:bodyPr>
          <a:lstStyle/>
          <a:p>
            <a:pPr marL="0" indent="0">
              <a:buNone/>
            </a:pPr>
            <a:r>
              <a:rPr lang="en-US" sz="4000" dirty="0" smtClean="0"/>
              <a:t>With “private insurance,”  such as Blue Cross Blue Shield or a </a:t>
            </a:r>
            <a:r>
              <a:rPr lang="en-US" sz="4000" b="1" i="1" dirty="0" smtClean="0"/>
              <a:t>Medicare Supplemental Health Insurance Policy (</a:t>
            </a:r>
            <a:r>
              <a:rPr lang="en-US" sz="4000" b="1" i="1" dirty="0" err="1" smtClean="0"/>
              <a:t>Medigap</a:t>
            </a:r>
            <a:r>
              <a:rPr lang="en-US" sz="4000" b="1" i="1" dirty="0" smtClean="0"/>
              <a:t> Policy) </a:t>
            </a:r>
            <a:r>
              <a:rPr lang="en-US" sz="4000" dirty="0" smtClean="0"/>
              <a:t>use the bottom section of this application page to document any private health insurance policies the applicant may have.  </a:t>
            </a:r>
          </a:p>
          <a:p>
            <a:endParaRPr lang="en-US" sz="4000" b="1" u="sng" dirty="0" smtClean="0"/>
          </a:p>
          <a:p>
            <a:pPr marL="0" indent="0">
              <a:buNone/>
            </a:pPr>
            <a:r>
              <a:rPr lang="en-US" sz="4000" b="1" u="sng" dirty="0" smtClean="0"/>
              <a:t>Private Health Insurance may include:</a:t>
            </a:r>
          </a:p>
          <a:p>
            <a:pPr marL="280406" indent="-280406"/>
            <a:r>
              <a:rPr lang="en-US" sz="4000" dirty="0" smtClean="0">
                <a:solidFill>
                  <a:srgbClr val="FF0000"/>
                </a:solidFill>
              </a:rPr>
              <a:t>Medicare Supplemental Health Insurance Policies</a:t>
            </a:r>
          </a:p>
          <a:p>
            <a:pPr marL="280406" indent="-280406"/>
            <a:r>
              <a:rPr lang="en-US" sz="4000" dirty="0" smtClean="0"/>
              <a:t>Health Insurance through an employer</a:t>
            </a:r>
          </a:p>
          <a:p>
            <a:pPr marL="280406" indent="-280406"/>
            <a:r>
              <a:rPr lang="en-US" sz="4000" dirty="0" smtClean="0"/>
              <a:t>Long Term Care Insurance</a:t>
            </a:r>
          </a:p>
          <a:p>
            <a:endParaRPr lang="en-US" sz="4000" dirty="0" smtClean="0"/>
          </a:p>
          <a:p>
            <a:endParaRPr lang="en-US" sz="4000" dirty="0" smtClean="0"/>
          </a:p>
          <a:p>
            <a:pPr marL="0" indent="0">
              <a:buNone/>
            </a:pPr>
            <a:r>
              <a:rPr lang="en-US" sz="4000" b="1" u="sng" dirty="0" smtClean="0"/>
              <a:t>The eligibility team needs the applicant to submit:</a:t>
            </a:r>
          </a:p>
          <a:p>
            <a:pPr marL="280406" indent="-280406"/>
            <a:r>
              <a:rPr lang="en-US" sz="4000" dirty="0" smtClean="0"/>
              <a:t>A copy of the front and back of the insurance card</a:t>
            </a:r>
          </a:p>
          <a:p>
            <a:pPr marL="280406" indent="-280406"/>
            <a:r>
              <a:rPr lang="en-US" sz="4000" dirty="0" smtClean="0"/>
              <a:t>Proof of the monthly premium the applicant pays*</a:t>
            </a:r>
          </a:p>
          <a:p>
            <a:pPr marL="280406" indent="-280406"/>
            <a:endParaRPr lang="en-US" sz="4000" dirty="0" smtClean="0"/>
          </a:p>
          <a:p>
            <a:pPr marL="0" indent="0">
              <a:buNone/>
            </a:pPr>
            <a:r>
              <a:rPr lang="en-US" sz="4000" dirty="0" smtClean="0"/>
              <a:t>*Providing the eligibility team with the monthly premium amounts will lower a person’s monthly “patient liability/client obligation” (the monthly premium the KanCare consumer must pay for his/her share in the cost of medical services).</a:t>
            </a:r>
          </a:p>
          <a:p>
            <a:endParaRPr lang="en-US" dirty="0"/>
          </a:p>
        </p:txBody>
      </p:sp>
      <p:pic>
        <p:nvPicPr>
          <p:cNvPr id="2050" name="Picture 2"/>
          <p:cNvPicPr>
            <a:picLocks noChangeAspect="1" noChangeArrowheads="1"/>
          </p:cNvPicPr>
          <p:nvPr/>
        </p:nvPicPr>
        <p:blipFill>
          <a:blip r:embed="rId3" cstate="print"/>
          <a:srcRect l="4494" t="541" r="4869" b="7960"/>
          <a:stretch>
            <a:fillRect/>
          </a:stretch>
        </p:blipFill>
        <p:spPr bwMode="auto">
          <a:xfrm>
            <a:off x="5791200" y="2667000"/>
            <a:ext cx="3020127" cy="18470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fld id="{32A305DF-BD82-4C65-996F-DCE20B9BB740}" type="datetime1">
              <a:rPr lang="en-US" smtClean="0"/>
              <a:t>11/3/2017</a:t>
            </a:fld>
            <a:endParaRPr lang="en-US"/>
          </a:p>
        </p:txBody>
      </p:sp>
      <p:sp>
        <p:nvSpPr>
          <p:cNvPr id="7" name="Slide Number Placeholder 6"/>
          <p:cNvSpPr>
            <a:spLocks noGrp="1"/>
          </p:cNvSpPr>
          <p:nvPr>
            <p:ph type="sldNum" sz="quarter" idx="12"/>
          </p:nvPr>
        </p:nvSpPr>
        <p:spPr/>
        <p:txBody>
          <a:bodyPr/>
          <a:lstStyle/>
          <a:p>
            <a:fld id="{6ED77210-2950-4803-A57A-6CC346821E52}" type="slidenum">
              <a:rPr lang="en-US" smtClean="0"/>
              <a:pPr/>
              <a:t>31</a:t>
            </a:fld>
            <a:endParaRPr lang="en-US"/>
          </a:p>
        </p:txBody>
      </p:sp>
    </p:spTree>
    <p:extLst>
      <p:ext uri="{BB962C8B-B14F-4D97-AF65-F5344CB8AC3E}">
        <p14:creationId xmlns:p14="http://schemas.microsoft.com/office/powerpoint/2010/main" val="21604415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4000" b="1" dirty="0" smtClean="0"/>
              <a:t>Families with Children Application</a:t>
            </a:r>
            <a:endParaRPr lang="en-US" sz="4000" b="1" dirty="0"/>
          </a:p>
        </p:txBody>
      </p:sp>
      <p:sp>
        <p:nvSpPr>
          <p:cNvPr id="4" name="Date Placeholder 3"/>
          <p:cNvSpPr>
            <a:spLocks noGrp="1"/>
          </p:cNvSpPr>
          <p:nvPr>
            <p:ph type="dt" sz="half" idx="10"/>
          </p:nvPr>
        </p:nvSpPr>
        <p:spPr/>
        <p:txBody>
          <a:bodyPr/>
          <a:lstStyle/>
          <a:p>
            <a:fld id="{DFC286E7-0408-4F6C-8626-C8CFCBE1FFF5}" type="datetime1">
              <a:rPr lang="en-US" smtClean="0"/>
              <a:t>11/3/2017</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0"/>
            <a:ext cx="5562600" cy="4353849"/>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683557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Families with Children Application, Page 11</a:t>
            </a:r>
            <a:endParaRPr lang="en-US" b="1"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599" t="5233" r="3943" b="47887"/>
          <a:stretch/>
        </p:blipFill>
        <p:spPr bwMode="auto">
          <a:xfrm>
            <a:off x="609600" y="1548710"/>
            <a:ext cx="7696200" cy="5095976"/>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72178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Phone, Phone Conversation, Message, Call, Communi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216" y="1424464"/>
            <a:ext cx="3657600" cy="25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3852" y="457200"/>
            <a:ext cx="8229600" cy="1143000"/>
          </a:xfrm>
        </p:spPr>
        <p:txBody>
          <a:bodyPr>
            <a:normAutofit fontScale="90000"/>
          </a:bodyPr>
          <a:lstStyle/>
          <a:p>
            <a:r>
              <a:rPr lang="en-US" b="1" dirty="0" smtClean="0"/>
              <a:t>General Medicare Questions</a:t>
            </a:r>
            <a:br>
              <a:rPr lang="en-US" b="1" dirty="0" smtClean="0"/>
            </a:br>
            <a:r>
              <a:rPr lang="en-US" dirty="0"/>
              <a:t/>
            </a:r>
            <a:br>
              <a:rPr lang="en-US" dirty="0"/>
            </a:b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2457" y="985429"/>
            <a:ext cx="3730063" cy="4559006"/>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65758" y="5943599"/>
            <a:ext cx="8606863" cy="584775"/>
          </a:xfrm>
          <a:prstGeom prst="rect">
            <a:avLst/>
          </a:prstGeom>
          <a:noFill/>
        </p:spPr>
        <p:txBody>
          <a:bodyPr wrap="square" rtlCol="0">
            <a:spAutoFit/>
          </a:bodyPr>
          <a:lstStyle/>
          <a:p>
            <a:r>
              <a:rPr lang="en-US" sz="1600" dirty="0" smtClean="0"/>
              <a:t>Kansas Commission on Disability Concerns, Service Maps:  </a:t>
            </a:r>
            <a:r>
              <a:rPr lang="en-US" sz="1600" dirty="0" smtClean="0">
                <a:hlinkClick r:id="rId4"/>
              </a:rPr>
              <a:t>https://kcdcinfo.ks.gov/docs/default-source/dc---resources/disability-service-mapsbf4aae1493d465f8aa5cff000080ad8b.pdf?sfvrsn=0</a:t>
            </a:r>
            <a:r>
              <a:rPr lang="en-US" sz="1600" dirty="0" smtClean="0"/>
              <a:t> </a:t>
            </a:r>
            <a:endParaRPr lang="en-US" sz="1600" dirty="0"/>
          </a:p>
        </p:txBody>
      </p:sp>
      <p:sp>
        <p:nvSpPr>
          <p:cNvPr id="9" name="TextBox 8"/>
          <p:cNvSpPr txBox="1"/>
          <p:nvPr/>
        </p:nvSpPr>
        <p:spPr>
          <a:xfrm>
            <a:off x="2803860" y="3095538"/>
            <a:ext cx="1319784" cy="369332"/>
          </a:xfrm>
          <a:prstGeom prst="rect">
            <a:avLst/>
          </a:prstGeom>
          <a:noFill/>
        </p:spPr>
        <p:txBody>
          <a:bodyPr wrap="square" rtlCol="0">
            <a:spAutoFit/>
          </a:bodyPr>
          <a:lstStyle/>
          <a:p>
            <a:r>
              <a:rPr lang="en-US" b="1" dirty="0" smtClean="0">
                <a:solidFill>
                  <a:srgbClr val="FF0000"/>
                </a:solidFill>
              </a:rPr>
              <a:t>Medicare?</a:t>
            </a:r>
            <a:endParaRPr lang="en-US" b="1" dirty="0">
              <a:solidFill>
                <a:srgbClr val="FF0000"/>
              </a:solidFill>
            </a:endParaRPr>
          </a:p>
        </p:txBody>
      </p:sp>
      <p:sp>
        <p:nvSpPr>
          <p:cNvPr id="6" name="Rectangle 5"/>
          <p:cNvSpPr/>
          <p:nvPr/>
        </p:nvSpPr>
        <p:spPr>
          <a:xfrm>
            <a:off x="737916" y="4001040"/>
            <a:ext cx="3352200" cy="369332"/>
          </a:xfrm>
          <a:prstGeom prst="rect">
            <a:avLst/>
          </a:prstGeom>
        </p:spPr>
        <p:txBody>
          <a:bodyPr wrap="none">
            <a:spAutoFit/>
          </a:bodyPr>
          <a:lstStyle/>
          <a:p>
            <a:r>
              <a:rPr lang="en-US" dirty="0">
                <a:solidFill>
                  <a:srgbClr val="FF0000"/>
                </a:solidFill>
              </a:rPr>
              <a:t>SHICK Counselor: 1-800-860-5260</a:t>
            </a:r>
            <a:endParaRPr lang="en-US" dirty="0"/>
          </a:p>
        </p:txBody>
      </p:sp>
    </p:spTree>
    <p:extLst>
      <p:ext uri="{BB962C8B-B14F-4D97-AF65-F5344CB8AC3E}">
        <p14:creationId xmlns:p14="http://schemas.microsoft.com/office/powerpoint/2010/main" val="2700146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b="1" dirty="0" smtClean="0"/>
              <a:t>Basic Terms to Understand</a:t>
            </a:r>
            <a:endParaRPr lang="en-US" b="1" dirty="0"/>
          </a:p>
        </p:txBody>
      </p:sp>
      <p:sp>
        <p:nvSpPr>
          <p:cNvPr id="5" name="Content Placeholder 4"/>
          <p:cNvSpPr>
            <a:spLocks noGrp="1"/>
          </p:cNvSpPr>
          <p:nvPr>
            <p:ph sz="half" idx="1"/>
          </p:nvPr>
        </p:nvSpPr>
        <p:spPr>
          <a:xfrm>
            <a:off x="1143000" y="1828800"/>
            <a:ext cx="4038600" cy="4525963"/>
          </a:xfrm>
        </p:spPr>
        <p:txBody>
          <a:bodyPr>
            <a:normAutofit fontScale="85000" lnSpcReduction="20000"/>
          </a:bodyPr>
          <a:lstStyle/>
          <a:p>
            <a:r>
              <a:rPr lang="en-US" sz="4600" dirty="0" smtClean="0"/>
              <a:t>Part A</a:t>
            </a:r>
          </a:p>
          <a:p>
            <a:pPr marL="0" indent="0">
              <a:buNone/>
            </a:pPr>
            <a:endParaRPr lang="en-US" sz="4600" dirty="0" smtClean="0"/>
          </a:p>
          <a:p>
            <a:r>
              <a:rPr lang="en-US" sz="4600" dirty="0" smtClean="0"/>
              <a:t>Part B</a:t>
            </a:r>
          </a:p>
          <a:p>
            <a:pPr marL="0" indent="0">
              <a:buNone/>
            </a:pPr>
            <a:endParaRPr lang="en-US" sz="4600" dirty="0" smtClean="0"/>
          </a:p>
          <a:p>
            <a:r>
              <a:rPr lang="en-US" sz="4600" dirty="0" smtClean="0"/>
              <a:t>Part C</a:t>
            </a:r>
          </a:p>
          <a:p>
            <a:pPr marL="0" indent="0">
              <a:buNone/>
            </a:pPr>
            <a:endParaRPr lang="en-US" sz="4600" dirty="0" smtClean="0"/>
          </a:p>
          <a:p>
            <a:r>
              <a:rPr lang="en-US" sz="4600" dirty="0" smtClean="0"/>
              <a:t>Part D</a:t>
            </a:r>
          </a:p>
          <a:p>
            <a:endParaRPr lang="en-US" dirty="0"/>
          </a:p>
        </p:txBody>
      </p:sp>
    </p:spTree>
    <p:extLst>
      <p:ext uri="{BB962C8B-B14F-4D97-AF65-F5344CB8AC3E}">
        <p14:creationId xmlns:p14="http://schemas.microsoft.com/office/powerpoint/2010/main" val="3470935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b="1" dirty="0" smtClean="0"/>
              <a:t>Basic Terms to Understand</a:t>
            </a:r>
            <a:endParaRPr lang="en-US" b="1" dirty="0"/>
          </a:p>
        </p:txBody>
      </p:sp>
      <p:sp>
        <p:nvSpPr>
          <p:cNvPr id="3" name="Content Placeholder 2"/>
          <p:cNvSpPr>
            <a:spLocks noGrp="1"/>
          </p:cNvSpPr>
          <p:nvPr>
            <p:ph idx="1"/>
          </p:nvPr>
        </p:nvSpPr>
        <p:spPr>
          <a:xfrm>
            <a:off x="228600" y="1066800"/>
            <a:ext cx="8458200" cy="5486400"/>
          </a:xfrm>
        </p:spPr>
        <p:txBody>
          <a:bodyPr>
            <a:normAutofit fontScale="77500" lnSpcReduction="20000"/>
          </a:bodyPr>
          <a:lstStyle/>
          <a:p>
            <a:r>
              <a:rPr lang="en-US" sz="3900" dirty="0" err="1" smtClean="0"/>
              <a:t>Medigap</a:t>
            </a:r>
            <a:r>
              <a:rPr lang="en-US" sz="3900" dirty="0" smtClean="0"/>
              <a:t> Insurance Plans </a:t>
            </a:r>
          </a:p>
          <a:p>
            <a:endParaRPr lang="en-US" sz="3900" dirty="0"/>
          </a:p>
          <a:p>
            <a:r>
              <a:rPr lang="en-US" sz="3900" dirty="0" smtClean="0"/>
              <a:t>Supplemental Insurance Plans</a:t>
            </a:r>
          </a:p>
          <a:p>
            <a:endParaRPr lang="en-US" sz="3900" dirty="0" smtClean="0"/>
          </a:p>
          <a:p>
            <a:r>
              <a:rPr lang="en-US" sz="3900" dirty="0" smtClean="0"/>
              <a:t>Medicare Advance Plans</a:t>
            </a:r>
          </a:p>
          <a:p>
            <a:pPr marL="0" indent="0">
              <a:buNone/>
            </a:pPr>
            <a:endParaRPr lang="en-US" sz="3900" dirty="0" smtClean="0"/>
          </a:p>
          <a:p>
            <a:r>
              <a:rPr lang="en-US" sz="3900" dirty="0" smtClean="0"/>
              <a:t>SHICK Counselors</a:t>
            </a:r>
          </a:p>
          <a:p>
            <a:pPr marL="0" indent="0">
              <a:buNone/>
            </a:pPr>
            <a:endParaRPr lang="en-US" sz="3900" dirty="0" smtClean="0"/>
          </a:p>
          <a:p>
            <a:r>
              <a:rPr lang="en-US" sz="3900" dirty="0" smtClean="0"/>
              <a:t>Medicare Savings Program</a:t>
            </a:r>
          </a:p>
          <a:p>
            <a:endParaRPr lang="en-US" sz="3900" dirty="0" smtClean="0"/>
          </a:p>
          <a:p>
            <a:r>
              <a:rPr lang="en-US" sz="3900" dirty="0" smtClean="0"/>
              <a:t>What to know about Medicare, when completing the Medicaid (KanCare)Application</a:t>
            </a:r>
          </a:p>
          <a:p>
            <a:endParaRPr lang="en-US" dirty="0" smtClean="0"/>
          </a:p>
        </p:txBody>
      </p:sp>
    </p:spTree>
    <p:extLst>
      <p:ext uri="{BB962C8B-B14F-4D97-AF65-F5344CB8AC3E}">
        <p14:creationId xmlns:p14="http://schemas.microsoft.com/office/powerpoint/2010/main" val="3292386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Medicare Part A</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Sometimes called </a:t>
            </a:r>
            <a:r>
              <a:rPr lang="en-US" b="1" i="1" dirty="0" smtClean="0"/>
              <a:t>Hospital Insurance </a:t>
            </a:r>
            <a:r>
              <a:rPr lang="en-US" dirty="0" smtClean="0"/>
              <a:t>and covers </a:t>
            </a:r>
            <a:r>
              <a:rPr lang="en-US" b="1" i="1" dirty="0" smtClean="0"/>
              <a:t>hospitalization due to catastrophic events.</a:t>
            </a:r>
          </a:p>
          <a:p>
            <a:pPr lvl="1"/>
            <a:r>
              <a:rPr lang="en-US" dirty="0" smtClean="0"/>
              <a:t>Overnight Hospital stays</a:t>
            </a:r>
          </a:p>
          <a:p>
            <a:pPr lvl="1"/>
            <a:r>
              <a:rPr lang="en-US" dirty="0" smtClean="0"/>
              <a:t>Emergency care</a:t>
            </a:r>
          </a:p>
          <a:p>
            <a:pPr lvl="1"/>
            <a:r>
              <a:rPr lang="en-US" dirty="0" smtClean="0"/>
              <a:t>Including:  hospital room, tests, doctor fees and even food</a:t>
            </a:r>
          </a:p>
          <a:p>
            <a:endParaRPr lang="en-US" dirty="0"/>
          </a:p>
          <a:p>
            <a:r>
              <a:rPr lang="en-US" dirty="0" smtClean="0"/>
              <a:t>If certain conditions are met, it can also help with:  </a:t>
            </a:r>
          </a:p>
          <a:p>
            <a:pPr lvl="1"/>
            <a:r>
              <a:rPr lang="en-US" dirty="0" smtClean="0"/>
              <a:t>skilled nursing facilities</a:t>
            </a:r>
          </a:p>
          <a:p>
            <a:pPr lvl="1"/>
            <a:r>
              <a:rPr lang="en-US" dirty="0" smtClean="0"/>
              <a:t>home health agencies </a:t>
            </a:r>
          </a:p>
          <a:p>
            <a:pPr lvl="1"/>
            <a:r>
              <a:rPr lang="en-US" dirty="0" smtClean="0"/>
              <a:t>hospice</a:t>
            </a:r>
            <a:endParaRPr lang="en-US" dirty="0"/>
          </a:p>
        </p:txBody>
      </p:sp>
      <p:pic>
        <p:nvPicPr>
          <p:cNvPr id="5122" name="Picture 2" descr="Patient Care, White Male, 3D Model, Isolated, 3D, Mod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572000"/>
            <a:ext cx="2057400"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547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
            <a:ext cx="8229600" cy="1143000"/>
          </a:xfrm>
        </p:spPr>
        <p:txBody>
          <a:bodyPr/>
          <a:lstStyle/>
          <a:p>
            <a:r>
              <a:rPr lang="en-US" b="1" dirty="0" smtClean="0"/>
              <a:t>Medicare Part B</a:t>
            </a:r>
            <a:endParaRPr lang="en-US" b="1" dirty="0"/>
          </a:p>
        </p:txBody>
      </p:sp>
      <p:sp>
        <p:nvSpPr>
          <p:cNvPr id="3" name="Content Placeholder 2"/>
          <p:cNvSpPr>
            <a:spLocks noGrp="1"/>
          </p:cNvSpPr>
          <p:nvPr>
            <p:ph idx="1"/>
          </p:nvPr>
        </p:nvSpPr>
        <p:spPr>
          <a:xfrm>
            <a:off x="228600" y="1333817"/>
            <a:ext cx="8229600" cy="4525963"/>
          </a:xfrm>
        </p:spPr>
        <p:txBody>
          <a:bodyPr>
            <a:normAutofit fontScale="77500" lnSpcReduction="20000"/>
          </a:bodyPr>
          <a:lstStyle/>
          <a:p>
            <a:pPr marL="342900" lvl="1" indent="-342900">
              <a:buFont typeface="Arial" panose="020B0604020202020204" pitchFamily="34" charset="0"/>
              <a:buChar char="•"/>
            </a:pPr>
            <a:r>
              <a:rPr lang="en-US" dirty="0" smtClean="0"/>
              <a:t>Sometimes called </a:t>
            </a:r>
            <a:r>
              <a:rPr lang="en-US" b="1" i="1" dirty="0" smtClean="0"/>
              <a:t>Medical Insurance </a:t>
            </a:r>
            <a:r>
              <a:rPr lang="en-US" dirty="0" smtClean="0"/>
              <a:t>helps pay for </a:t>
            </a:r>
            <a:r>
              <a:rPr lang="en-US" b="1" i="1" dirty="0" smtClean="0"/>
              <a:t>medically necessary services</a:t>
            </a:r>
            <a:r>
              <a:rPr lang="en-US" dirty="0" smtClean="0"/>
              <a:t>, such as:</a:t>
            </a:r>
          </a:p>
          <a:p>
            <a:pPr lvl="1"/>
            <a:r>
              <a:rPr lang="en-US" dirty="0" smtClean="0"/>
              <a:t>Doctor visits</a:t>
            </a:r>
          </a:p>
          <a:p>
            <a:pPr lvl="1"/>
            <a:r>
              <a:rPr lang="en-US" dirty="0" smtClean="0"/>
              <a:t>Outpatient care</a:t>
            </a:r>
          </a:p>
          <a:p>
            <a:pPr lvl="1"/>
            <a:r>
              <a:rPr lang="en-US" dirty="0" smtClean="0"/>
              <a:t>Routine health procedures (physicals, blood pressure checks, x-rays, lab tests, etc.)</a:t>
            </a:r>
          </a:p>
          <a:p>
            <a:pPr lvl="1"/>
            <a:endParaRPr lang="en-US" dirty="0"/>
          </a:p>
          <a:p>
            <a:pPr marL="457200" lvl="1" indent="0">
              <a:buNone/>
            </a:pPr>
            <a:endParaRPr lang="en-US" dirty="0" smtClean="0"/>
          </a:p>
          <a:p>
            <a:pPr marL="457200" lvl="1" indent="-457200">
              <a:buFont typeface="Arial" panose="020B0604020202020204" pitchFamily="34" charset="0"/>
              <a:buChar char="•"/>
            </a:pPr>
            <a:r>
              <a:rPr lang="en-US" dirty="0" smtClean="0"/>
              <a:t>It also covers some </a:t>
            </a:r>
            <a:r>
              <a:rPr lang="en-US" b="1" i="1" dirty="0" smtClean="0"/>
              <a:t>preventative services </a:t>
            </a:r>
            <a:r>
              <a:rPr lang="en-US" dirty="0" smtClean="0"/>
              <a:t>to help maintain your health and to keep certain illnesses from getting worse:</a:t>
            </a:r>
          </a:p>
          <a:p>
            <a:pPr lvl="1"/>
            <a:r>
              <a:rPr lang="en-US" dirty="0" smtClean="0"/>
              <a:t>Mammograms</a:t>
            </a:r>
          </a:p>
          <a:p>
            <a:pPr lvl="1"/>
            <a:r>
              <a:rPr lang="en-US" dirty="0" smtClean="0"/>
              <a:t>Prostate exams</a:t>
            </a:r>
          </a:p>
          <a:p>
            <a:pPr lvl="1"/>
            <a:r>
              <a:rPr lang="en-US" dirty="0" smtClean="0"/>
              <a:t>Diabetes screenings </a:t>
            </a:r>
          </a:p>
          <a:p>
            <a:pPr marL="342900" lvl="1" indent="-342900">
              <a:buFont typeface="Arial" panose="020B0604020202020204" pitchFamily="34" charset="0"/>
              <a:buChar char="•"/>
            </a:pPr>
            <a:endParaRPr lang="en-US" dirty="0" smtClean="0"/>
          </a:p>
        </p:txBody>
      </p:sp>
      <p:pic>
        <p:nvPicPr>
          <p:cNvPr id="6146" name="Picture 2" descr="Medical Sister, Syringe, White Male, 3D Model, Isola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7244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434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Medicare Part D</a:t>
            </a:r>
            <a:endParaRPr lang="en-US" b="1" dirty="0"/>
          </a:p>
        </p:txBody>
      </p:sp>
      <p:sp>
        <p:nvSpPr>
          <p:cNvPr id="3" name="Content Placeholder 2"/>
          <p:cNvSpPr>
            <a:spLocks noGrp="1"/>
          </p:cNvSpPr>
          <p:nvPr>
            <p:ph idx="1"/>
          </p:nvPr>
        </p:nvSpPr>
        <p:spPr/>
        <p:txBody>
          <a:bodyPr>
            <a:normAutofit/>
          </a:bodyPr>
          <a:lstStyle/>
          <a:p>
            <a:r>
              <a:rPr lang="en-US" dirty="0" smtClean="0"/>
              <a:t>Medicare Part D provides </a:t>
            </a:r>
            <a:r>
              <a:rPr lang="en-US" b="1" i="1" dirty="0" smtClean="0"/>
              <a:t>prescription drug coverage.</a:t>
            </a:r>
          </a:p>
          <a:p>
            <a:pPr marL="0" indent="0">
              <a:buNone/>
            </a:pPr>
            <a:endParaRPr lang="en-US" dirty="0"/>
          </a:p>
          <a:p>
            <a:r>
              <a:rPr lang="en-US" dirty="0" smtClean="0"/>
              <a:t>This coverage may </a:t>
            </a:r>
            <a:r>
              <a:rPr lang="en-US" b="1" i="1" dirty="0" smtClean="0"/>
              <a:t>pay for </a:t>
            </a:r>
            <a:r>
              <a:rPr lang="en-US" dirty="0" smtClean="0"/>
              <a:t>or </a:t>
            </a:r>
            <a:r>
              <a:rPr lang="en-US" b="1" i="1" dirty="0" smtClean="0"/>
              <a:t>lower</a:t>
            </a:r>
            <a:r>
              <a:rPr lang="en-US" dirty="0" smtClean="0"/>
              <a:t> prescription drug costs.</a:t>
            </a:r>
          </a:p>
          <a:p>
            <a:pPr marL="0" indent="0">
              <a:buNone/>
            </a:pPr>
            <a:endParaRPr lang="en-US" dirty="0"/>
          </a:p>
        </p:txBody>
      </p:sp>
      <p:pic>
        <p:nvPicPr>
          <p:cNvPr id="7170" name="Picture 2" descr="Fax, White Male, 3D Model, Isolated, 3D, Mod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76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7056"/>
            <a:ext cx="8229600" cy="1143000"/>
          </a:xfrm>
        </p:spPr>
        <p:txBody>
          <a:bodyPr/>
          <a:lstStyle/>
          <a:p>
            <a:r>
              <a:rPr lang="en-US" b="1" dirty="0" err="1" smtClean="0"/>
              <a:t>Medigap</a:t>
            </a:r>
            <a:r>
              <a:rPr lang="en-US" b="1" dirty="0"/>
              <a:t> </a:t>
            </a:r>
            <a:r>
              <a:rPr lang="en-US" b="1" dirty="0" smtClean="0"/>
              <a:t>Insurance Plans</a:t>
            </a:r>
            <a:endParaRPr lang="en-US" b="1" dirty="0"/>
          </a:p>
        </p:txBody>
      </p:sp>
      <p:sp>
        <p:nvSpPr>
          <p:cNvPr id="3" name="Content Placeholder 2"/>
          <p:cNvSpPr>
            <a:spLocks noGrp="1"/>
          </p:cNvSpPr>
          <p:nvPr>
            <p:ph idx="1"/>
          </p:nvPr>
        </p:nvSpPr>
        <p:spPr>
          <a:xfrm>
            <a:off x="304800" y="1676400"/>
            <a:ext cx="8534400" cy="5181600"/>
          </a:xfrm>
        </p:spPr>
        <p:txBody>
          <a:bodyPr>
            <a:normAutofit fontScale="85000" lnSpcReduction="20000"/>
          </a:bodyPr>
          <a:lstStyle/>
          <a:p>
            <a:r>
              <a:rPr lang="en-US" b="1" i="1" dirty="0" err="1" smtClean="0"/>
              <a:t>Medigap</a:t>
            </a:r>
            <a:r>
              <a:rPr lang="en-US" b="1" i="1" dirty="0" smtClean="0"/>
              <a:t> Plans </a:t>
            </a:r>
            <a:r>
              <a:rPr lang="en-US" dirty="0" smtClean="0"/>
              <a:t>are also referred to as </a:t>
            </a:r>
            <a:r>
              <a:rPr lang="en-US" b="1" i="1" dirty="0" smtClean="0"/>
              <a:t>Medicare Supplemental Plans</a:t>
            </a:r>
            <a:r>
              <a:rPr lang="en-US" dirty="0" smtClean="0"/>
              <a:t>.</a:t>
            </a:r>
          </a:p>
          <a:p>
            <a:endParaRPr lang="en-US" dirty="0"/>
          </a:p>
          <a:p>
            <a:r>
              <a:rPr lang="en-US" smtClean="0"/>
              <a:t>Managed </a:t>
            </a:r>
            <a:r>
              <a:rPr lang="en-US" dirty="0" smtClean="0"/>
              <a:t>by private insurance companies.</a:t>
            </a:r>
          </a:p>
          <a:p>
            <a:pPr marL="0" indent="0">
              <a:buNone/>
            </a:pPr>
            <a:endParaRPr lang="en-US" dirty="0" smtClean="0"/>
          </a:p>
          <a:p>
            <a:r>
              <a:rPr lang="en-US" dirty="0" smtClean="0"/>
              <a:t>Medicare does not pay for all costs that come with your Part A and B benefits.  Recipients may have to pay a deductible, co-pay or coinsurance for the costs not covered.</a:t>
            </a:r>
          </a:p>
          <a:p>
            <a:pPr marL="0" indent="0">
              <a:buNone/>
            </a:pPr>
            <a:endParaRPr lang="en-US" dirty="0"/>
          </a:p>
          <a:p>
            <a:r>
              <a:rPr lang="en-US" b="1" i="1" dirty="0" smtClean="0"/>
              <a:t>Supplemental Plans </a:t>
            </a:r>
            <a:r>
              <a:rPr lang="en-US" dirty="0" smtClean="0"/>
              <a:t>or </a:t>
            </a:r>
            <a:r>
              <a:rPr lang="en-US" b="1" i="1" dirty="0" err="1" smtClean="0"/>
              <a:t>Medigap</a:t>
            </a:r>
            <a:r>
              <a:rPr lang="en-US" b="1" i="1" dirty="0" smtClean="0"/>
              <a:t> plans </a:t>
            </a:r>
            <a:r>
              <a:rPr lang="en-US" dirty="0" smtClean="0"/>
              <a:t>are designed to cover some of those costs not covered by Original Medicare, Parts A or B.</a:t>
            </a:r>
          </a:p>
          <a:p>
            <a:endParaRPr lang="en-US" dirty="0"/>
          </a:p>
        </p:txBody>
      </p:sp>
      <p:pic>
        <p:nvPicPr>
          <p:cNvPr id="8194" name="Picture 2" descr="Puzzle, Missing Particles, The Last Piece, Demar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228600"/>
            <a:ext cx="1524000" cy="1143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196" name="Picture 4" descr="Jigsaw, 3D, Puzzle, Piece, Render, Jigsaw Puzz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3172" y="5867400"/>
            <a:ext cx="1041400" cy="7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053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2088</Words>
  <Application>Microsoft Office PowerPoint</Application>
  <PresentationFormat>On-screen Show (4:3)</PresentationFormat>
  <Paragraphs>303</Paragraphs>
  <Slides>34</Slides>
  <Notes>24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What is Medicare?</vt:lpstr>
      <vt:lpstr>Who is Eligible for Medicare?</vt:lpstr>
      <vt:lpstr>Basic Terms to Understand</vt:lpstr>
      <vt:lpstr>Basic Terms to Understand</vt:lpstr>
      <vt:lpstr>Medicare Part A</vt:lpstr>
      <vt:lpstr>Medicare Part B</vt:lpstr>
      <vt:lpstr>Medicare Part D</vt:lpstr>
      <vt:lpstr>Medigap Insurance Plans</vt:lpstr>
      <vt:lpstr>Medigap Insurance Plans</vt:lpstr>
      <vt:lpstr>Medicare Part C</vt:lpstr>
      <vt:lpstr>Medicare Part C Plans  (Advantage Plans)</vt:lpstr>
      <vt:lpstr>Two Roads to Medicare</vt:lpstr>
      <vt:lpstr>Road One</vt:lpstr>
      <vt:lpstr>Road Two</vt:lpstr>
      <vt:lpstr>SHICK Counselors</vt:lpstr>
      <vt:lpstr>SHICK Counselors</vt:lpstr>
      <vt:lpstr>Medicare Savings Program (MSP)</vt:lpstr>
      <vt:lpstr>Medicare Savings Program</vt:lpstr>
      <vt:lpstr>What to know about Medicare, When Completing a Medicaid Application </vt:lpstr>
      <vt:lpstr>Page 3</vt:lpstr>
      <vt:lpstr>What types of assistance does this person need?  Check all that apply.</vt:lpstr>
      <vt:lpstr>Medicare Costs vs. Medicare Costs ONLY </vt:lpstr>
      <vt:lpstr>Which Application do I Use?</vt:lpstr>
      <vt:lpstr>Page 5</vt:lpstr>
      <vt:lpstr>Does this person pay for medical expenses?</vt:lpstr>
      <vt:lpstr>Allowable Expenses</vt:lpstr>
      <vt:lpstr>Page 12</vt:lpstr>
      <vt:lpstr>Do you have Medicare?</vt:lpstr>
      <vt:lpstr>Health Insurance  (Other than Medicare)</vt:lpstr>
      <vt:lpstr>Health Insurance  (Other than Medicare)</vt:lpstr>
      <vt:lpstr>Families with Children Application</vt:lpstr>
      <vt:lpstr>Families with Children Application, Page 11</vt:lpstr>
      <vt:lpstr>General Medicare Questions  </vt:lpstr>
    </vt:vector>
  </TitlesOfParts>
  <Company>Kansas Department on Aging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Churchill</dc:creator>
  <cp:lastModifiedBy>Lisa Churchill</cp:lastModifiedBy>
  <cp:revision>110</cp:revision>
  <dcterms:created xsi:type="dcterms:W3CDTF">2017-10-23T14:52:13Z</dcterms:created>
  <dcterms:modified xsi:type="dcterms:W3CDTF">2017-11-03T16:55:06Z</dcterms:modified>
</cp:coreProperties>
</file>