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9" r:id="rId2"/>
    <p:sldId id="340" r:id="rId3"/>
    <p:sldId id="270" r:id="rId4"/>
    <p:sldId id="286" r:id="rId5"/>
    <p:sldId id="285" r:id="rId6"/>
    <p:sldId id="350" r:id="rId7"/>
    <p:sldId id="349" r:id="rId8"/>
    <p:sldId id="335" r:id="rId9"/>
    <p:sldId id="356" r:id="rId10"/>
    <p:sldId id="325" r:id="rId11"/>
    <p:sldId id="277" r:id="rId12"/>
    <p:sldId id="352" r:id="rId13"/>
    <p:sldId id="343" r:id="rId14"/>
    <p:sldId id="326" r:id="rId15"/>
    <p:sldId id="327" r:id="rId16"/>
    <p:sldId id="357" r:id="rId17"/>
    <p:sldId id="368" r:id="rId18"/>
    <p:sldId id="369" r:id="rId19"/>
    <p:sldId id="370" r:id="rId20"/>
    <p:sldId id="333" r:id="rId21"/>
    <p:sldId id="358" r:id="rId22"/>
    <p:sldId id="359" r:id="rId23"/>
    <p:sldId id="360" r:id="rId24"/>
    <p:sldId id="365" r:id="rId25"/>
    <p:sldId id="367" r:id="rId26"/>
    <p:sldId id="287" r:id="rId27"/>
    <p:sldId id="364" r:id="rId28"/>
    <p:sldId id="347" r:id="rId29"/>
    <p:sldId id="361" r:id="rId30"/>
    <p:sldId id="307" r:id="rId31"/>
    <p:sldId id="298" r:id="rId32"/>
    <p:sldId id="295" r:id="rId33"/>
    <p:sldId id="344" r:id="rId34"/>
    <p:sldId id="362" r:id="rId35"/>
    <p:sldId id="354"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1D08"/>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8" d="100"/>
          <a:sy n="118" d="100"/>
        </p:scale>
        <p:origin x="-1350" y="-108"/>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358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D65F2D-E83E-474B-B518-227258573268}" type="datetimeFigureOut">
              <a:rPr lang="en-US" smtClean="0"/>
              <a:pPr/>
              <a:t>10/11/2017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F82C5F4-926E-4396-80FE-775464CA7A21}" type="slidenum">
              <a:rPr lang="en-US" smtClean="0"/>
              <a:pPr/>
              <a:t>‹#›</a:t>
            </a:fld>
            <a:endParaRPr lang="en-US"/>
          </a:p>
        </p:txBody>
      </p:sp>
    </p:spTree>
    <p:extLst>
      <p:ext uri="{BB962C8B-B14F-4D97-AF65-F5344CB8AC3E}">
        <p14:creationId xmlns:p14="http://schemas.microsoft.com/office/powerpoint/2010/main" val="63030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yamerigroup.com/Documents/KSKS_Member_Handbook_ENG.pdf"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www.uhccommunityplan.com/content/dam/communityplan/plandocuments/handbook/en/KS-MemberHandbook.pdf" TargetMode="External"/><Relationship Id="rId4" Type="http://schemas.openxmlformats.org/officeDocument/2006/relationships/hyperlink" Target="https://www.sunflowerhealthplan.com/content/dam/centene/sunflower/pdfs/Sunflower-member-handbook-English.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kancare.ks.gov/"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fld id="{FD38C459-2878-49DE-99B5-741863EDCF3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82C5F4-926E-4396-80FE-775464CA7A2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419600"/>
            <a:ext cx="5608320" cy="4183380"/>
          </a:xfrm>
        </p:spPr>
        <p:txBody>
          <a:bodyPr>
            <a:normAutofit/>
          </a:bodyPr>
          <a:lstStyle/>
          <a:p>
            <a:endParaRPr lang="en-US" b="1" u="sng" dirty="0"/>
          </a:p>
        </p:txBody>
      </p:sp>
      <p:sp>
        <p:nvSpPr>
          <p:cNvPr id="4" name="Slide Number Placeholder 3"/>
          <p:cNvSpPr>
            <a:spLocks noGrp="1"/>
          </p:cNvSpPr>
          <p:nvPr>
            <p:ph type="sldNum" sz="quarter" idx="10"/>
          </p:nvPr>
        </p:nvSpPr>
        <p:spPr/>
        <p:txBody>
          <a:bodyPr/>
          <a:lstStyle/>
          <a:p>
            <a:fld id="{FD38C459-2878-49DE-99B5-741863EDCF3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419600"/>
            <a:ext cx="5608320" cy="4183380"/>
          </a:xfrm>
        </p:spPr>
        <p:txBody>
          <a:bodyPr>
            <a:normAutofit/>
          </a:bodyPr>
          <a:lstStyle/>
          <a:p>
            <a:endParaRPr lang="en-US" b="1" u="sng" dirty="0"/>
          </a:p>
        </p:txBody>
      </p:sp>
      <p:sp>
        <p:nvSpPr>
          <p:cNvPr id="4" name="Slide Number Placeholder 3"/>
          <p:cNvSpPr>
            <a:spLocks noGrp="1"/>
          </p:cNvSpPr>
          <p:nvPr>
            <p:ph type="sldNum" sz="quarter" idx="10"/>
          </p:nvPr>
        </p:nvSpPr>
        <p:spPr/>
        <p:txBody>
          <a:bodyPr/>
          <a:lstStyle/>
          <a:p>
            <a:fld id="{FD38C459-2878-49DE-99B5-741863EDCF3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419600"/>
            <a:ext cx="5608320" cy="4183380"/>
          </a:xfrm>
        </p:spPr>
        <p:txBody>
          <a:bodyPr>
            <a:normAutofit/>
          </a:bodyPr>
          <a:lstStyle/>
          <a:p>
            <a:pPr marL="285734" indent="-285734">
              <a:buFont typeface="Arial" panose="020B0604020202020204" pitchFamily="34" charset="0"/>
              <a:buChar char="•"/>
            </a:pPr>
            <a:endParaRPr lang="en-US" sz="1400" dirty="0" smtClean="0"/>
          </a:p>
          <a:p>
            <a:pPr marL="171441" indent="-171441">
              <a:buFont typeface="Arial" panose="020B0604020202020204" pitchFamily="34" charset="0"/>
              <a:buChar char="•"/>
            </a:pPr>
            <a:endParaRPr lang="en-US" dirty="0"/>
          </a:p>
          <a:p>
            <a:pPr lvl="0"/>
            <a:endParaRPr lang="en-US" sz="1100" dirty="0"/>
          </a:p>
          <a:p>
            <a:pPr lvl="0"/>
            <a:endParaRPr lang="en-US" sz="1100" dirty="0"/>
          </a:p>
          <a:p>
            <a:endParaRPr lang="en-US" b="1" u="sng" dirty="0"/>
          </a:p>
        </p:txBody>
      </p:sp>
      <p:sp>
        <p:nvSpPr>
          <p:cNvPr id="4" name="Slide Number Placeholder 3"/>
          <p:cNvSpPr>
            <a:spLocks noGrp="1"/>
          </p:cNvSpPr>
          <p:nvPr>
            <p:ph type="sldNum" sz="quarter" idx="10"/>
          </p:nvPr>
        </p:nvSpPr>
        <p:spPr/>
        <p:txBody>
          <a:bodyPr/>
          <a:lstStyle/>
          <a:p>
            <a:fld id="{FD38C459-2878-49DE-99B5-741863EDCF30}" type="slidenum">
              <a:rPr lang="en-US" smtClean="0"/>
              <a:pPr/>
              <a:t>13</a:t>
            </a:fld>
            <a:endParaRPr lang="en-US" dirty="0"/>
          </a:p>
        </p:txBody>
      </p:sp>
      <p:sp>
        <p:nvSpPr>
          <p:cNvPr id="5" name="Notes Placeholder 2"/>
          <p:cNvSpPr txBox="1">
            <a:spLocks/>
          </p:cNvSpPr>
          <p:nvPr/>
        </p:nvSpPr>
        <p:spPr>
          <a:xfrm>
            <a:off x="990600" y="4572000"/>
            <a:ext cx="5608320" cy="4183380"/>
          </a:xfrm>
          <a:prstGeom prst="rect">
            <a:avLst/>
          </a:prstGeom>
        </p:spPr>
        <p:txBody>
          <a:bodyPr vert="horz" lIns="93172" tIns="46587" rIns="93172" bIns="46587"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82C5F4-926E-4396-80FE-775464CA7A2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82C5F4-926E-4396-80FE-775464CA7A2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8C459-2878-49DE-99B5-741863EDCF30}" type="slidenum">
              <a:rPr lang="en-US" smtClean="0"/>
              <a:pPr/>
              <a:t>16</a:t>
            </a:fld>
            <a:endParaRPr lang="en-US" dirty="0"/>
          </a:p>
        </p:txBody>
      </p:sp>
    </p:spTree>
    <p:extLst>
      <p:ext uri="{BB962C8B-B14F-4D97-AF65-F5344CB8AC3E}">
        <p14:creationId xmlns:p14="http://schemas.microsoft.com/office/powerpoint/2010/main" val="1097758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2C5F4-926E-4396-80FE-775464CA7A21}" type="slidenum">
              <a:rPr lang="en-US" smtClean="0"/>
              <a:pPr/>
              <a:t>18</a:t>
            </a:fld>
            <a:endParaRPr lang="en-US"/>
          </a:p>
        </p:txBody>
      </p:sp>
    </p:spTree>
    <p:extLst>
      <p:ext uri="{BB962C8B-B14F-4D97-AF65-F5344CB8AC3E}">
        <p14:creationId xmlns:p14="http://schemas.microsoft.com/office/powerpoint/2010/main" val="253019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err="1" smtClean="0">
                <a:solidFill>
                  <a:srgbClr val="000000"/>
                </a:solidFill>
              </a:rPr>
              <a:t>Amerigroup</a:t>
            </a:r>
            <a:r>
              <a:rPr lang="en-US" sz="1600" b="1" dirty="0" smtClean="0">
                <a:solidFill>
                  <a:srgbClr val="000000"/>
                </a:solidFill>
              </a:rPr>
              <a:t> Handbook:   </a:t>
            </a:r>
            <a:r>
              <a:rPr lang="en-US" sz="1600" dirty="0" smtClean="0">
                <a:solidFill>
                  <a:srgbClr val="000000"/>
                </a:solidFill>
                <a:hlinkClick r:id="rId3"/>
              </a:rPr>
              <a:t>https://www.myamerigroup.com/Documents/KSKS_Member_Handbook_ENG.pdf</a:t>
            </a:r>
            <a:r>
              <a:rPr lang="en-US" sz="1600" dirty="0" smtClean="0">
                <a:solidFill>
                  <a:srgbClr val="000000"/>
                </a:solidFill>
              </a:rPr>
              <a:t>  </a:t>
            </a:r>
          </a:p>
          <a:p>
            <a:r>
              <a:rPr lang="en-US" sz="1600" dirty="0" smtClean="0">
                <a:solidFill>
                  <a:srgbClr val="000000"/>
                </a:solidFill>
              </a:rPr>
              <a:t> Appeals and State Fair Hearings: p. 70-75 </a:t>
            </a:r>
          </a:p>
          <a:p>
            <a:endParaRPr lang="en-US" sz="1600" dirty="0" smtClean="0">
              <a:solidFill>
                <a:srgbClr val="000000"/>
              </a:solidFill>
            </a:endParaRPr>
          </a:p>
          <a:p>
            <a:r>
              <a:rPr lang="en-US" sz="1600" b="1" dirty="0" smtClean="0">
                <a:solidFill>
                  <a:srgbClr val="000000"/>
                </a:solidFill>
              </a:rPr>
              <a:t>Sunflower Handbook:   </a:t>
            </a:r>
            <a:r>
              <a:rPr lang="en-US" sz="1600" dirty="0" smtClean="0">
                <a:solidFill>
                  <a:srgbClr val="000000"/>
                </a:solidFill>
                <a:hlinkClick r:id="rId4"/>
              </a:rPr>
              <a:t>https://www.sunflowerhealthplan.com/content/dam/centene/sunflower/pdfs/Sunflower-member-handbook-English.pdf</a:t>
            </a:r>
            <a:r>
              <a:rPr lang="en-US" sz="1600" dirty="0" smtClean="0">
                <a:solidFill>
                  <a:srgbClr val="000000"/>
                </a:solidFill>
              </a:rPr>
              <a:t>  </a:t>
            </a:r>
          </a:p>
          <a:p>
            <a:r>
              <a:rPr lang="en-US" sz="1600" dirty="0" smtClean="0">
                <a:solidFill>
                  <a:srgbClr val="000000"/>
                </a:solidFill>
              </a:rPr>
              <a:t> Appeals and State Fair Hearings: p. 40-42</a:t>
            </a:r>
          </a:p>
          <a:p>
            <a:r>
              <a:rPr lang="en-US" sz="1600" dirty="0" smtClean="0">
                <a:solidFill>
                  <a:srgbClr val="000000"/>
                </a:solidFill>
              </a:rPr>
              <a:t> </a:t>
            </a:r>
          </a:p>
          <a:p>
            <a:r>
              <a:rPr lang="en-US" sz="1600" b="1" dirty="0" smtClean="0">
                <a:solidFill>
                  <a:srgbClr val="000000"/>
                </a:solidFill>
              </a:rPr>
              <a:t>United Handbook:   </a:t>
            </a:r>
            <a:r>
              <a:rPr lang="en-US" sz="1600" dirty="0" smtClean="0">
                <a:solidFill>
                  <a:srgbClr val="000000"/>
                </a:solidFill>
                <a:hlinkClick r:id="rId5"/>
              </a:rPr>
              <a:t>http://www.uhccommunityplan.com/content/dam/communityplan/plandocuments/handbook/en/KS-MemberHandbook.pdf</a:t>
            </a:r>
            <a:r>
              <a:rPr lang="en-US" sz="1600" dirty="0" smtClean="0">
                <a:solidFill>
                  <a:srgbClr val="000000"/>
                </a:solidFill>
              </a:rPr>
              <a:t>  </a:t>
            </a:r>
          </a:p>
          <a:p>
            <a:r>
              <a:rPr lang="en-US" sz="1600" dirty="0" smtClean="0">
                <a:solidFill>
                  <a:srgbClr val="000000"/>
                </a:solidFill>
              </a:rPr>
              <a:t> Appeals and State Fair Hearings: p. 61-62 </a:t>
            </a:r>
          </a:p>
          <a:p>
            <a:endParaRPr lang="en-US" dirty="0"/>
          </a:p>
        </p:txBody>
      </p:sp>
      <p:sp>
        <p:nvSpPr>
          <p:cNvPr id="4" name="Slide Number Placeholder 3"/>
          <p:cNvSpPr>
            <a:spLocks noGrp="1"/>
          </p:cNvSpPr>
          <p:nvPr>
            <p:ph type="sldNum" sz="quarter" idx="10"/>
          </p:nvPr>
        </p:nvSpPr>
        <p:spPr/>
        <p:txBody>
          <a:bodyPr/>
          <a:lstStyle/>
          <a:p>
            <a:fld id="{3F82C5F4-926E-4396-80FE-775464CA7A21}"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419600"/>
            <a:ext cx="5608320" cy="4183380"/>
          </a:xfrm>
        </p:spPr>
        <p:txBody>
          <a:bodyPr>
            <a:normAutofit/>
          </a:bodyPr>
          <a:lstStyle/>
          <a:p>
            <a:endParaRPr lang="en-US" sz="1500" dirty="0" smtClean="0"/>
          </a:p>
          <a:p>
            <a:endParaRPr lang="en-US" sz="1400" dirty="0" smtClean="0"/>
          </a:p>
          <a:p>
            <a:endParaRPr lang="en-US" sz="1800" b="1" i="1" dirty="0" smtClean="0"/>
          </a:p>
          <a:p>
            <a:endParaRPr lang="en-US" b="1" u="sng" dirty="0"/>
          </a:p>
        </p:txBody>
      </p:sp>
      <p:sp>
        <p:nvSpPr>
          <p:cNvPr id="4" name="Slide Number Placeholder 3"/>
          <p:cNvSpPr>
            <a:spLocks noGrp="1"/>
          </p:cNvSpPr>
          <p:nvPr>
            <p:ph type="sldNum" sz="quarter" idx="10"/>
          </p:nvPr>
        </p:nvSpPr>
        <p:spPr/>
        <p:txBody>
          <a:bodyPr/>
          <a:lstStyle/>
          <a:p>
            <a:fld id="{FD38C459-2878-49DE-99B5-741863EDCF30}"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82C5F4-926E-4396-80FE-775464CA7A2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419600"/>
            <a:ext cx="5608320" cy="4183380"/>
          </a:xfrm>
        </p:spPr>
        <p:txBody>
          <a:bodyPr>
            <a:normAutofit/>
          </a:bodyPr>
          <a:lstStyle/>
          <a:p>
            <a:pPr>
              <a:buFont typeface="Wingdings" pitchFamily="2" charset="2"/>
              <a:buChar char="Ø"/>
            </a:pPr>
            <a:endParaRPr lang="en-US" sz="1500" dirty="0" smtClean="0"/>
          </a:p>
          <a:p>
            <a:endParaRPr lang="en-US" sz="1400" dirty="0" smtClean="0"/>
          </a:p>
          <a:p>
            <a:endParaRPr lang="en-US" sz="1800" b="1" i="1" dirty="0" smtClean="0"/>
          </a:p>
          <a:p>
            <a:endParaRPr lang="en-US" b="1" u="sng" dirty="0"/>
          </a:p>
        </p:txBody>
      </p:sp>
      <p:sp>
        <p:nvSpPr>
          <p:cNvPr id="4" name="Slide Number Placeholder 3"/>
          <p:cNvSpPr>
            <a:spLocks noGrp="1"/>
          </p:cNvSpPr>
          <p:nvPr>
            <p:ph type="sldNum" sz="quarter" idx="10"/>
          </p:nvPr>
        </p:nvSpPr>
        <p:spPr/>
        <p:txBody>
          <a:bodyPr/>
          <a:lstStyle/>
          <a:p>
            <a:fld id="{FD38C459-2878-49DE-99B5-741863EDCF30}"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419600"/>
            <a:ext cx="5608320" cy="4183380"/>
          </a:xfrm>
        </p:spPr>
        <p:txBody>
          <a:bodyPr>
            <a:normAutofit/>
          </a:bodyPr>
          <a:lstStyle/>
          <a:p>
            <a:endParaRPr lang="en-US" sz="1500" dirty="0" smtClean="0"/>
          </a:p>
          <a:p>
            <a:endParaRPr lang="en-US" sz="1400" dirty="0" smtClean="0"/>
          </a:p>
          <a:p>
            <a:endParaRPr lang="en-US" sz="1800" b="1" i="1" dirty="0" smtClean="0"/>
          </a:p>
          <a:p>
            <a:endParaRPr lang="en-US" b="1" u="sng" dirty="0"/>
          </a:p>
        </p:txBody>
      </p:sp>
      <p:sp>
        <p:nvSpPr>
          <p:cNvPr id="4" name="Slide Number Placeholder 3"/>
          <p:cNvSpPr>
            <a:spLocks noGrp="1"/>
          </p:cNvSpPr>
          <p:nvPr>
            <p:ph type="sldNum" sz="quarter" idx="10"/>
          </p:nvPr>
        </p:nvSpPr>
        <p:spPr/>
        <p:txBody>
          <a:bodyPr/>
          <a:lstStyle/>
          <a:p>
            <a:fld id="{FD38C459-2878-49DE-99B5-741863EDCF30}"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419600"/>
            <a:ext cx="5608320" cy="4183380"/>
          </a:xfrm>
        </p:spPr>
        <p:txBody>
          <a:bodyPr>
            <a:normAutofit/>
          </a:bodyPr>
          <a:lstStyle/>
          <a:p>
            <a:pPr>
              <a:buFont typeface="Wingdings" pitchFamily="2" charset="2"/>
              <a:buNone/>
            </a:pPr>
            <a:endParaRPr lang="en-US" sz="1500" dirty="0" smtClean="0"/>
          </a:p>
          <a:p>
            <a:endParaRPr lang="en-US" sz="1400" dirty="0" smtClean="0"/>
          </a:p>
          <a:p>
            <a:endParaRPr lang="en-US" sz="1800" b="1" i="1" dirty="0" smtClean="0"/>
          </a:p>
          <a:p>
            <a:endParaRPr lang="en-US" b="1" u="sng" dirty="0"/>
          </a:p>
        </p:txBody>
      </p:sp>
      <p:sp>
        <p:nvSpPr>
          <p:cNvPr id="4" name="Slide Number Placeholder 3"/>
          <p:cNvSpPr>
            <a:spLocks noGrp="1"/>
          </p:cNvSpPr>
          <p:nvPr>
            <p:ph type="sldNum" sz="quarter" idx="10"/>
          </p:nvPr>
        </p:nvSpPr>
        <p:spPr/>
        <p:txBody>
          <a:bodyPr/>
          <a:lstStyle/>
          <a:p>
            <a:fld id="{FD38C459-2878-49DE-99B5-741863EDCF30}"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2C5F4-926E-4396-80FE-775464CA7A21}" type="slidenum">
              <a:rPr lang="en-US" smtClean="0"/>
              <a:pPr/>
              <a:t>24</a:t>
            </a:fld>
            <a:endParaRPr lang="en-US"/>
          </a:p>
        </p:txBody>
      </p:sp>
    </p:spTree>
    <p:extLst>
      <p:ext uri="{BB962C8B-B14F-4D97-AF65-F5344CB8AC3E}">
        <p14:creationId xmlns:p14="http://schemas.microsoft.com/office/powerpoint/2010/main" val="3643194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FD38C459-2878-49DE-99B5-741863EDCF30}"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FD38C459-2878-49DE-99B5-741863EDCF30}"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FD38C459-2878-49DE-99B5-741863EDCF30}"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solidFill>
                <a:srgbClr val="C00000"/>
              </a:solidFill>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2100" dirty="0" smtClean="0"/>
              <a:t>This is true for both HCBS and non-HCBS related services.</a:t>
            </a:r>
          </a:p>
          <a:p>
            <a:endParaRPr lang="en-US" dirty="0">
              <a:solidFill>
                <a:srgbClr val="C00000"/>
              </a:solidFill>
            </a:endParaRPr>
          </a:p>
        </p:txBody>
      </p:sp>
      <p:sp>
        <p:nvSpPr>
          <p:cNvPr id="4" name="Slide Number Placeholder 3"/>
          <p:cNvSpPr>
            <a:spLocks noGrp="1"/>
          </p:cNvSpPr>
          <p:nvPr>
            <p:ph type="sldNum" sz="quarter" idx="10"/>
          </p:nvPr>
        </p:nvSpPr>
        <p:spPr/>
        <p:txBody>
          <a:bodyPr/>
          <a:lstStyle/>
          <a:p>
            <a:fld id="{FD38C459-2878-49DE-99B5-741863EDCF30}"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solidFill>
                <a:srgbClr val="C00000"/>
              </a:solidFill>
            </a:endParaRPr>
          </a:p>
          <a:p>
            <a:endParaRPr lang="en-US" dirty="0">
              <a:solidFill>
                <a:srgbClr val="C00000"/>
              </a:solidFill>
            </a:endParaRPr>
          </a:p>
        </p:txBody>
      </p:sp>
      <p:sp>
        <p:nvSpPr>
          <p:cNvPr id="4" name="Slide Number Placeholder 3"/>
          <p:cNvSpPr>
            <a:spLocks noGrp="1"/>
          </p:cNvSpPr>
          <p:nvPr>
            <p:ph type="sldNum" sz="quarter" idx="10"/>
          </p:nvPr>
        </p:nvSpPr>
        <p:spPr/>
        <p:txBody>
          <a:bodyPr/>
          <a:lstStyle/>
          <a:p>
            <a:fld id="{FD38C459-2878-49DE-99B5-741863EDCF30}"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fld id="{3F82C5F4-926E-4396-80FE-775464CA7A21}"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38C459-2878-49DE-99B5-741863EDCF30}" type="slidenum">
              <a:rPr lang="en-US" smtClean="0"/>
              <a:pPr/>
              <a:t>3</a:t>
            </a:fld>
            <a:endParaRPr lang="en-US" dirty="0"/>
          </a:p>
        </p:txBody>
      </p:sp>
    </p:spTree>
    <p:extLst>
      <p:ext uri="{BB962C8B-B14F-4D97-AF65-F5344CB8AC3E}">
        <p14:creationId xmlns:p14="http://schemas.microsoft.com/office/powerpoint/2010/main" val="1504901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There is an information packet available that defines </a:t>
            </a:r>
            <a:r>
              <a:rPr lang="en-US" sz="1500" dirty="0" smtClean="0"/>
              <a:t>the state fair hearing process</a:t>
            </a:r>
            <a:r>
              <a:rPr lang="en-US" sz="1500" dirty="0"/>
              <a:t>, what documentation is needed and provides the necessary contact information.  </a:t>
            </a:r>
          </a:p>
          <a:p>
            <a:endParaRPr lang="en-US" sz="1500" dirty="0"/>
          </a:p>
          <a:p>
            <a:r>
              <a:rPr lang="en-US" sz="1500" dirty="0"/>
              <a:t>It also provides an </a:t>
            </a:r>
            <a:r>
              <a:rPr lang="en-US" sz="1500" dirty="0" smtClean="0"/>
              <a:t>“Request for Administrative Hearing” form that </a:t>
            </a:r>
            <a:r>
              <a:rPr lang="en-US" sz="1500" dirty="0"/>
              <a:t>helps the KanCare </a:t>
            </a:r>
            <a:r>
              <a:rPr lang="en-US" sz="1500" dirty="0" smtClean="0"/>
              <a:t>member/applicant </a:t>
            </a:r>
            <a:r>
              <a:rPr lang="en-US" sz="1500" dirty="0"/>
              <a:t>to organize the important information they need </a:t>
            </a:r>
            <a:r>
              <a:rPr lang="en-US" sz="1500" dirty="0" smtClean="0"/>
              <a:t>to </a:t>
            </a:r>
            <a:r>
              <a:rPr lang="en-US" sz="1500" dirty="0"/>
              <a:t>request </a:t>
            </a:r>
            <a:r>
              <a:rPr lang="en-US" sz="1500" dirty="0" smtClean="0"/>
              <a:t>a hearing.  </a:t>
            </a:r>
            <a:r>
              <a:rPr lang="en-US" sz="1500" i="1" dirty="0" smtClean="0"/>
              <a:t>This form is used to submit the request for  hearing to the OAH.</a:t>
            </a:r>
            <a:endParaRPr lang="en-US" sz="1500" i="1" dirty="0"/>
          </a:p>
          <a:p>
            <a:endParaRPr lang="en-US" sz="1500" dirty="0"/>
          </a:p>
          <a:p>
            <a:r>
              <a:rPr lang="en-US" sz="1500" dirty="0"/>
              <a:t>If you know someone who needs this guide, you can find this guide on the KanCare website.</a:t>
            </a:r>
          </a:p>
          <a:p>
            <a:endParaRPr lang="en-US" sz="1500" dirty="0"/>
          </a:p>
          <a:p>
            <a:r>
              <a:rPr lang="en-US" sz="1500" b="1" u="sng" dirty="0"/>
              <a:t>To find the guide to the Grievance Process:</a:t>
            </a:r>
          </a:p>
          <a:p>
            <a:pPr marL="228600" indent="-228600">
              <a:buFont typeface="+mj-lt"/>
              <a:buAutoNum type="arabicPeriod"/>
            </a:pPr>
            <a:r>
              <a:rPr lang="en-US" sz="1500" dirty="0"/>
              <a:t>Go to:  </a:t>
            </a:r>
            <a:r>
              <a:rPr lang="en-US" sz="1500" dirty="0">
                <a:hlinkClick r:id="rId3"/>
              </a:rPr>
              <a:t>www.kancare.ks.gov</a:t>
            </a:r>
            <a:endParaRPr lang="en-US" sz="1500" dirty="0"/>
          </a:p>
          <a:p>
            <a:pPr marL="228600" indent="-228600">
              <a:buFont typeface="+mj-lt"/>
              <a:buAutoNum type="arabicPeriod"/>
            </a:pPr>
            <a:r>
              <a:rPr lang="en-US" sz="1500" dirty="0"/>
              <a:t>Look for the Ombudsman section</a:t>
            </a:r>
          </a:p>
          <a:p>
            <a:pPr marL="228600" indent="-228600">
              <a:buFont typeface="+mj-lt"/>
              <a:buAutoNum type="arabicPeriod"/>
            </a:pPr>
            <a:r>
              <a:rPr lang="en-US" sz="1500" dirty="0"/>
              <a:t>Click the link to:  Appeals, Hearings &amp; Grievances</a:t>
            </a:r>
          </a:p>
          <a:p>
            <a:pPr marL="228600" indent="-228600">
              <a:buFont typeface="+mj-lt"/>
              <a:buAutoNum type="arabicPeriod"/>
            </a:pPr>
            <a:r>
              <a:rPr lang="en-US" sz="1500" dirty="0"/>
              <a:t>Select the PDF for the </a:t>
            </a:r>
            <a:r>
              <a:rPr lang="en-US" sz="1500" dirty="0" smtClean="0"/>
              <a:t>Hearings </a:t>
            </a:r>
            <a:r>
              <a:rPr lang="en-US" sz="1500" dirty="0"/>
              <a:t>Processes</a:t>
            </a:r>
          </a:p>
          <a:p>
            <a:endParaRPr lang="en-US" dirty="0"/>
          </a:p>
        </p:txBody>
      </p:sp>
      <p:sp>
        <p:nvSpPr>
          <p:cNvPr id="4" name="Slide Number Placeholder 3"/>
          <p:cNvSpPr>
            <a:spLocks noGrp="1"/>
          </p:cNvSpPr>
          <p:nvPr>
            <p:ph type="sldNum" sz="quarter" idx="10"/>
          </p:nvPr>
        </p:nvSpPr>
        <p:spPr/>
        <p:txBody>
          <a:bodyPr/>
          <a:lstStyle/>
          <a:p>
            <a:fld id="{FD38C459-2878-49DE-99B5-741863EDCF30}" type="slidenum">
              <a:rPr lang="en-US" smtClean="0"/>
              <a:pPr/>
              <a:t>31</a:t>
            </a:fld>
            <a:endParaRPr lang="en-US" dirty="0"/>
          </a:p>
        </p:txBody>
      </p:sp>
    </p:spTree>
    <p:extLst>
      <p:ext uri="{BB962C8B-B14F-4D97-AF65-F5344CB8AC3E}">
        <p14:creationId xmlns:p14="http://schemas.microsoft.com/office/powerpoint/2010/main" val="31306378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8C459-2878-49DE-99B5-741863EDCF30}" type="slidenum">
              <a:rPr lang="en-US" smtClean="0"/>
              <a:pPr/>
              <a:t>32</a:t>
            </a:fld>
            <a:endParaRPr lang="en-US" dirty="0"/>
          </a:p>
        </p:txBody>
      </p:sp>
    </p:spTree>
    <p:extLst>
      <p:ext uri="{BB962C8B-B14F-4D97-AF65-F5344CB8AC3E}">
        <p14:creationId xmlns:p14="http://schemas.microsoft.com/office/powerpoint/2010/main" val="3796160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419600"/>
            <a:ext cx="5608320" cy="4183380"/>
          </a:xfrm>
        </p:spPr>
        <p:txBody>
          <a:bodyPr>
            <a:normAutofit/>
          </a:bodyPr>
          <a:lstStyle/>
          <a:p>
            <a:r>
              <a:rPr lang="en-US" sz="1800" b="0" u="none" baseline="0" dirty="0" smtClean="0"/>
              <a:t>If you feel that you are, please contact the KanCare Ombudsman:  1-855-643-8180.</a:t>
            </a:r>
          </a:p>
          <a:p>
            <a:pPr marL="171441" indent="-171441">
              <a:buFont typeface="Arial" panose="020B0604020202020204" pitchFamily="34" charset="0"/>
              <a:buChar char="•"/>
            </a:pPr>
            <a:endParaRPr lang="en-US" b="0" u="none" baseline="0" dirty="0" smtClean="0"/>
          </a:p>
          <a:p>
            <a:endParaRPr lang="en-US" b="0" u="none" baseline="0" dirty="0" smtClean="0"/>
          </a:p>
          <a:p>
            <a:endParaRPr lang="en-US" b="1" u="sng" dirty="0" smtClean="0"/>
          </a:p>
          <a:p>
            <a:endParaRPr lang="en-US" b="1" u="sng" dirty="0" smtClean="0"/>
          </a:p>
        </p:txBody>
      </p:sp>
      <p:sp>
        <p:nvSpPr>
          <p:cNvPr id="4" name="Slide Number Placeholder 3"/>
          <p:cNvSpPr>
            <a:spLocks noGrp="1"/>
          </p:cNvSpPr>
          <p:nvPr>
            <p:ph type="sldNum" sz="quarter" idx="10"/>
          </p:nvPr>
        </p:nvSpPr>
        <p:spPr/>
        <p:txBody>
          <a:bodyPr/>
          <a:lstStyle/>
          <a:p>
            <a:fld id="{FD38C459-2878-49DE-99B5-741863EDCF30}"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2C5F4-926E-4396-80FE-775464CA7A21}" type="slidenum">
              <a:rPr lang="en-US" smtClean="0"/>
              <a:pPr/>
              <a:t>34</a:t>
            </a:fld>
            <a:endParaRPr lang="en-US"/>
          </a:p>
        </p:txBody>
      </p:sp>
    </p:spTree>
    <p:extLst>
      <p:ext uri="{BB962C8B-B14F-4D97-AF65-F5344CB8AC3E}">
        <p14:creationId xmlns:p14="http://schemas.microsoft.com/office/powerpoint/2010/main" val="1221119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881" indent="-342881">
              <a:buFont typeface="+mj-lt"/>
              <a:buAutoNum type="arabicPeriod"/>
            </a:pPr>
            <a:endParaRPr lang="en-US" sz="1400" dirty="0"/>
          </a:p>
          <a:p>
            <a:endParaRPr lang="en-US" sz="1400" dirty="0"/>
          </a:p>
          <a:p>
            <a:endParaRPr lang="en-US" b="1" dirty="0" smtClean="0"/>
          </a:p>
          <a:p>
            <a:endParaRPr lang="en-US" b="1" dirty="0" smtClean="0"/>
          </a:p>
          <a:p>
            <a:endParaRPr lang="en-US" dirty="0" smtClean="0">
              <a:solidFill>
                <a:srgbClr val="C00000"/>
              </a:solidFill>
            </a:endParaRPr>
          </a:p>
          <a:p>
            <a:endParaRPr lang="en-US" dirty="0">
              <a:solidFill>
                <a:srgbClr val="C00000"/>
              </a:solidFill>
            </a:endParaRPr>
          </a:p>
        </p:txBody>
      </p:sp>
      <p:sp>
        <p:nvSpPr>
          <p:cNvPr id="4" name="Slide Number Placeholder 3"/>
          <p:cNvSpPr>
            <a:spLocks noGrp="1"/>
          </p:cNvSpPr>
          <p:nvPr>
            <p:ph type="sldNum" sz="quarter" idx="10"/>
          </p:nvPr>
        </p:nvSpPr>
        <p:spPr/>
        <p:txBody>
          <a:bodyPr/>
          <a:lstStyle/>
          <a:p>
            <a:fld id="{FD38C459-2878-49DE-99B5-741863EDCF30}" type="slidenum">
              <a:rPr lang="en-US" smtClean="0"/>
              <a:pPr/>
              <a:t>35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sz="1600" baseline="0" dirty="0" smtClean="0">
              <a:solidFill>
                <a:srgbClr val="FF0000"/>
              </a:solidFill>
            </a:endParaRPr>
          </a:p>
        </p:txBody>
      </p:sp>
      <p:sp>
        <p:nvSpPr>
          <p:cNvPr id="4" name="Slide Number Placeholder 3"/>
          <p:cNvSpPr>
            <a:spLocks noGrp="1"/>
          </p:cNvSpPr>
          <p:nvPr>
            <p:ph type="sldNum" sz="quarter" idx="10"/>
          </p:nvPr>
        </p:nvSpPr>
        <p:spPr/>
        <p:txBody>
          <a:bodyPr/>
          <a:lstStyle/>
          <a:p>
            <a:fld id="{FD38C459-2878-49DE-99B5-741863EDCF3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38C459-2878-49DE-99B5-741863EDCF3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8C459-2878-49DE-99B5-741863EDCF30}" type="slidenum">
              <a:rPr lang="en-US" smtClean="0"/>
              <a:pPr/>
              <a:t>6</a:t>
            </a:fld>
            <a:endParaRPr lang="en-US" dirty="0"/>
          </a:p>
        </p:txBody>
      </p:sp>
    </p:spTree>
    <p:extLst>
      <p:ext uri="{BB962C8B-B14F-4D97-AF65-F5344CB8AC3E}">
        <p14:creationId xmlns:p14="http://schemas.microsoft.com/office/powerpoint/2010/main" val="1097758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38C459-2878-49DE-99B5-741863EDCF3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82C5F4-926E-4396-80FE-775464CA7A2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419600"/>
            <a:ext cx="5608320" cy="4183380"/>
          </a:xfrm>
        </p:spPr>
        <p:txBody>
          <a:bodyPr>
            <a:normAutofit/>
          </a:bodyPr>
          <a:lstStyle/>
          <a:p>
            <a:endParaRPr lang="en-US" b="1" u="sng" dirty="0"/>
          </a:p>
        </p:txBody>
      </p:sp>
      <p:sp>
        <p:nvSpPr>
          <p:cNvPr id="4" name="Slide Number Placeholder 3"/>
          <p:cNvSpPr>
            <a:spLocks noGrp="1"/>
          </p:cNvSpPr>
          <p:nvPr>
            <p:ph type="sldNum" sz="quarter" idx="10"/>
          </p:nvPr>
        </p:nvSpPr>
        <p:spPr/>
        <p:txBody>
          <a:bodyPr/>
          <a:lstStyle/>
          <a:p>
            <a:fld id="{FD38C459-2878-49DE-99B5-741863EDCF3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66EDE0-BF50-404C-8EFF-269132138061}" type="datetime1">
              <a:rPr lang="en-US" smtClean="0"/>
              <a:pPr/>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DE075-84B5-45F2-AAAE-98DBDA01584F}" type="slidenum">
              <a:rPr lang="en-US" smtClean="0"/>
              <a:pPr/>
              <a:t>‹#›</a:t>
            </a:fld>
            <a:endParaRPr lang="en-US"/>
          </a:p>
        </p:txBody>
      </p:sp>
    </p:spTree>
    <p:extLst>
      <p:ext uri="{BB962C8B-B14F-4D97-AF65-F5344CB8AC3E}">
        <p14:creationId xmlns:p14="http://schemas.microsoft.com/office/powerpoint/2010/main" val="4134617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4534F-2E2C-4983-8CF1-15E34C15FA8A}" type="datetime1">
              <a:rPr lang="en-US" smtClean="0"/>
              <a:pPr/>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DE075-84B5-45F2-AAAE-98DBDA01584F}" type="slidenum">
              <a:rPr lang="en-US" smtClean="0"/>
              <a:pPr/>
              <a:t>‹#›</a:t>
            </a:fld>
            <a:endParaRPr lang="en-US"/>
          </a:p>
        </p:txBody>
      </p:sp>
    </p:spTree>
    <p:extLst>
      <p:ext uri="{BB962C8B-B14F-4D97-AF65-F5344CB8AC3E}">
        <p14:creationId xmlns:p14="http://schemas.microsoft.com/office/powerpoint/2010/main" val="1306370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99E386-1CD0-4CFA-8022-D04FB6DB0A12}" type="datetime1">
              <a:rPr lang="en-US" smtClean="0"/>
              <a:pPr/>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DE075-84B5-45F2-AAAE-98DBDA01584F}" type="slidenum">
              <a:rPr lang="en-US" smtClean="0"/>
              <a:pPr/>
              <a:t>‹#›</a:t>
            </a:fld>
            <a:endParaRPr lang="en-US"/>
          </a:p>
        </p:txBody>
      </p:sp>
    </p:spTree>
    <p:extLst>
      <p:ext uri="{BB962C8B-B14F-4D97-AF65-F5344CB8AC3E}">
        <p14:creationId xmlns:p14="http://schemas.microsoft.com/office/powerpoint/2010/main" val="2946622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F5CC5-80D8-4212-A479-E603678F2CB0}" type="datetime1">
              <a:rPr lang="en-US" smtClean="0"/>
              <a:pPr/>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DE075-84B5-45F2-AAAE-98DBDA01584F}" type="slidenum">
              <a:rPr lang="en-US" smtClean="0"/>
              <a:pPr/>
              <a:t>‹#›</a:t>
            </a:fld>
            <a:endParaRPr lang="en-US"/>
          </a:p>
        </p:txBody>
      </p:sp>
    </p:spTree>
    <p:extLst>
      <p:ext uri="{BB962C8B-B14F-4D97-AF65-F5344CB8AC3E}">
        <p14:creationId xmlns:p14="http://schemas.microsoft.com/office/powerpoint/2010/main" val="270150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03E14-B7E8-49D5-8229-75424CA3DD0C}" type="datetime1">
              <a:rPr lang="en-US" smtClean="0"/>
              <a:pPr/>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DE075-84B5-45F2-AAAE-98DBDA01584F}" type="slidenum">
              <a:rPr lang="en-US" smtClean="0"/>
              <a:pPr/>
              <a:t>‹#›</a:t>
            </a:fld>
            <a:endParaRPr lang="en-US"/>
          </a:p>
        </p:txBody>
      </p:sp>
    </p:spTree>
    <p:extLst>
      <p:ext uri="{BB962C8B-B14F-4D97-AF65-F5344CB8AC3E}">
        <p14:creationId xmlns:p14="http://schemas.microsoft.com/office/powerpoint/2010/main" val="1777616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176BC4-A947-4209-BD19-2D23BB2A1D5C}" type="datetime1">
              <a:rPr lang="en-US" smtClean="0"/>
              <a:pPr/>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DE075-84B5-45F2-AAAE-98DBDA01584F}" type="slidenum">
              <a:rPr lang="en-US" smtClean="0"/>
              <a:pPr/>
              <a:t>‹#›</a:t>
            </a:fld>
            <a:endParaRPr lang="en-US"/>
          </a:p>
        </p:txBody>
      </p:sp>
    </p:spTree>
    <p:extLst>
      <p:ext uri="{BB962C8B-B14F-4D97-AF65-F5344CB8AC3E}">
        <p14:creationId xmlns:p14="http://schemas.microsoft.com/office/powerpoint/2010/main" val="179602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73728D-4EBD-4892-B4F5-382F527CE7A4}" type="datetime1">
              <a:rPr lang="en-US" smtClean="0"/>
              <a:pPr/>
              <a:t>10/11/2017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DE075-84B5-45F2-AAAE-98DBDA01584F}" type="slidenum">
              <a:rPr lang="en-US" smtClean="0"/>
              <a:pPr/>
              <a:t>‹#›</a:t>
            </a:fld>
            <a:endParaRPr lang="en-US"/>
          </a:p>
        </p:txBody>
      </p:sp>
    </p:spTree>
    <p:extLst>
      <p:ext uri="{BB962C8B-B14F-4D97-AF65-F5344CB8AC3E}">
        <p14:creationId xmlns:p14="http://schemas.microsoft.com/office/powerpoint/2010/main" val="279295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9422DB-F09C-4D12-A057-E8EE8F742376}" type="datetime1">
              <a:rPr lang="en-US" smtClean="0"/>
              <a:pPr/>
              <a:t>10/11/2017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DE075-84B5-45F2-AAAE-98DBDA01584F}" type="slidenum">
              <a:rPr lang="en-US" smtClean="0"/>
              <a:pPr/>
              <a:t>‹#›</a:t>
            </a:fld>
            <a:endParaRPr lang="en-US"/>
          </a:p>
        </p:txBody>
      </p:sp>
    </p:spTree>
    <p:extLst>
      <p:ext uri="{BB962C8B-B14F-4D97-AF65-F5344CB8AC3E}">
        <p14:creationId xmlns:p14="http://schemas.microsoft.com/office/powerpoint/2010/main" val="475265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73D02-4F03-4AD8-ABAE-7496C541CE01}" type="datetime1">
              <a:rPr lang="en-US" smtClean="0"/>
              <a:pPr/>
              <a:t>10/11/2017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DE075-84B5-45F2-AAAE-98DBDA01584F}" type="slidenum">
              <a:rPr lang="en-US" smtClean="0"/>
              <a:pPr/>
              <a:t>‹#›</a:t>
            </a:fld>
            <a:endParaRPr lang="en-US"/>
          </a:p>
        </p:txBody>
      </p:sp>
    </p:spTree>
    <p:extLst>
      <p:ext uri="{BB962C8B-B14F-4D97-AF65-F5344CB8AC3E}">
        <p14:creationId xmlns:p14="http://schemas.microsoft.com/office/powerpoint/2010/main" val="909277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EEADB9-0B69-4353-B505-6E5E0FDFDAC6}" type="datetime1">
              <a:rPr lang="en-US" smtClean="0"/>
              <a:pPr/>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DE075-84B5-45F2-AAAE-98DBDA01584F}" type="slidenum">
              <a:rPr lang="en-US" smtClean="0"/>
              <a:pPr/>
              <a:t>‹#›</a:t>
            </a:fld>
            <a:endParaRPr lang="en-US"/>
          </a:p>
        </p:txBody>
      </p:sp>
    </p:spTree>
    <p:extLst>
      <p:ext uri="{BB962C8B-B14F-4D97-AF65-F5344CB8AC3E}">
        <p14:creationId xmlns:p14="http://schemas.microsoft.com/office/powerpoint/2010/main" val="456001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204A6-9D5D-4785-B78A-F42842B13256}" type="datetime1">
              <a:rPr lang="en-US" smtClean="0"/>
              <a:pPr/>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DE075-84B5-45F2-AAAE-98DBDA01584F}" type="slidenum">
              <a:rPr lang="en-US" smtClean="0"/>
              <a:pPr/>
              <a:t>‹#›</a:t>
            </a:fld>
            <a:endParaRPr lang="en-US"/>
          </a:p>
        </p:txBody>
      </p:sp>
    </p:spTree>
    <p:extLst>
      <p:ext uri="{BB962C8B-B14F-4D97-AF65-F5344CB8AC3E}">
        <p14:creationId xmlns:p14="http://schemas.microsoft.com/office/powerpoint/2010/main" val="2222681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92E1F-1C7D-49A5-B896-B023D2D68A83}" type="datetime1">
              <a:rPr lang="en-US" smtClean="0"/>
              <a:pPr/>
              <a:t>10/11/2017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DE075-84B5-45F2-AAAE-98DBDA01584F}" type="slidenum">
              <a:rPr lang="en-US" smtClean="0"/>
              <a:pPr/>
              <a:t>‹#›</a:t>
            </a:fld>
            <a:endParaRPr lang="en-US"/>
          </a:p>
        </p:txBody>
      </p:sp>
    </p:spTree>
    <p:extLst>
      <p:ext uri="{BB962C8B-B14F-4D97-AF65-F5344CB8AC3E}">
        <p14:creationId xmlns:p14="http://schemas.microsoft.com/office/powerpoint/2010/main" val="3538922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www.oah.ks.gov/Files/MedicaidConsumerRequestForAdminHearing.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oah.ks.gov/Files/withdraw.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kdheks.gov/hcf/data_requests/download/KC6100MedicalRepresentativeAuthorizationForm_EN.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kancare.ks.gov/kancare-ombudsman-office/appeals-inform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kancare.ks.gov/kancare-ombudsman-office/resourc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kancare.ks.gov/kancare-ombudsman-office/appeals-information" TargetMode="External"/><Relationship Id="rId7"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382000" cy="4525963"/>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4" name="Date Placeholder 3"/>
          <p:cNvSpPr>
            <a:spLocks noGrp="1"/>
          </p:cNvSpPr>
          <p:nvPr>
            <p:ph type="dt" sz="half" idx="10"/>
          </p:nvPr>
        </p:nvSpPr>
        <p:spPr/>
        <p:txBody>
          <a:bodyPr/>
          <a:lstStyle/>
          <a:p>
            <a:fld id="{D410A0C9-57C7-4FBC-A495-A6836129C232}" type="datetime1">
              <a:rPr lang="en-US" smtClean="0"/>
              <a:pPr/>
              <a:t>10/11/2017</a:t>
            </a:fld>
            <a:endParaRPr lang="en-US"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1</a:t>
            </a:fld>
            <a:endParaRPr lang="en-US" dirty="0"/>
          </a:p>
        </p:txBody>
      </p:sp>
      <p:sp>
        <p:nvSpPr>
          <p:cNvPr id="6" name="Rectangle 5"/>
          <p:cNvSpPr/>
          <p:nvPr/>
        </p:nvSpPr>
        <p:spPr>
          <a:xfrm>
            <a:off x="438150" y="1447800"/>
            <a:ext cx="8458200" cy="4832092"/>
          </a:xfrm>
          <a:prstGeom prst="rect">
            <a:avLst/>
          </a:prstGeom>
        </p:spPr>
        <p:txBody>
          <a:bodyPr wrap="square">
            <a:spAutoFit/>
          </a:bodyPr>
          <a:lstStyle/>
          <a:p>
            <a:endParaRPr lang="en-US" sz="2800" dirty="0">
              <a:solidFill>
                <a:schemeClr val="tx2">
                  <a:lumMod val="50000"/>
                </a:schemeClr>
              </a:solidFill>
            </a:endParaRPr>
          </a:p>
          <a:p>
            <a:endParaRPr lang="en-US" sz="2800" dirty="0" smtClean="0">
              <a:solidFill>
                <a:schemeClr val="tx2">
                  <a:lumMod val="50000"/>
                </a:schemeClr>
              </a:solidFill>
            </a:endParaRPr>
          </a:p>
          <a:p>
            <a:endParaRPr lang="en-US" sz="2800" dirty="0">
              <a:solidFill>
                <a:schemeClr val="tx2">
                  <a:lumMod val="50000"/>
                </a:schemeClr>
              </a:solidFill>
            </a:endParaRPr>
          </a:p>
          <a:p>
            <a:endParaRPr lang="en-US" sz="2800" dirty="0" smtClean="0">
              <a:solidFill>
                <a:schemeClr val="tx2">
                  <a:lumMod val="50000"/>
                </a:schemeClr>
              </a:solidFill>
            </a:endParaRPr>
          </a:p>
          <a:p>
            <a:endParaRPr lang="en-US" sz="2800" dirty="0" smtClean="0">
              <a:solidFill>
                <a:schemeClr val="tx2">
                  <a:lumMod val="50000"/>
                </a:schemeClr>
              </a:solidFill>
            </a:endParaRPr>
          </a:p>
          <a:p>
            <a:endParaRPr lang="en-US" sz="2800" dirty="0">
              <a:solidFill>
                <a:schemeClr val="tx2">
                  <a:lumMod val="50000"/>
                </a:schemeClr>
              </a:solidFill>
            </a:endParaRPr>
          </a:p>
          <a:p>
            <a:endParaRPr lang="en-US" sz="2800" dirty="0" smtClean="0">
              <a:solidFill>
                <a:schemeClr val="tx2">
                  <a:lumMod val="50000"/>
                </a:schemeClr>
              </a:solidFill>
            </a:endParaRPr>
          </a:p>
          <a:p>
            <a:endParaRPr lang="en-US" sz="2800" dirty="0">
              <a:solidFill>
                <a:schemeClr val="tx2">
                  <a:lumMod val="50000"/>
                </a:schemeClr>
              </a:solidFill>
            </a:endParaRPr>
          </a:p>
          <a:p>
            <a:endParaRPr lang="en-US" sz="2800" dirty="0">
              <a:solidFill>
                <a:schemeClr val="tx2">
                  <a:lumMod val="50000"/>
                </a:schemeClr>
              </a:solidFill>
            </a:endParaRPr>
          </a:p>
          <a:p>
            <a:endParaRPr lang="en-US" sz="2800" dirty="0">
              <a:solidFill>
                <a:schemeClr val="tx2">
                  <a:lumMod val="50000"/>
                </a:schemeClr>
              </a:solidFill>
            </a:endParaRPr>
          </a:p>
          <a:p>
            <a:endParaRPr lang="en-US" sz="2800" dirty="0">
              <a:solidFill>
                <a:schemeClr val="tx2">
                  <a:lumMod val="50000"/>
                </a:schemeClr>
              </a:solidFill>
            </a:endParaRPr>
          </a:p>
        </p:txBody>
      </p:sp>
      <p:sp>
        <p:nvSpPr>
          <p:cNvPr id="8" name="Rectangle 7"/>
          <p:cNvSpPr/>
          <p:nvPr/>
        </p:nvSpPr>
        <p:spPr>
          <a:xfrm>
            <a:off x="2133600" y="304800"/>
            <a:ext cx="4665060"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rgbClr val="D6B19C"/>
                    </a:gs>
                    <a:gs pos="30000">
                      <a:srgbClr val="D49E6C"/>
                    </a:gs>
                    <a:gs pos="70000">
                      <a:srgbClr val="A65528"/>
                    </a:gs>
                    <a:gs pos="100000">
                      <a:srgbClr val="663012"/>
                    </a:gs>
                  </a:gsLst>
                  <a:lin ang="5400000" scaled="0"/>
                </a:gradFill>
                <a:effectLst>
                  <a:outerShdw blurRad="50800" dist="39000" dir="5460000" algn="tl">
                    <a:srgbClr val="000000">
                      <a:alpha val="38000"/>
                    </a:srgbClr>
                  </a:outerShdw>
                </a:effectLst>
              </a:rPr>
              <a:t>Hearings</a:t>
            </a:r>
            <a:endParaRPr lang="en-US" sz="9600" b="1" cap="none" spc="0" dirty="0">
              <a:ln w="11430"/>
              <a:gradFill>
                <a:gsLst>
                  <a:gs pos="0">
                    <a:srgbClr val="D6B19C"/>
                  </a:gs>
                  <a:gs pos="30000">
                    <a:srgbClr val="D49E6C"/>
                  </a:gs>
                  <a:gs pos="70000">
                    <a:srgbClr val="A65528"/>
                  </a:gs>
                  <a:gs pos="100000">
                    <a:srgbClr val="663012"/>
                  </a:gs>
                </a:gsLst>
                <a:lin ang="5400000" scaled="0"/>
              </a:gradFill>
              <a:effectLst>
                <a:outerShdw blurRad="50800" dist="39000" dir="5460000" algn="tl">
                  <a:srgbClr val="000000">
                    <a:alpha val="38000"/>
                  </a:srgbClr>
                </a:outerShdw>
              </a:effectLst>
            </a:endParaRPr>
          </a:p>
        </p:txBody>
      </p:sp>
      <p:pic>
        <p:nvPicPr>
          <p:cNvPr id="1026" name="Picture 2" descr="White Male, 3D Man, Isolated, 3D, Model, 3D Mod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6950" y="1752600"/>
            <a:ext cx="4800600" cy="480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725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Important Deadlines</a:t>
            </a:r>
            <a:endParaRPr lang="en-US" b="1" dirty="0"/>
          </a:p>
        </p:txBody>
      </p:sp>
      <p:sp>
        <p:nvSpPr>
          <p:cNvPr id="3" name="Content Placeholder 2"/>
          <p:cNvSpPr>
            <a:spLocks noGrp="1"/>
          </p:cNvSpPr>
          <p:nvPr>
            <p:ph idx="1"/>
          </p:nvPr>
        </p:nvSpPr>
        <p:spPr>
          <a:xfrm>
            <a:off x="304800" y="4343400"/>
            <a:ext cx="8229600" cy="4221163"/>
          </a:xfrm>
        </p:spPr>
        <p:txBody>
          <a:bodyPr/>
          <a:lstStyle/>
          <a:p>
            <a:pPr marL="514350" indent="-514350">
              <a:buFont typeface="+mj-lt"/>
              <a:buAutoNum type="arabicPeriod"/>
            </a:pPr>
            <a:r>
              <a:rPr lang="en-US" dirty="0" smtClean="0"/>
              <a:t>Deadline to request a state fair hearing</a:t>
            </a:r>
          </a:p>
          <a:p>
            <a:pPr marL="514350" indent="-514350">
              <a:buFont typeface="+mj-lt"/>
              <a:buAutoNum type="arabicPeriod"/>
            </a:pPr>
            <a:endParaRPr lang="en-US" dirty="0" smtClean="0"/>
          </a:p>
          <a:p>
            <a:pPr marL="514350" indent="-514350">
              <a:buFont typeface="+mj-lt"/>
              <a:buAutoNum type="arabicPeriod"/>
            </a:pPr>
            <a:r>
              <a:rPr lang="en-US" dirty="0" smtClean="0"/>
              <a:t>Deadline to ask for your services to continue during the hearing process</a:t>
            </a:r>
          </a:p>
          <a:p>
            <a:endParaRPr lang="en-US" dirty="0" smtClean="0"/>
          </a:p>
          <a:p>
            <a:pPr>
              <a:buNone/>
            </a:pPr>
            <a:endParaRPr lang="en-US" dirty="0"/>
          </a:p>
        </p:txBody>
      </p:sp>
      <p:sp>
        <p:nvSpPr>
          <p:cNvPr id="4" name="Date Placeholder 3"/>
          <p:cNvSpPr>
            <a:spLocks noGrp="1"/>
          </p:cNvSpPr>
          <p:nvPr>
            <p:ph type="dt" sz="half" idx="10"/>
          </p:nvPr>
        </p:nvSpPr>
        <p:spPr/>
        <p:txBody>
          <a:bodyPr/>
          <a:lstStyle/>
          <a:p>
            <a:fld id="{38CF5CC5-80D8-4212-A479-E603678F2CB0}" type="datetime1">
              <a:rPr lang="en-US" smtClean="0"/>
              <a:pPr/>
              <a:t>10/11/2017</a:t>
            </a:fld>
            <a:endParaRPr lang="en-US"/>
          </a:p>
        </p:txBody>
      </p:sp>
      <p:sp>
        <p:nvSpPr>
          <p:cNvPr id="5" name="Slide Number Placeholder 4"/>
          <p:cNvSpPr>
            <a:spLocks noGrp="1"/>
          </p:cNvSpPr>
          <p:nvPr>
            <p:ph type="sldNum" sz="quarter" idx="12"/>
          </p:nvPr>
        </p:nvSpPr>
        <p:spPr/>
        <p:txBody>
          <a:bodyPr/>
          <a:lstStyle/>
          <a:p>
            <a:fld id="{3A2DE075-84B5-45F2-AAAE-98DBDA01584F}" type="slidenum">
              <a:rPr lang="en-US" smtClean="0"/>
              <a:pPr/>
              <a:t>10</a:t>
            </a:fld>
            <a:endParaRPr lang="en-US"/>
          </a:p>
        </p:txBody>
      </p:sp>
      <p:pic>
        <p:nvPicPr>
          <p:cNvPr id="6" name="Picture 2" descr="Now, Concept, Reminder, Motivation, Time, Action, Pl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900" b="27018"/>
          <a:stretch/>
        </p:blipFill>
        <p:spPr bwMode="auto">
          <a:xfrm>
            <a:off x="3200400" y="1371600"/>
            <a:ext cx="2719387" cy="24268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1143000"/>
          </a:xfrm>
        </p:spPr>
        <p:txBody>
          <a:bodyPr>
            <a:noAutofit/>
          </a:bodyPr>
          <a:lstStyle/>
          <a:p>
            <a:r>
              <a:rPr lang="en-US" sz="3200" b="1" dirty="0" smtClean="0"/>
              <a:t>Deadline to Request a Hearing – </a:t>
            </a:r>
            <a:r>
              <a:rPr lang="en-US" sz="3200" b="1" i="1" dirty="0" smtClean="0">
                <a:solidFill>
                  <a:srgbClr val="C00000"/>
                </a:solidFill>
              </a:rPr>
              <a:t>After an Appeal</a:t>
            </a:r>
            <a:endParaRPr lang="en-US" sz="3200" b="1" i="1" dirty="0">
              <a:solidFill>
                <a:srgbClr val="C00000"/>
              </a:solidFill>
            </a:endParaRPr>
          </a:p>
        </p:txBody>
      </p:sp>
      <p:sp>
        <p:nvSpPr>
          <p:cNvPr id="4" name="Date Placeholder 3"/>
          <p:cNvSpPr>
            <a:spLocks noGrp="1"/>
          </p:cNvSpPr>
          <p:nvPr>
            <p:ph type="dt" sz="half" idx="10"/>
          </p:nvPr>
        </p:nvSpPr>
        <p:spPr/>
        <p:txBody>
          <a:bodyPr/>
          <a:lstStyle/>
          <a:p>
            <a:fld id="{5B84E5F1-5536-4EF1-B525-FAC809353603}" type="datetime1">
              <a:rPr lang="en-US" smtClean="0"/>
              <a:pPr/>
              <a:t>10/11/2017</a:t>
            </a:fld>
            <a:endParaRPr lang="en-US"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11</a:t>
            </a:fld>
            <a:endParaRPr lang="en-US" dirty="0"/>
          </a:p>
        </p:txBody>
      </p:sp>
      <p:sp>
        <p:nvSpPr>
          <p:cNvPr id="7" name="Content Placeholder 6"/>
          <p:cNvSpPr>
            <a:spLocks noGrp="1"/>
          </p:cNvSpPr>
          <p:nvPr>
            <p:ph idx="1"/>
          </p:nvPr>
        </p:nvSpPr>
        <p:spPr>
          <a:xfrm>
            <a:off x="457200" y="1066800"/>
            <a:ext cx="8382000" cy="4525963"/>
          </a:xfrm>
        </p:spPr>
        <p:txBody>
          <a:bodyPr>
            <a:normAutofit/>
          </a:bodyPr>
          <a:lstStyle/>
          <a:p>
            <a:r>
              <a:rPr lang="en-US" sz="2400" dirty="0" smtClean="0"/>
              <a:t>If you request a hearing because you are a current KanCare member that has already appealed an MCO’s adverse action, and that appeal was denied...</a:t>
            </a:r>
          </a:p>
          <a:p>
            <a:pPr>
              <a:buNone/>
            </a:pPr>
            <a:endParaRPr lang="en-US" sz="2400" dirty="0" smtClean="0"/>
          </a:p>
          <a:p>
            <a:r>
              <a:rPr lang="en-US" sz="2400" dirty="0" smtClean="0"/>
              <a:t>The request for hearing must be submitted within 30 calendar days (plus 3 calendar days if the notice was mailed) from the date on the “appeal denial notice.”</a:t>
            </a:r>
          </a:p>
        </p:txBody>
      </p:sp>
      <p:pic>
        <p:nvPicPr>
          <p:cNvPr id="71684" name="Picture 4" descr="Newsletter, Mailbox, Letter, Mail, News, Web"/>
          <p:cNvPicPr>
            <a:picLocks noChangeAspect="1" noChangeArrowheads="1"/>
          </p:cNvPicPr>
          <p:nvPr/>
        </p:nvPicPr>
        <p:blipFill>
          <a:blip r:embed="rId3" cstate="print"/>
          <a:srcRect/>
          <a:stretch>
            <a:fillRect/>
          </a:stretch>
        </p:blipFill>
        <p:spPr bwMode="auto">
          <a:xfrm>
            <a:off x="0" y="3886200"/>
            <a:ext cx="4419600" cy="2971800"/>
          </a:xfrm>
          <a:prstGeom prst="rect">
            <a:avLst/>
          </a:prstGeom>
          <a:noFill/>
        </p:spPr>
      </p:pic>
      <p:sp>
        <p:nvSpPr>
          <p:cNvPr id="11" name="Rounded Rectangular Callout 10"/>
          <p:cNvSpPr/>
          <p:nvPr/>
        </p:nvSpPr>
        <p:spPr>
          <a:xfrm>
            <a:off x="4876800" y="4572000"/>
            <a:ext cx="3810000" cy="1676400"/>
          </a:xfrm>
          <a:prstGeom prst="wedgeRoundRectCallout">
            <a:avLst>
              <a:gd name="adj1" fmla="val -74158"/>
              <a:gd name="adj2" fmla="val -765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You have 30 calendar days from the date on the “appeal denial notice” to request a SFH.</a:t>
            </a:r>
            <a:endParaRPr lang="en-US" sz="2000" b="1" dirty="0"/>
          </a:p>
        </p:txBody>
      </p:sp>
      <p:pic>
        <p:nvPicPr>
          <p:cNvPr id="73730" name="Picture 2" descr="Denied, Insurance, Rejected, Stamp, Document, Paperwork"/>
          <p:cNvPicPr>
            <a:picLocks noChangeAspect="1" noChangeArrowheads="1"/>
          </p:cNvPicPr>
          <p:nvPr/>
        </p:nvPicPr>
        <p:blipFill>
          <a:blip r:embed="rId4" cstate="print"/>
          <a:srcRect/>
          <a:stretch>
            <a:fillRect/>
          </a:stretch>
        </p:blipFill>
        <p:spPr bwMode="auto">
          <a:xfrm>
            <a:off x="2514600" y="5181600"/>
            <a:ext cx="1143000" cy="726281"/>
          </a:xfrm>
          <a:prstGeom prst="rect">
            <a:avLst/>
          </a:prstGeom>
          <a:noFill/>
        </p:spPr>
      </p:pic>
    </p:spTree>
    <p:extLst>
      <p:ext uri="{BB962C8B-B14F-4D97-AF65-F5344CB8AC3E}">
        <p14:creationId xmlns:p14="http://schemas.microsoft.com/office/powerpoint/2010/main" val="226199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Newsletter, Mailbox, Letter, Mail, News, Web"/>
          <p:cNvPicPr>
            <a:picLocks noChangeAspect="1" noChangeArrowheads="1"/>
          </p:cNvPicPr>
          <p:nvPr/>
        </p:nvPicPr>
        <p:blipFill>
          <a:blip r:embed="rId3" cstate="print"/>
          <a:srcRect/>
          <a:stretch>
            <a:fillRect/>
          </a:stretch>
        </p:blipFill>
        <p:spPr bwMode="auto">
          <a:xfrm>
            <a:off x="0" y="4038600"/>
            <a:ext cx="4419600" cy="2819400"/>
          </a:xfrm>
          <a:prstGeom prst="rect">
            <a:avLst/>
          </a:prstGeom>
          <a:noFill/>
        </p:spPr>
      </p:pic>
      <p:sp>
        <p:nvSpPr>
          <p:cNvPr id="2" name="Title 1"/>
          <p:cNvSpPr>
            <a:spLocks noGrp="1"/>
          </p:cNvSpPr>
          <p:nvPr>
            <p:ph type="title"/>
          </p:nvPr>
        </p:nvSpPr>
        <p:spPr>
          <a:xfrm>
            <a:off x="228600" y="0"/>
            <a:ext cx="8686800" cy="1143000"/>
          </a:xfrm>
        </p:spPr>
        <p:txBody>
          <a:bodyPr>
            <a:normAutofit/>
          </a:bodyPr>
          <a:lstStyle/>
          <a:p>
            <a:r>
              <a:rPr lang="en-US" sz="3600" b="1" dirty="0" smtClean="0"/>
              <a:t>Deadline to Request a Hearing – </a:t>
            </a:r>
            <a:r>
              <a:rPr lang="en-US" sz="3600" b="1" i="1" dirty="0" smtClean="0">
                <a:solidFill>
                  <a:srgbClr val="C00000"/>
                </a:solidFill>
              </a:rPr>
              <a:t>Eligibility </a:t>
            </a:r>
            <a:endParaRPr lang="en-US" sz="3600" b="1" i="1" dirty="0">
              <a:solidFill>
                <a:srgbClr val="C00000"/>
              </a:solidFill>
            </a:endParaRPr>
          </a:p>
        </p:txBody>
      </p:sp>
      <p:sp>
        <p:nvSpPr>
          <p:cNvPr id="4" name="Date Placeholder 3"/>
          <p:cNvSpPr>
            <a:spLocks noGrp="1"/>
          </p:cNvSpPr>
          <p:nvPr>
            <p:ph type="dt" sz="half" idx="10"/>
          </p:nvPr>
        </p:nvSpPr>
        <p:spPr/>
        <p:txBody>
          <a:bodyPr/>
          <a:lstStyle/>
          <a:p>
            <a:fld id="{5B84E5F1-5536-4EF1-B525-FAC809353603}" type="datetime1">
              <a:rPr lang="en-US" smtClean="0"/>
              <a:pPr/>
              <a:t>10/11/2017</a:t>
            </a:fld>
            <a:endParaRPr lang="en-US"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12</a:t>
            </a:fld>
            <a:endParaRPr lang="en-US" dirty="0"/>
          </a:p>
        </p:txBody>
      </p:sp>
      <p:sp>
        <p:nvSpPr>
          <p:cNvPr id="7" name="Content Placeholder 6"/>
          <p:cNvSpPr>
            <a:spLocks noGrp="1"/>
          </p:cNvSpPr>
          <p:nvPr>
            <p:ph idx="1"/>
          </p:nvPr>
        </p:nvSpPr>
        <p:spPr>
          <a:xfrm>
            <a:off x="457200" y="1066800"/>
            <a:ext cx="8382000" cy="4525963"/>
          </a:xfrm>
        </p:spPr>
        <p:txBody>
          <a:bodyPr>
            <a:normAutofit/>
          </a:bodyPr>
          <a:lstStyle/>
          <a:p>
            <a:r>
              <a:rPr lang="en-US" sz="2400" dirty="0" smtClean="0"/>
              <a:t>If you request a hearing because you (1) applied for </a:t>
            </a:r>
            <a:r>
              <a:rPr lang="en-US" sz="2400" dirty="0" err="1" smtClean="0"/>
              <a:t>KanCare</a:t>
            </a:r>
            <a:r>
              <a:rPr lang="en-US" sz="2400" dirty="0" smtClean="0"/>
              <a:t> and were denied or (2) were previously receiving </a:t>
            </a:r>
            <a:r>
              <a:rPr lang="en-US" sz="2400" dirty="0" err="1" smtClean="0"/>
              <a:t>KanCare</a:t>
            </a:r>
            <a:r>
              <a:rPr lang="en-US" sz="2400" dirty="0" smtClean="0"/>
              <a:t> services, but were notified that you are no longer eligible for </a:t>
            </a:r>
            <a:r>
              <a:rPr lang="en-US" sz="2400" dirty="0" err="1" smtClean="0"/>
              <a:t>KanCare</a:t>
            </a:r>
            <a:r>
              <a:rPr lang="en-US" sz="2400" dirty="0" smtClean="0"/>
              <a:t> coverage…</a:t>
            </a:r>
          </a:p>
          <a:p>
            <a:pPr>
              <a:buNone/>
            </a:pPr>
            <a:endParaRPr lang="en-US" sz="1600" dirty="0" smtClean="0"/>
          </a:p>
          <a:p>
            <a:r>
              <a:rPr lang="en-US" sz="2400" dirty="0" smtClean="0"/>
              <a:t>The request for hearing must be submitted within 30 calendar days (plus 3 calendar days if the notice was mailed) from the date on the “notice of eligibility denial.”</a:t>
            </a:r>
          </a:p>
        </p:txBody>
      </p:sp>
      <p:sp>
        <p:nvSpPr>
          <p:cNvPr id="11" name="Rounded Rectangular Callout 10"/>
          <p:cNvSpPr/>
          <p:nvPr/>
        </p:nvSpPr>
        <p:spPr>
          <a:xfrm>
            <a:off x="4876800" y="4572000"/>
            <a:ext cx="4038600" cy="1676400"/>
          </a:xfrm>
          <a:prstGeom prst="wedgeRoundRectCallout">
            <a:avLst>
              <a:gd name="adj1" fmla="val -74158"/>
              <a:gd name="adj2" fmla="val -765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You have 30 calendar days from the date on the </a:t>
            </a:r>
            <a:r>
              <a:rPr lang="en-US" sz="2000" b="1" dirty="0"/>
              <a:t>“</a:t>
            </a:r>
            <a:r>
              <a:rPr lang="en-US" sz="2000" b="1" dirty="0" smtClean="0"/>
              <a:t>notice of eligibility </a:t>
            </a:r>
            <a:r>
              <a:rPr lang="en-US" sz="2000" b="1" dirty="0"/>
              <a:t>denial” </a:t>
            </a:r>
            <a:r>
              <a:rPr lang="en-US" sz="2000" b="1" dirty="0" smtClean="0"/>
              <a:t>to request a SFH.</a:t>
            </a:r>
          </a:p>
        </p:txBody>
      </p:sp>
      <p:pic>
        <p:nvPicPr>
          <p:cNvPr id="73730" name="Picture 2" descr="Denied, Insurance, Rejected, Stamp, Document, Paperwork"/>
          <p:cNvPicPr>
            <a:picLocks noChangeAspect="1" noChangeArrowheads="1"/>
          </p:cNvPicPr>
          <p:nvPr/>
        </p:nvPicPr>
        <p:blipFill>
          <a:blip r:embed="rId4" cstate="print"/>
          <a:srcRect/>
          <a:stretch>
            <a:fillRect/>
          </a:stretch>
        </p:blipFill>
        <p:spPr bwMode="auto">
          <a:xfrm>
            <a:off x="2590800" y="5334000"/>
            <a:ext cx="914400" cy="581025"/>
          </a:xfrm>
          <a:prstGeom prst="rect">
            <a:avLst/>
          </a:prstGeom>
          <a:noFill/>
        </p:spPr>
      </p:pic>
    </p:spTree>
    <p:extLst>
      <p:ext uri="{BB962C8B-B14F-4D97-AF65-F5344CB8AC3E}">
        <p14:creationId xmlns:p14="http://schemas.microsoft.com/office/powerpoint/2010/main" val="226199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6553200" cy="1143000"/>
          </a:xfrm>
        </p:spPr>
        <p:txBody>
          <a:bodyPr>
            <a:noAutofit/>
          </a:bodyPr>
          <a:lstStyle/>
          <a:p>
            <a:r>
              <a:rPr lang="en-US" sz="3200" b="1" dirty="0" smtClean="0">
                <a:solidFill>
                  <a:srgbClr val="C00000"/>
                </a:solidFill>
              </a:rPr>
              <a:t>No Exceptions for Missed Deadlines!</a:t>
            </a:r>
            <a:endParaRPr lang="en-US" sz="3200" b="1" dirty="0">
              <a:solidFill>
                <a:srgbClr val="C00000"/>
              </a:solidFill>
            </a:endParaRPr>
          </a:p>
        </p:txBody>
      </p:sp>
      <p:sp>
        <p:nvSpPr>
          <p:cNvPr id="3" name="Content Placeholder 2"/>
          <p:cNvSpPr>
            <a:spLocks noGrp="1"/>
          </p:cNvSpPr>
          <p:nvPr>
            <p:ph idx="1"/>
          </p:nvPr>
        </p:nvSpPr>
        <p:spPr>
          <a:xfrm>
            <a:off x="381000" y="1491197"/>
            <a:ext cx="8229600" cy="4525963"/>
          </a:xfrm>
        </p:spPr>
        <p:txBody>
          <a:bodyPr>
            <a:normAutofit/>
          </a:bodyPr>
          <a:lstStyle/>
          <a:p>
            <a:endParaRPr lang="en-US" sz="2800" dirty="0"/>
          </a:p>
          <a:p>
            <a:endParaRPr lang="en-US" dirty="0"/>
          </a:p>
          <a:p>
            <a:pPr>
              <a:buNone/>
            </a:pPr>
            <a:endParaRPr lang="en-US"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13</a:t>
            </a:fld>
            <a:endParaRPr lang="en-US" dirty="0"/>
          </a:p>
        </p:txBody>
      </p:sp>
      <p:sp>
        <p:nvSpPr>
          <p:cNvPr id="4" name="Date Placeholder 3"/>
          <p:cNvSpPr>
            <a:spLocks noGrp="1"/>
          </p:cNvSpPr>
          <p:nvPr>
            <p:ph type="dt" sz="half" idx="10"/>
          </p:nvPr>
        </p:nvSpPr>
        <p:spPr/>
        <p:txBody>
          <a:bodyPr/>
          <a:lstStyle/>
          <a:p>
            <a:fld id="{4387743C-6BA9-4B65-BD9D-F5771D1C66CE}" type="datetime1">
              <a:rPr lang="en-US" smtClean="0"/>
              <a:pPr/>
              <a:t>10/11/2017</a:t>
            </a:fld>
            <a:endParaRPr lang="en-US"/>
          </a:p>
        </p:txBody>
      </p:sp>
      <p:sp>
        <p:nvSpPr>
          <p:cNvPr id="8" name="Rectangle 7"/>
          <p:cNvSpPr/>
          <p:nvPr/>
        </p:nvSpPr>
        <p:spPr>
          <a:xfrm>
            <a:off x="304800" y="1164134"/>
            <a:ext cx="6400800" cy="1631216"/>
          </a:xfrm>
          <a:prstGeom prst="rect">
            <a:avLst/>
          </a:prstGeom>
        </p:spPr>
        <p:txBody>
          <a:bodyPr wrap="square">
            <a:spAutoFit/>
          </a:bodyPr>
          <a:lstStyle/>
          <a:p>
            <a:pPr marL="0" lvl="1">
              <a:buFont typeface="Arial" pitchFamily="34" charset="0"/>
              <a:buChar char="•"/>
            </a:pPr>
            <a:r>
              <a:rPr lang="en-US" sz="2800" b="1" dirty="0" smtClean="0"/>
              <a:t>  </a:t>
            </a:r>
            <a:r>
              <a:rPr lang="en-US" sz="2400" b="1" dirty="0" smtClean="0"/>
              <a:t>Do Not Wait: </a:t>
            </a:r>
            <a:r>
              <a:rPr lang="en-US" sz="2400" dirty="0" smtClean="0"/>
              <a:t>Submit your hearing request immediately to the OAH in writing, using the correct form. The initial request for hearing does not have to state all the details of your case.</a:t>
            </a:r>
          </a:p>
        </p:txBody>
      </p:sp>
      <p:pic>
        <p:nvPicPr>
          <p:cNvPr id="71682" name="Picture 2" descr="Fax, White Male, 3D Model, Isolated, 3D, Model"/>
          <p:cNvPicPr>
            <a:picLocks noChangeAspect="1" noChangeArrowheads="1"/>
          </p:cNvPicPr>
          <p:nvPr/>
        </p:nvPicPr>
        <p:blipFill>
          <a:blip r:embed="rId3" cstate="print"/>
          <a:srcRect/>
          <a:stretch>
            <a:fillRect/>
          </a:stretch>
        </p:blipFill>
        <p:spPr bwMode="auto">
          <a:xfrm>
            <a:off x="6858000" y="533400"/>
            <a:ext cx="1871420" cy="2057400"/>
          </a:xfrm>
          <a:prstGeom prst="rect">
            <a:avLst/>
          </a:prstGeom>
          <a:noFill/>
        </p:spPr>
      </p:pic>
      <p:pic>
        <p:nvPicPr>
          <p:cNvPr id="62466" name="Picture 2" descr="At, Email, Send, E Mail, Internet, Communication"/>
          <p:cNvPicPr>
            <a:picLocks noChangeAspect="1" noChangeArrowheads="1"/>
          </p:cNvPicPr>
          <p:nvPr/>
        </p:nvPicPr>
        <p:blipFill>
          <a:blip r:embed="rId4" cstate="print"/>
          <a:srcRect/>
          <a:stretch>
            <a:fillRect/>
          </a:stretch>
        </p:blipFill>
        <p:spPr bwMode="auto">
          <a:xfrm>
            <a:off x="0" y="3429000"/>
            <a:ext cx="2362200" cy="2362201"/>
          </a:xfrm>
          <a:prstGeom prst="rect">
            <a:avLst/>
          </a:prstGeom>
          <a:noFill/>
        </p:spPr>
      </p:pic>
      <p:sp>
        <p:nvSpPr>
          <p:cNvPr id="14" name="Rectangle 13"/>
          <p:cNvSpPr/>
          <p:nvPr/>
        </p:nvSpPr>
        <p:spPr>
          <a:xfrm>
            <a:off x="2438400" y="3200400"/>
            <a:ext cx="6400800" cy="3416320"/>
          </a:xfrm>
          <a:prstGeom prst="rect">
            <a:avLst/>
          </a:prstGeom>
        </p:spPr>
        <p:txBody>
          <a:bodyPr wrap="square">
            <a:spAutoFit/>
          </a:bodyPr>
          <a:lstStyle/>
          <a:p>
            <a:pPr marL="0" lvl="1">
              <a:buFont typeface="Arial" pitchFamily="34" charset="0"/>
              <a:buChar char="•"/>
            </a:pPr>
            <a:r>
              <a:rPr lang="en-US" sz="2400" b="1" dirty="0" smtClean="0"/>
              <a:t>Provide an explanation </a:t>
            </a:r>
            <a:r>
              <a:rPr lang="en-US" sz="2400" dirty="0" smtClean="0"/>
              <a:t>of why the decision/final action is unsatisfactory in your circumstances.</a:t>
            </a:r>
          </a:p>
          <a:p>
            <a:pPr marL="0" lvl="1">
              <a:buFont typeface="Arial" pitchFamily="34" charset="0"/>
              <a:buChar char="•"/>
            </a:pPr>
            <a:endParaRPr lang="en-US" sz="2400" dirty="0" smtClean="0"/>
          </a:p>
          <a:p>
            <a:pPr marL="0" lvl="1">
              <a:buFont typeface="Arial" pitchFamily="34" charset="0"/>
              <a:buChar char="•"/>
            </a:pPr>
            <a:r>
              <a:rPr lang="en-US" sz="2400" b="1" dirty="0" smtClean="0"/>
              <a:t>  Include a </a:t>
            </a:r>
            <a:r>
              <a:rPr lang="en-US" sz="2400" b="1" i="1" dirty="0" smtClean="0"/>
              <a:t>copy</a:t>
            </a:r>
            <a:r>
              <a:rPr lang="en-US" sz="2400" b="1" dirty="0" smtClean="0"/>
              <a:t> of the “Notice” letter </a:t>
            </a:r>
            <a:r>
              <a:rPr lang="en-US" sz="2400" dirty="0" smtClean="0"/>
              <a:t>(denial of appeal, denial of eligibility, denial of renewal)</a:t>
            </a:r>
          </a:p>
          <a:p>
            <a:pPr>
              <a:buFont typeface="Arial" pitchFamily="34" charset="0"/>
              <a:buChar char="•"/>
            </a:pPr>
            <a:endParaRPr lang="en-US" sz="2400" dirty="0" smtClean="0"/>
          </a:p>
          <a:p>
            <a:pPr>
              <a:buFont typeface="Arial" pitchFamily="34" charset="0"/>
              <a:buChar char="•"/>
            </a:pPr>
            <a:r>
              <a:rPr lang="en-US" sz="2400" dirty="0" smtClean="0"/>
              <a:t>  </a:t>
            </a:r>
            <a:r>
              <a:rPr lang="en-US" sz="2400" b="1" dirty="0" smtClean="0"/>
              <a:t>Follow up</a:t>
            </a:r>
            <a:r>
              <a:rPr lang="en-US" sz="2400" dirty="0" smtClean="0"/>
              <a:t> with documentation that will support your case.</a:t>
            </a:r>
          </a:p>
          <a:p>
            <a:pPr lvl="0"/>
            <a:endParaRPr lang="en-US" sz="2400" dirty="0" smtClean="0"/>
          </a:p>
        </p:txBody>
      </p:sp>
    </p:spTree>
    <p:extLst>
      <p:ext uri="{BB962C8B-B14F-4D97-AF65-F5344CB8AC3E}">
        <p14:creationId xmlns:p14="http://schemas.microsoft.com/office/powerpoint/2010/main" val="3075030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a:noAutofit/>
          </a:bodyPr>
          <a:lstStyle/>
          <a:p>
            <a:r>
              <a:rPr lang="en-US" sz="4000" b="1" dirty="0" smtClean="0"/>
              <a:t>Continuation of Services - </a:t>
            </a:r>
            <a:r>
              <a:rPr lang="en-US" sz="4000" b="1" i="1" dirty="0" smtClean="0">
                <a:solidFill>
                  <a:srgbClr val="C00000"/>
                </a:solidFill>
              </a:rPr>
              <a:t>Deadlines</a:t>
            </a:r>
            <a:endParaRPr lang="en-US" sz="4000" b="1" i="1" dirty="0">
              <a:solidFill>
                <a:srgbClr val="C00000"/>
              </a:solidFill>
            </a:endParaRPr>
          </a:p>
        </p:txBody>
      </p:sp>
      <p:sp>
        <p:nvSpPr>
          <p:cNvPr id="3" name="Content Placeholder 2"/>
          <p:cNvSpPr>
            <a:spLocks noGrp="1"/>
          </p:cNvSpPr>
          <p:nvPr>
            <p:ph idx="1"/>
          </p:nvPr>
        </p:nvSpPr>
        <p:spPr>
          <a:xfrm>
            <a:off x="228600" y="3048000"/>
            <a:ext cx="8763000" cy="4038600"/>
          </a:xfrm>
        </p:spPr>
        <p:txBody>
          <a:bodyPr>
            <a:normAutofit fontScale="70000" lnSpcReduction="20000"/>
          </a:bodyPr>
          <a:lstStyle/>
          <a:p>
            <a:pPr>
              <a:buNone/>
            </a:pPr>
            <a:r>
              <a:rPr lang="en-US" sz="3100" b="1" u="sng" dirty="0" smtClean="0"/>
              <a:t>For Non-HCBS Related Services:</a:t>
            </a:r>
            <a:endParaRPr lang="en-US" sz="3100" dirty="0" smtClean="0"/>
          </a:p>
          <a:p>
            <a:r>
              <a:rPr lang="en-US" sz="3100" dirty="0" smtClean="0"/>
              <a:t>If you wish to keep any services that are “non-HCBS Waiver related” through the outcome of the SFH decision, the member (or their authorized representative) must request the following within 10 calendar days of the mailing </a:t>
            </a:r>
            <a:r>
              <a:rPr lang="en-US" sz="3100" dirty="0"/>
              <a:t>date on the “</a:t>
            </a:r>
            <a:r>
              <a:rPr lang="en-US" sz="3100" dirty="0" smtClean="0"/>
              <a:t>notice” letter (appeal denial</a:t>
            </a:r>
            <a:r>
              <a:rPr lang="en-US" sz="3100" dirty="0" smtClean="0"/>
              <a:t>, renewal denial).</a:t>
            </a:r>
            <a:endParaRPr lang="en-US" sz="3100" dirty="0"/>
          </a:p>
          <a:p>
            <a:endParaRPr lang="en-US" sz="2300" dirty="0" smtClean="0"/>
          </a:p>
          <a:p>
            <a:pPr marL="971550" lvl="1" indent="-514350">
              <a:buFont typeface="+mj-lt"/>
              <a:buAutoNum type="arabicPeriod"/>
            </a:pPr>
            <a:r>
              <a:rPr lang="en-US" sz="3100" dirty="0" smtClean="0"/>
              <a:t>Request State Fair Hearing (submit to OAH) </a:t>
            </a:r>
            <a:r>
              <a:rPr lang="en-US" sz="3100" b="1" i="1" dirty="0" smtClean="0"/>
              <a:t>and</a:t>
            </a:r>
          </a:p>
          <a:p>
            <a:pPr marL="971550" lvl="1" indent="-514350">
              <a:buFont typeface="+mj-lt"/>
              <a:buAutoNum type="arabicPeriod"/>
            </a:pPr>
            <a:r>
              <a:rPr lang="en-US" sz="3100" dirty="0" smtClean="0"/>
              <a:t>Request continuation of non-HCBS related services (submit to MCO)</a:t>
            </a:r>
          </a:p>
          <a:p>
            <a:endParaRPr lang="en-US" sz="2300" dirty="0" smtClean="0"/>
          </a:p>
          <a:p>
            <a:r>
              <a:rPr lang="en-US" sz="3100" dirty="0" smtClean="0">
                <a:solidFill>
                  <a:srgbClr val="FF0000"/>
                </a:solidFill>
              </a:rPr>
              <a:t>Please keep in mind that you may have to pay for those covered, disputed services if you lose the hearing.</a:t>
            </a:r>
          </a:p>
          <a:p>
            <a:pPr>
              <a:buNone/>
            </a:pPr>
            <a:endParaRPr lang="en-US" dirty="0"/>
          </a:p>
        </p:txBody>
      </p:sp>
      <p:sp>
        <p:nvSpPr>
          <p:cNvPr id="5" name="Slide Number Placeholder 4"/>
          <p:cNvSpPr>
            <a:spLocks noGrp="1"/>
          </p:cNvSpPr>
          <p:nvPr>
            <p:ph type="sldNum" sz="quarter" idx="12"/>
          </p:nvPr>
        </p:nvSpPr>
        <p:spPr/>
        <p:txBody>
          <a:bodyPr/>
          <a:lstStyle/>
          <a:p>
            <a:fld id="{3A2DE075-84B5-45F2-AAAE-98DBDA01584F}" type="slidenum">
              <a:rPr lang="en-US" smtClean="0"/>
              <a:pPr/>
              <a:t>14</a:t>
            </a:fld>
            <a:endParaRPr lang="en-US"/>
          </a:p>
        </p:txBody>
      </p:sp>
      <p:pic>
        <p:nvPicPr>
          <p:cNvPr id="7" name="Picture 2" descr="Phone, Switch Off, Separate, Line, Line Disconnec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236" b="59367"/>
          <a:stretch/>
        </p:blipFill>
        <p:spPr bwMode="auto">
          <a:xfrm>
            <a:off x="2971800" y="891466"/>
            <a:ext cx="2709399" cy="19254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2740" y="2730933"/>
            <a:ext cx="8610600" cy="4007251"/>
          </a:xfrm>
          <a:prstGeom prst="rect">
            <a:avLst/>
          </a:prstGeom>
        </p:spPr>
        <p:txBody>
          <a:bodyPr wrap="square">
            <a:spAutoFit/>
          </a:bodyPr>
          <a:lstStyle/>
          <a:p>
            <a:pPr>
              <a:spcBef>
                <a:spcPct val="20000"/>
              </a:spcBef>
            </a:pPr>
            <a:r>
              <a:rPr lang="en-US" sz="2200" b="1" u="sng" dirty="0"/>
              <a:t>For HCBS Related Services:</a:t>
            </a:r>
            <a:endParaRPr lang="en-US" sz="2200" dirty="0"/>
          </a:p>
          <a:p>
            <a:pPr marL="342900" lvl="0" indent="-342900">
              <a:spcBef>
                <a:spcPct val="20000"/>
              </a:spcBef>
              <a:buFont typeface="Arial" panose="020B0604020202020204" pitchFamily="34" charset="0"/>
              <a:buChar char="•"/>
            </a:pPr>
            <a:r>
              <a:rPr lang="en-US" sz="2200" dirty="0"/>
              <a:t>If you wish to keep any services that are </a:t>
            </a:r>
            <a:r>
              <a:rPr lang="en-US" sz="2200" dirty="0" smtClean="0"/>
              <a:t>“HCBS </a:t>
            </a:r>
            <a:r>
              <a:rPr lang="en-US" sz="2200" dirty="0"/>
              <a:t>Waiver related” through the outcome of the SFH decision, the member (or their authorized representative) must request the following within 10 calendar days of the mailing date on </a:t>
            </a:r>
            <a:r>
              <a:rPr lang="en-US" sz="2200" dirty="0" smtClean="0"/>
              <a:t>the </a:t>
            </a:r>
            <a:r>
              <a:rPr lang="en-US" sz="2200" dirty="0">
                <a:solidFill>
                  <a:prstClr val="black"/>
                </a:solidFill>
              </a:rPr>
              <a:t>“notice” letter (appeal denial, renewal denial).</a:t>
            </a:r>
          </a:p>
          <a:p>
            <a:endParaRPr lang="en-US" sz="1600" dirty="0"/>
          </a:p>
          <a:p>
            <a:pPr marL="971550" lvl="1" indent="-514350">
              <a:buFont typeface="+mj-lt"/>
              <a:buAutoNum type="arabicPeriod"/>
            </a:pPr>
            <a:r>
              <a:rPr lang="en-US" sz="2200" dirty="0"/>
              <a:t>Request State Fair Hearing (submit to OAH</a:t>
            </a:r>
            <a:r>
              <a:rPr lang="en-US" sz="2200" dirty="0" smtClean="0"/>
              <a:t>) </a:t>
            </a:r>
            <a:r>
              <a:rPr lang="en-US" sz="2200" b="1" i="1" dirty="0" smtClean="0"/>
              <a:t>and</a:t>
            </a:r>
            <a:endParaRPr lang="en-US" sz="2200" b="1" i="1" dirty="0"/>
          </a:p>
          <a:p>
            <a:pPr marL="971550" lvl="1" indent="-514350">
              <a:buFont typeface="+mj-lt"/>
              <a:buAutoNum type="arabicPeriod"/>
            </a:pPr>
            <a:r>
              <a:rPr lang="en-US" sz="2200" dirty="0"/>
              <a:t>Request continuation of </a:t>
            </a:r>
            <a:r>
              <a:rPr lang="en-US" sz="2200" dirty="0" smtClean="0"/>
              <a:t>HCBS </a:t>
            </a:r>
            <a:r>
              <a:rPr lang="en-US" sz="2200" dirty="0"/>
              <a:t>related services (submit to MCO)</a:t>
            </a:r>
          </a:p>
          <a:p>
            <a:pPr marL="342900" lvl="0" indent="-342900">
              <a:spcBef>
                <a:spcPct val="20000"/>
              </a:spcBef>
            </a:pPr>
            <a:endParaRPr lang="en-US" sz="800" dirty="0" smtClean="0">
              <a:solidFill>
                <a:prstClr val="black"/>
              </a:solidFill>
            </a:endParaRPr>
          </a:p>
          <a:p>
            <a:pPr marL="342900" lvl="0" indent="-342900">
              <a:spcBef>
                <a:spcPct val="20000"/>
              </a:spcBef>
              <a:buFont typeface="Arial" panose="020B0604020202020204" pitchFamily="34" charset="0"/>
              <a:buChar char="•"/>
            </a:pPr>
            <a:r>
              <a:rPr lang="en-US" sz="2200" dirty="0" smtClean="0">
                <a:solidFill>
                  <a:srgbClr val="FF0000"/>
                </a:solidFill>
              </a:rPr>
              <a:t>You will </a:t>
            </a:r>
            <a:r>
              <a:rPr lang="en-US" sz="2200" b="1" i="1" dirty="0" smtClean="0">
                <a:solidFill>
                  <a:srgbClr val="FF0000"/>
                </a:solidFill>
              </a:rPr>
              <a:t>not</a:t>
            </a:r>
            <a:r>
              <a:rPr lang="en-US" sz="2200" dirty="0" smtClean="0">
                <a:solidFill>
                  <a:srgbClr val="FF0000"/>
                </a:solidFill>
              </a:rPr>
              <a:t> have to pay for these covered, disputed services even if the hearing decision is not in your favor.</a:t>
            </a:r>
          </a:p>
        </p:txBody>
      </p:sp>
      <p:sp>
        <p:nvSpPr>
          <p:cNvPr id="2" name="Title 1"/>
          <p:cNvSpPr>
            <a:spLocks noGrp="1"/>
          </p:cNvSpPr>
          <p:nvPr>
            <p:ph type="title"/>
          </p:nvPr>
        </p:nvSpPr>
        <p:spPr>
          <a:xfrm>
            <a:off x="473241" y="-228600"/>
            <a:ext cx="8229600" cy="1143000"/>
          </a:xfrm>
        </p:spPr>
        <p:txBody>
          <a:bodyPr>
            <a:noAutofit/>
          </a:bodyPr>
          <a:lstStyle/>
          <a:p>
            <a:r>
              <a:rPr lang="en-US" sz="4000" b="1" dirty="0" smtClean="0"/>
              <a:t>Continuation of Services – </a:t>
            </a:r>
            <a:r>
              <a:rPr lang="en-US" sz="4000" b="1" i="1" dirty="0" smtClean="0">
                <a:solidFill>
                  <a:srgbClr val="C00000"/>
                </a:solidFill>
              </a:rPr>
              <a:t>Deadlines</a:t>
            </a:r>
            <a:endParaRPr lang="en-US" sz="4000" b="1" i="1" dirty="0">
              <a:solidFill>
                <a:srgbClr val="C00000"/>
              </a:solidFill>
            </a:endParaRPr>
          </a:p>
        </p:txBody>
      </p:sp>
      <p:sp>
        <p:nvSpPr>
          <p:cNvPr id="5" name="Slide Number Placeholder 4"/>
          <p:cNvSpPr>
            <a:spLocks noGrp="1"/>
          </p:cNvSpPr>
          <p:nvPr>
            <p:ph type="sldNum" sz="quarter" idx="12"/>
          </p:nvPr>
        </p:nvSpPr>
        <p:spPr/>
        <p:txBody>
          <a:bodyPr/>
          <a:lstStyle/>
          <a:p>
            <a:fld id="{3A2DE075-84B5-45F2-AAAE-98DBDA01584F}" type="slidenum">
              <a:rPr lang="en-US" smtClean="0"/>
              <a:pPr/>
              <a:t>15</a:t>
            </a:fld>
            <a:endParaRPr lang="en-US"/>
          </a:p>
        </p:txBody>
      </p:sp>
      <p:pic>
        <p:nvPicPr>
          <p:cNvPr id="3074" name="Picture 2" descr="Phone, Switch Off, Separate, Line, Line Disconnec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07" b="59367"/>
          <a:stretch/>
        </p:blipFill>
        <p:spPr bwMode="auto">
          <a:xfrm>
            <a:off x="3417902" y="843611"/>
            <a:ext cx="2912343" cy="19458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2" descr="http://agingmattersbrevard.org/wp-content/uploads/2011/12/HCBasedServic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4073" y="1875055"/>
            <a:ext cx="1261866" cy="7454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Autofit/>
          </a:bodyPr>
          <a:lstStyle/>
          <a:p>
            <a:r>
              <a:rPr lang="en-US" b="1" dirty="0" smtClean="0"/>
              <a:t>What form do I use?</a:t>
            </a:r>
            <a:endParaRPr lang="en-US" b="1" dirty="0"/>
          </a:p>
        </p:txBody>
      </p:sp>
      <p:sp>
        <p:nvSpPr>
          <p:cNvPr id="3" name="Content Placeholder 2"/>
          <p:cNvSpPr>
            <a:spLocks noGrp="1"/>
          </p:cNvSpPr>
          <p:nvPr>
            <p:ph idx="1"/>
          </p:nvPr>
        </p:nvSpPr>
        <p:spPr>
          <a:xfrm>
            <a:off x="304800" y="1600200"/>
            <a:ext cx="4572000" cy="5257800"/>
          </a:xfrm>
        </p:spPr>
        <p:txBody>
          <a:bodyPr>
            <a:normAutofit/>
          </a:bodyPr>
          <a:lstStyle/>
          <a:p>
            <a:pPr marL="0" indent="0"/>
            <a:r>
              <a:rPr lang="en-US" sz="2400" dirty="0" smtClean="0"/>
              <a:t>  Request form for member/consumer </a:t>
            </a:r>
            <a:r>
              <a:rPr lang="en-US" sz="2400" smtClean="0"/>
              <a:t>Administrative Hearings</a:t>
            </a:r>
            <a:r>
              <a:rPr lang="en-US" sz="2400" dirty="0" smtClean="0"/>
              <a:t>:  </a:t>
            </a:r>
            <a:r>
              <a:rPr lang="en-US" sz="2400" dirty="0" smtClean="0">
                <a:hlinkClick r:id="rId3"/>
              </a:rPr>
              <a:t>https://www.oah.ks.gov/Files/MedicaidConsumerRequestForAdminHearing.pdf</a:t>
            </a:r>
            <a:r>
              <a:rPr lang="en-US" sz="2400" dirty="0" smtClean="0"/>
              <a:t>	</a:t>
            </a:r>
          </a:p>
          <a:p>
            <a:pPr marL="0" indent="0">
              <a:buNone/>
            </a:pPr>
            <a:endParaRPr lang="en-US" sz="2400" dirty="0" smtClean="0"/>
          </a:p>
          <a:p>
            <a:pPr marL="0" indent="0"/>
            <a:r>
              <a:rPr lang="en-US" sz="2400" dirty="0" smtClean="0"/>
              <a:t>  Notice of Withdrawal (in case you decide not to go forward with the hearing): </a:t>
            </a:r>
            <a:r>
              <a:rPr lang="en-US" sz="2400" dirty="0" smtClean="0">
                <a:hlinkClick r:id="rId4"/>
              </a:rPr>
              <a:t>https://www.oah.ks.gov/Files/withdraw.html</a:t>
            </a:r>
            <a:r>
              <a:rPr lang="en-US" sz="2400" dirty="0" smtClean="0"/>
              <a:t>	</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950E8CEA-9025-46F2-86A2-C5A151E9684D}" type="datetime1">
              <a:rPr lang="en-US" smtClean="0"/>
              <a:pPr/>
              <a:t>10/11/2017</a:t>
            </a:fld>
            <a:endParaRPr lang="en-US"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16</a:t>
            </a:fld>
            <a:endParaRPr lang="en-US"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t="2175" r="3846" b="4331"/>
          <a:stretch>
            <a:fillRect/>
          </a:stretch>
        </p:blipFill>
        <p:spPr bwMode="auto">
          <a:xfrm>
            <a:off x="5029200" y="1371600"/>
            <a:ext cx="3810000" cy="48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5058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2800" b="1" dirty="0" smtClean="0"/>
              <a:t>Are you assisting someone with State Fair Hearing?</a:t>
            </a:r>
            <a:r>
              <a:rPr lang="en-US" sz="2800" b="1" dirty="0"/>
              <a:t/>
            </a:r>
            <a:br>
              <a:rPr lang="en-US" sz="2800" b="1" dirty="0"/>
            </a:br>
            <a:r>
              <a:rPr lang="en-US" sz="2400" b="1" dirty="0">
                <a:solidFill>
                  <a:srgbClr val="FF0000"/>
                </a:solidFill>
              </a:rPr>
              <a:t>(</a:t>
            </a:r>
            <a:r>
              <a:rPr lang="en-US" sz="2400" b="1" dirty="0" smtClean="0">
                <a:solidFill>
                  <a:srgbClr val="FF0000"/>
                </a:solidFill>
              </a:rPr>
              <a:t>Eligibility  Cases Only:  Applications &amp; Renewal)</a:t>
            </a:r>
            <a:endParaRPr lang="en-US" sz="2400" b="1" dirty="0">
              <a:solidFill>
                <a:srgbClr val="FF0000"/>
              </a:solidFill>
            </a:endParaRPr>
          </a:p>
        </p:txBody>
      </p:sp>
      <p:sp>
        <p:nvSpPr>
          <p:cNvPr id="3" name="Content Placeholder 2"/>
          <p:cNvSpPr>
            <a:spLocks noGrp="1"/>
          </p:cNvSpPr>
          <p:nvPr>
            <p:ph idx="1"/>
          </p:nvPr>
        </p:nvSpPr>
        <p:spPr>
          <a:xfrm>
            <a:off x="381000" y="1371600"/>
            <a:ext cx="8229600" cy="5257800"/>
          </a:xfrm>
        </p:spPr>
        <p:txBody>
          <a:bodyPr>
            <a:normAutofit lnSpcReduction="10000"/>
          </a:bodyPr>
          <a:lstStyle/>
          <a:p>
            <a:r>
              <a:rPr lang="en-US" sz="3100" dirty="0" smtClean="0"/>
              <a:t>If you are assisting someone with an a State Fair Hearing (regarding eligibility) you should use the “</a:t>
            </a:r>
            <a:r>
              <a:rPr lang="en-US" sz="3100" b="1" dirty="0" smtClean="0"/>
              <a:t>Medical Representative Authorization Form.</a:t>
            </a:r>
            <a:r>
              <a:rPr lang="en-US" sz="3100" dirty="0" smtClean="0"/>
              <a:t>” </a:t>
            </a:r>
            <a:endParaRPr lang="en-US" sz="3100" dirty="0"/>
          </a:p>
          <a:p>
            <a:pPr marL="0" indent="0">
              <a:buNone/>
            </a:pPr>
            <a:endParaRPr lang="en-US" sz="3100" dirty="0" smtClean="0"/>
          </a:p>
          <a:p>
            <a:r>
              <a:rPr lang="en-US" sz="3100" dirty="0" smtClean="0"/>
              <a:t>The term “medical representative” is limited to </a:t>
            </a:r>
            <a:r>
              <a:rPr lang="en-US" sz="3100" b="1" i="1" dirty="0" smtClean="0"/>
              <a:t>eligibility decisions</a:t>
            </a:r>
            <a:r>
              <a:rPr lang="en-US" sz="3100" dirty="0" smtClean="0"/>
              <a:t>.  </a:t>
            </a:r>
          </a:p>
          <a:p>
            <a:endParaRPr lang="en-US" sz="3100" dirty="0"/>
          </a:p>
          <a:p>
            <a:r>
              <a:rPr lang="en-US" sz="3100" dirty="0" smtClean="0"/>
              <a:t>Please </a:t>
            </a:r>
            <a:r>
              <a:rPr lang="en-US" sz="3100" dirty="0"/>
              <a:t>do not use the term “medical representative” for MCO members appealing MCO decisions.  </a:t>
            </a:r>
            <a:endParaRPr lang="en-US" sz="3100" dirty="0" smtClean="0"/>
          </a:p>
          <a:p>
            <a:endParaRPr lang="en-US" dirty="0"/>
          </a:p>
        </p:txBody>
      </p:sp>
    </p:spTree>
    <p:extLst>
      <p:ext uri="{BB962C8B-B14F-4D97-AF65-F5344CB8AC3E}">
        <p14:creationId xmlns:p14="http://schemas.microsoft.com/office/powerpoint/2010/main" val="3710878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smtClean="0"/>
              <a:t>Medical Representative Authorization Form</a:t>
            </a:r>
            <a:endParaRPr lang="en-US" sz="3200" b="1" dirty="0"/>
          </a:p>
        </p:txBody>
      </p:sp>
      <p:sp>
        <p:nvSpPr>
          <p:cNvPr id="3" name="Content Placeholder 2"/>
          <p:cNvSpPr>
            <a:spLocks noGrp="1"/>
          </p:cNvSpPr>
          <p:nvPr>
            <p:ph idx="1"/>
          </p:nvPr>
        </p:nvSpPr>
        <p:spPr>
          <a:xfrm>
            <a:off x="381000" y="1143000"/>
            <a:ext cx="3962400" cy="5186265"/>
          </a:xfrm>
        </p:spPr>
        <p:txBody>
          <a:bodyPr>
            <a:normAutofit/>
          </a:bodyPr>
          <a:lstStyle/>
          <a:p>
            <a:r>
              <a:rPr lang="en-US" sz="2400" dirty="0" smtClean="0"/>
              <a:t>If you assisting and applicant/member with an </a:t>
            </a:r>
            <a:r>
              <a:rPr lang="en-US" sz="2400" dirty="0" smtClean="0">
                <a:solidFill>
                  <a:srgbClr val="FF0000"/>
                </a:solidFill>
              </a:rPr>
              <a:t>“Eligibility Case” </a:t>
            </a:r>
            <a:r>
              <a:rPr lang="en-US" sz="2400" dirty="0" smtClean="0"/>
              <a:t>please complete and submit this form with the request for state fair hearing.</a:t>
            </a:r>
          </a:p>
          <a:p>
            <a:endParaRPr lang="en-US" sz="2400" dirty="0"/>
          </a:p>
          <a:p>
            <a:r>
              <a:rPr lang="en-US" sz="2400" dirty="0"/>
              <a:t>This form is only for use when </a:t>
            </a:r>
            <a:r>
              <a:rPr lang="en-US" sz="2400" dirty="0" smtClean="0"/>
              <a:t>(1) helping </a:t>
            </a:r>
            <a:r>
              <a:rPr lang="en-US" sz="2400" dirty="0"/>
              <a:t>an applicant apply for or </a:t>
            </a:r>
            <a:r>
              <a:rPr lang="en-US" sz="2400" dirty="0" smtClean="0"/>
              <a:t>(2) renew </a:t>
            </a:r>
            <a:r>
              <a:rPr lang="en-US" sz="2400" dirty="0"/>
              <a:t>Medicaid.</a:t>
            </a:r>
          </a:p>
          <a:p>
            <a:endParaRPr lang="en-US" sz="2600" dirty="0"/>
          </a:p>
          <a:p>
            <a:endParaRPr lang="en-US" dirty="0"/>
          </a:p>
        </p:txBody>
      </p:sp>
      <p:sp>
        <p:nvSpPr>
          <p:cNvPr id="5" name="Slide Number Placeholder 4"/>
          <p:cNvSpPr>
            <a:spLocks noGrp="1"/>
          </p:cNvSpPr>
          <p:nvPr>
            <p:ph type="sldNum" sz="quarter" idx="12"/>
          </p:nvPr>
        </p:nvSpPr>
        <p:spPr/>
        <p:txBody>
          <a:bodyPr/>
          <a:lstStyle/>
          <a:p>
            <a:fld id="{3A2DE075-84B5-45F2-AAAE-98DBDA01584F}" type="slidenum">
              <a:rPr lang="en-US" smtClean="0"/>
              <a:pPr/>
              <a:t>18</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066800"/>
            <a:ext cx="3721879" cy="4666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Rectangle 6"/>
          <p:cNvSpPr/>
          <p:nvPr/>
        </p:nvSpPr>
        <p:spPr>
          <a:xfrm>
            <a:off x="228600" y="6019800"/>
            <a:ext cx="8686800" cy="646331"/>
          </a:xfrm>
          <a:prstGeom prst="rect">
            <a:avLst/>
          </a:prstGeom>
        </p:spPr>
        <p:txBody>
          <a:bodyPr wrap="square">
            <a:spAutoFit/>
          </a:bodyPr>
          <a:lstStyle/>
          <a:p>
            <a:r>
              <a:rPr lang="en-US" dirty="0" smtClean="0">
                <a:hlinkClick r:id="rId4"/>
              </a:rPr>
              <a:t>http://www.kdheks.gov/hcf/data_requests/download/KC6100MedicalRepresentativeAuthorizationForm_EN.pdf</a:t>
            </a:r>
            <a:r>
              <a:rPr lang="en-US" dirty="0" smtClean="0"/>
              <a:t> </a:t>
            </a:r>
            <a:endParaRPr lang="en-US" dirty="0"/>
          </a:p>
        </p:txBody>
      </p:sp>
    </p:spTree>
    <p:extLst>
      <p:ext uri="{BB962C8B-B14F-4D97-AF65-F5344CB8AC3E}">
        <p14:creationId xmlns:p14="http://schemas.microsoft.com/office/powerpoint/2010/main" val="738441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smtClean="0"/>
              <a:t>Are you assisting someone with a State Fair Hearing? </a:t>
            </a:r>
            <a:r>
              <a:rPr lang="en-US" sz="2800" b="1" dirty="0" smtClean="0">
                <a:solidFill>
                  <a:srgbClr val="FF0000"/>
                </a:solidFill>
              </a:rPr>
              <a:t>(Regarding a  MCO Appeal Denial)</a:t>
            </a:r>
            <a:endParaRPr lang="en-US" sz="2800" b="1" dirty="0">
              <a:solidFill>
                <a:srgbClr val="FF0000"/>
              </a:solidFill>
            </a:endParaRPr>
          </a:p>
        </p:txBody>
      </p:sp>
      <p:sp>
        <p:nvSpPr>
          <p:cNvPr id="3" name="Content Placeholder 2"/>
          <p:cNvSpPr>
            <a:spLocks noGrp="1"/>
          </p:cNvSpPr>
          <p:nvPr>
            <p:ph idx="1"/>
          </p:nvPr>
        </p:nvSpPr>
        <p:spPr>
          <a:xfrm>
            <a:off x="304800" y="1295400"/>
            <a:ext cx="4267200" cy="4800600"/>
          </a:xfrm>
        </p:spPr>
        <p:txBody>
          <a:bodyPr>
            <a:noAutofit/>
          </a:bodyPr>
          <a:lstStyle/>
          <a:p>
            <a:pPr marL="0" indent="0"/>
            <a:r>
              <a:rPr lang="en-US" sz="2200" dirty="0" smtClean="0"/>
              <a:t>If you are assisting someone with an MCO appeal (or a State Fair Hearing because that appeal was denied)</a:t>
            </a:r>
          </a:p>
          <a:p>
            <a:pPr marL="0" indent="0"/>
            <a:endParaRPr lang="en-US" sz="2200" dirty="0" smtClean="0"/>
          </a:p>
          <a:p>
            <a:pPr marL="0" indent="0"/>
            <a:r>
              <a:rPr lang="en-US" sz="2200" dirty="0" smtClean="0"/>
              <a:t> You should </a:t>
            </a:r>
            <a:r>
              <a:rPr lang="en-US" sz="2200" dirty="0"/>
              <a:t>use </a:t>
            </a:r>
            <a:r>
              <a:rPr lang="en-US" sz="2200" dirty="0" smtClean="0"/>
              <a:t>the</a:t>
            </a:r>
            <a:r>
              <a:rPr lang="en-US" sz="2200" i="1" dirty="0" smtClean="0"/>
              <a:t> </a:t>
            </a:r>
            <a:r>
              <a:rPr lang="en-US" sz="2200" b="1" i="1" dirty="0" smtClean="0"/>
              <a:t>Authorized Representative Designation Form</a:t>
            </a:r>
            <a:r>
              <a:rPr lang="en-US" sz="2200" b="1" dirty="0" smtClean="0"/>
              <a:t> </a:t>
            </a:r>
            <a:r>
              <a:rPr lang="en-US" sz="2200" dirty="0" smtClean="0"/>
              <a:t>in </a:t>
            </a:r>
            <a:r>
              <a:rPr lang="en-US" sz="2200" dirty="0"/>
              <a:t>each of the MCO’s Member </a:t>
            </a:r>
            <a:r>
              <a:rPr lang="en-US" sz="2200" dirty="0" smtClean="0"/>
              <a:t>Handbooks .  </a:t>
            </a:r>
          </a:p>
          <a:p>
            <a:pPr marL="0" indent="0"/>
            <a:endParaRPr lang="en-US" sz="2200" dirty="0" smtClean="0"/>
          </a:p>
          <a:p>
            <a:pPr marL="0" indent="0"/>
            <a:r>
              <a:rPr lang="en-US" sz="2200" dirty="0" smtClean="0"/>
              <a:t>You can also find a generic form on the </a:t>
            </a:r>
            <a:r>
              <a:rPr lang="en-US" sz="2200" dirty="0" err="1" smtClean="0"/>
              <a:t>KanCare</a:t>
            </a:r>
            <a:r>
              <a:rPr lang="en-US" sz="2200" dirty="0" smtClean="0"/>
              <a:t> Ombudsman’s website for use on the </a:t>
            </a:r>
            <a:r>
              <a:rPr lang="en-US" sz="2200" dirty="0" err="1" smtClean="0"/>
              <a:t>KanCare</a:t>
            </a:r>
            <a:r>
              <a:rPr lang="en-US" sz="2200" dirty="0" smtClean="0"/>
              <a:t> Website.</a:t>
            </a:r>
            <a:endParaRPr lang="en-US" sz="2200" u="sng" dirty="0" smtClean="0"/>
          </a:p>
          <a:p>
            <a:endParaRPr lang="en-US" sz="1600" dirty="0"/>
          </a:p>
          <a:p>
            <a:pPr marL="0" indent="0">
              <a:buNone/>
            </a:pPr>
            <a:endParaRPr lang="en-US" sz="1600"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86" t="5608" r="4582" b="6409"/>
          <a:stretch/>
        </p:blipFill>
        <p:spPr bwMode="auto">
          <a:xfrm>
            <a:off x="5105400" y="1447800"/>
            <a:ext cx="3555175"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228600" y="6248400"/>
            <a:ext cx="8915400" cy="400110"/>
          </a:xfrm>
          <a:prstGeom prst="rect">
            <a:avLst/>
          </a:prstGeom>
        </p:spPr>
        <p:txBody>
          <a:bodyPr wrap="square">
            <a:spAutoFit/>
          </a:bodyPr>
          <a:lstStyle/>
          <a:p>
            <a:r>
              <a:rPr lang="en-US" sz="2000" u="sng" dirty="0" smtClean="0">
                <a:solidFill>
                  <a:prstClr val="black"/>
                </a:solidFill>
                <a:hlinkClick r:id="rId4"/>
              </a:rPr>
              <a:t>http://www.kancare.ks.gov/kancare-ombudsman-office/appeals-information</a:t>
            </a:r>
            <a:r>
              <a:rPr lang="en-US" sz="2000" dirty="0" smtClean="0">
                <a:solidFill>
                  <a:prstClr val="black"/>
                </a:solidFill>
              </a:rPr>
              <a:t>.</a:t>
            </a:r>
            <a:endParaRPr lang="en-US" sz="2000" dirty="0"/>
          </a:p>
        </p:txBody>
      </p:sp>
    </p:spTree>
    <p:extLst>
      <p:ext uri="{BB962C8B-B14F-4D97-AF65-F5344CB8AC3E}">
        <p14:creationId xmlns:p14="http://schemas.microsoft.com/office/powerpoint/2010/main" val="3775166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fontScale="90000"/>
          </a:bodyPr>
          <a:lstStyle/>
          <a:p>
            <a:r>
              <a:rPr lang="en-US" sz="3600" b="1" dirty="0" smtClean="0"/>
              <a:t>Is a HEARING right for your current situation? </a:t>
            </a:r>
            <a:endParaRPr lang="en-US" sz="3600" b="1" dirty="0"/>
          </a:p>
        </p:txBody>
      </p:sp>
      <p:sp>
        <p:nvSpPr>
          <p:cNvPr id="3" name="Content Placeholder 2"/>
          <p:cNvSpPr>
            <a:spLocks noGrp="1"/>
          </p:cNvSpPr>
          <p:nvPr>
            <p:ph idx="1"/>
          </p:nvPr>
        </p:nvSpPr>
        <p:spPr>
          <a:xfrm>
            <a:off x="114924" y="1066800"/>
            <a:ext cx="6629400" cy="5410200"/>
          </a:xfrm>
        </p:spPr>
        <p:txBody>
          <a:bodyPr>
            <a:normAutofit fontScale="92500" lnSpcReduction="10000"/>
          </a:bodyPr>
          <a:lstStyle/>
          <a:p>
            <a:r>
              <a:rPr lang="en-US" sz="2400" dirty="0" smtClean="0"/>
              <a:t>If you are a </a:t>
            </a:r>
            <a:r>
              <a:rPr lang="en-US" sz="2400" b="1" i="1" u="sng" dirty="0" smtClean="0"/>
              <a:t>current KanCare member </a:t>
            </a:r>
            <a:r>
              <a:rPr lang="en-US" sz="2400" dirty="0" smtClean="0"/>
              <a:t>who has </a:t>
            </a:r>
            <a:r>
              <a:rPr lang="en-US" sz="2400" b="1" i="1" u="sng" dirty="0" smtClean="0"/>
              <a:t>already submitted an appeal, </a:t>
            </a:r>
            <a:r>
              <a:rPr lang="en-US" sz="2400" u="sng" dirty="0" smtClean="0"/>
              <a:t>and</a:t>
            </a:r>
            <a:r>
              <a:rPr lang="en-US" sz="2400" b="1" i="1" u="sng" dirty="0" smtClean="0"/>
              <a:t> that appeal </a:t>
            </a:r>
            <a:r>
              <a:rPr lang="en-US" sz="2400" b="1" i="1" u="sng" dirty="0"/>
              <a:t>has been denied</a:t>
            </a:r>
            <a:r>
              <a:rPr lang="en-US" sz="2400" dirty="0"/>
              <a:t>, you may </a:t>
            </a:r>
            <a:r>
              <a:rPr lang="en-US" sz="2400" dirty="0" smtClean="0"/>
              <a:t>now </a:t>
            </a:r>
            <a:r>
              <a:rPr lang="en-US" sz="2400" dirty="0"/>
              <a:t>submit a request for </a:t>
            </a:r>
            <a:r>
              <a:rPr lang="en-US" sz="2400" dirty="0" smtClean="0"/>
              <a:t>a state fair hearing </a:t>
            </a:r>
            <a:r>
              <a:rPr lang="en-US" sz="2400" dirty="0" smtClean="0">
                <a:solidFill>
                  <a:srgbClr val="FF0000"/>
                </a:solidFill>
              </a:rPr>
              <a:t>(second chance to have someone hear your case).</a:t>
            </a:r>
            <a:endParaRPr lang="en-US" sz="2400" dirty="0" smtClean="0"/>
          </a:p>
          <a:p>
            <a:pPr marL="0" indent="0">
              <a:buNone/>
            </a:pPr>
            <a:endParaRPr lang="en-US" sz="2400" dirty="0"/>
          </a:p>
          <a:p>
            <a:r>
              <a:rPr lang="en-US" sz="2400" dirty="0" smtClean="0"/>
              <a:t>If you are </a:t>
            </a:r>
            <a:r>
              <a:rPr lang="en-US" sz="2400" b="1" i="1" u="sng" dirty="0" smtClean="0"/>
              <a:t>not</a:t>
            </a:r>
            <a:r>
              <a:rPr lang="en-US" sz="2400" u="sng" dirty="0" smtClean="0"/>
              <a:t> </a:t>
            </a:r>
            <a:r>
              <a:rPr lang="en-US" sz="2400" b="1" i="1" u="sng" dirty="0" smtClean="0"/>
              <a:t>currently receiving KanCare services</a:t>
            </a:r>
            <a:r>
              <a:rPr lang="en-US" sz="2400" dirty="0" smtClean="0"/>
              <a:t>, but </a:t>
            </a:r>
            <a:r>
              <a:rPr lang="en-US" sz="2400" dirty="0"/>
              <a:t>have (1) applied for KanCare and were denied or (2) were previously receiving KanCare services, but were notified that you are no longer </a:t>
            </a:r>
            <a:r>
              <a:rPr lang="en-US" sz="2400" dirty="0" smtClean="0"/>
              <a:t>eligible, you may submit a request for a state fair hearing </a:t>
            </a:r>
            <a:r>
              <a:rPr lang="en-US" sz="2400" dirty="0" smtClean="0">
                <a:solidFill>
                  <a:srgbClr val="FF0000"/>
                </a:solidFill>
              </a:rPr>
              <a:t>(without first submitting an appeal).</a:t>
            </a:r>
            <a:r>
              <a:rPr lang="en-US" sz="2400" dirty="0" smtClean="0"/>
              <a:t> </a:t>
            </a:r>
          </a:p>
          <a:p>
            <a:endParaRPr lang="en-US" sz="2400" dirty="0"/>
          </a:p>
          <a:p>
            <a:r>
              <a:rPr lang="en-US" sz="2400" dirty="0"/>
              <a:t>If you </a:t>
            </a:r>
            <a:r>
              <a:rPr lang="en-US" sz="2400" dirty="0" smtClean="0"/>
              <a:t>have </a:t>
            </a:r>
            <a:r>
              <a:rPr lang="en-US" sz="2400" dirty="0"/>
              <a:t>been waiting over 45 days (or over 90 days if claimed disability status) </a:t>
            </a:r>
            <a:r>
              <a:rPr lang="en-US" sz="2400" dirty="0" smtClean="0"/>
              <a:t>for your application to process, you </a:t>
            </a:r>
            <a:r>
              <a:rPr lang="en-US" sz="2400" dirty="0"/>
              <a:t>can request a state fair hearing.</a:t>
            </a:r>
          </a:p>
          <a:p>
            <a:endParaRPr lang="en-US" sz="2400" dirty="0" smtClean="0"/>
          </a:p>
          <a:p>
            <a:endParaRPr lang="en-US" sz="2400" dirty="0" smtClean="0">
              <a:solidFill>
                <a:srgbClr val="FF0000"/>
              </a:solidFill>
            </a:endParaRPr>
          </a:p>
          <a:p>
            <a:endParaRPr lang="en-US" dirty="0"/>
          </a:p>
          <a:p>
            <a:endParaRPr lang="en-US" sz="2300" dirty="0" smtClean="0"/>
          </a:p>
        </p:txBody>
      </p:sp>
      <p:sp>
        <p:nvSpPr>
          <p:cNvPr id="5" name="Slide Number Placeholder 4"/>
          <p:cNvSpPr>
            <a:spLocks noGrp="1"/>
          </p:cNvSpPr>
          <p:nvPr>
            <p:ph type="sldNum" sz="quarter" idx="12"/>
          </p:nvPr>
        </p:nvSpPr>
        <p:spPr/>
        <p:txBody>
          <a:bodyPr/>
          <a:lstStyle/>
          <a:p>
            <a:fld id="{3A2DE075-84B5-45F2-AAAE-98DBDA01584F}" type="slidenum">
              <a:rPr lang="en-US" smtClean="0"/>
              <a:pPr/>
              <a:t>2</a:t>
            </a:fld>
            <a:endParaRPr lang="en-US" dirty="0"/>
          </a:p>
        </p:txBody>
      </p:sp>
      <p:pic>
        <p:nvPicPr>
          <p:cNvPr id="7" name="Picture 6" descr="Mail, Envelope, Email, Send, Read, Open, Newsg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2227" y="1082679"/>
            <a:ext cx="2055073" cy="13601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34668" y="1981199"/>
            <a:ext cx="1524000" cy="461665"/>
          </a:xfrm>
          <a:prstGeom prst="rect">
            <a:avLst/>
          </a:prstGeom>
          <a:noFill/>
        </p:spPr>
        <p:txBody>
          <a:bodyPr wrap="square" rtlCol="0">
            <a:spAutoFit/>
          </a:bodyPr>
          <a:lstStyle/>
          <a:p>
            <a:r>
              <a:rPr lang="en-US" sz="2400" b="1" dirty="0" smtClean="0"/>
              <a:t>Appeal</a:t>
            </a:r>
            <a:endParaRPr lang="en-US" sz="2400" b="1" dirty="0"/>
          </a:p>
        </p:txBody>
      </p:sp>
      <p:pic>
        <p:nvPicPr>
          <p:cNvPr id="2050" name="Picture 2" descr="Denied, Insurance, Rejected, Stamp, Document, Paperwo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45483">
            <a:off x="7592739" y="1494988"/>
            <a:ext cx="758188" cy="481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older, Files, Paper, Office, Document, Archiv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599" y="3167193"/>
            <a:ext cx="1435735" cy="1295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420934" y="3703721"/>
            <a:ext cx="1295400" cy="646331"/>
          </a:xfrm>
          <a:prstGeom prst="rect">
            <a:avLst/>
          </a:prstGeom>
          <a:noFill/>
        </p:spPr>
        <p:txBody>
          <a:bodyPr wrap="square" rtlCol="0">
            <a:spAutoFit/>
          </a:bodyPr>
          <a:lstStyle/>
          <a:p>
            <a:pPr algn="ctr"/>
            <a:r>
              <a:rPr lang="en-US" b="1" dirty="0" smtClean="0"/>
              <a:t>KanCare Coverage</a:t>
            </a:r>
            <a:endParaRPr lang="en-US" b="1" dirty="0"/>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20760" r="19051" b="2026"/>
          <a:stretch/>
        </p:blipFill>
        <p:spPr>
          <a:xfrm>
            <a:off x="7280599" y="4952999"/>
            <a:ext cx="1358566" cy="1658563"/>
          </a:xfrm>
          <a:prstGeom prst="rect">
            <a:avLst/>
          </a:prstGeom>
        </p:spPr>
      </p:pic>
      <p:pic>
        <p:nvPicPr>
          <p:cNvPr id="12" name="Picture 2" descr="Denied, Insurance, Rejected, Stamp, Document, Paperwo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45483">
            <a:off x="7818218" y="3194574"/>
            <a:ext cx="758188" cy="481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551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rmAutofit fontScale="90000"/>
          </a:bodyPr>
          <a:lstStyle/>
          <a:p>
            <a:r>
              <a:rPr lang="en-US" sz="4000" b="1" dirty="0" smtClean="0"/>
              <a:t>What supporting documentation do I need?</a:t>
            </a:r>
            <a:endParaRPr lang="en-US" sz="4000" b="1"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20</a:t>
            </a:fld>
            <a:endParaRPr lang="en-US" dirty="0"/>
          </a:p>
        </p:txBody>
      </p:sp>
      <p:sp>
        <p:nvSpPr>
          <p:cNvPr id="7" name="Rectangle 6"/>
          <p:cNvSpPr/>
          <p:nvPr/>
        </p:nvSpPr>
        <p:spPr>
          <a:xfrm>
            <a:off x="103943" y="3046979"/>
            <a:ext cx="8686800" cy="3570208"/>
          </a:xfrm>
          <a:prstGeom prst="rect">
            <a:avLst/>
          </a:prstGeom>
        </p:spPr>
        <p:txBody>
          <a:bodyPr wrap="square">
            <a:spAutoFit/>
          </a:bodyPr>
          <a:lstStyle/>
          <a:p>
            <a:r>
              <a:rPr lang="en-US" sz="2200" b="1" u="sng" dirty="0" smtClean="0"/>
              <a:t>What type of documentation you need, depends on why you are requesting the state fair hearing.</a:t>
            </a:r>
            <a:endParaRPr lang="en-US" sz="2200" dirty="0"/>
          </a:p>
          <a:p>
            <a:pPr marL="914400" lvl="1" indent="-457200">
              <a:buFont typeface="+mj-lt"/>
              <a:buAutoNum type="arabicPeriod"/>
            </a:pPr>
            <a:r>
              <a:rPr lang="en-US" sz="2200" dirty="0" smtClean="0"/>
              <a:t>Are you requesting the hearing because the MCO has denied your appeal?</a:t>
            </a:r>
          </a:p>
          <a:p>
            <a:pPr marL="914400" lvl="1" indent="-457200">
              <a:buFont typeface="+mj-lt"/>
              <a:buAutoNum type="arabicPeriod"/>
            </a:pPr>
            <a:endParaRPr lang="en-US" sz="1400" dirty="0" smtClean="0"/>
          </a:p>
          <a:p>
            <a:pPr marL="914400" lvl="1" indent="-457200">
              <a:buFont typeface="+mj-lt"/>
              <a:buAutoNum type="arabicPeriod"/>
            </a:pPr>
            <a:r>
              <a:rPr lang="en-US" sz="2200" dirty="0" smtClean="0"/>
              <a:t>Are you requesting a hearing because you have lost or been denied coverage due to ineligibility or non-renewal?</a:t>
            </a:r>
          </a:p>
          <a:p>
            <a:pPr marL="914400" lvl="1" indent="-457200">
              <a:buFont typeface="+mj-lt"/>
              <a:buAutoNum type="arabicPeriod"/>
            </a:pPr>
            <a:endParaRPr lang="en-US" sz="1400" dirty="0"/>
          </a:p>
          <a:p>
            <a:pPr marL="914400" lvl="1" indent="-457200">
              <a:buFont typeface="+mj-lt"/>
              <a:buAutoNum type="arabicPeriod"/>
            </a:pPr>
            <a:r>
              <a:rPr lang="en-US" sz="2200" dirty="0" smtClean="0"/>
              <a:t>Are you requesting a hearing because you have been waiting for your KanCare application to process for over 45 days (over 90 days if the applicant claimed disability status)?</a:t>
            </a:r>
          </a:p>
        </p:txBody>
      </p:sp>
      <p:pic>
        <p:nvPicPr>
          <p:cNvPr id="4098" name="Picture 2" descr="Horizontal, Pan, Weigh, Kitchen Scale, Kitchen Utens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909914"/>
            <a:ext cx="1732994" cy="17329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4212" y="951343"/>
            <a:ext cx="7239000" cy="1785104"/>
          </a:xfrm>
          <a:prstGeom prst="rect">
            <a:avLst/>
          </a:prstGeom>
        </p:spPr>
        <p:txBody>
          <a:bodyPr wrap="square">
            <a:spAutoFit/>
          </a:bodyPr>
          <a:lstStyle/>
          <a:p>
            <a:pPr lvl="0"/>
            <a:r>
              <a:rPr lang="en-US" sz="2200" dirty="0">
                <a:solidFill>
                  <a:prstClr val="black"/>
                </a:solidFill>
              </a:rPr>
              <a:t>The Presiding Officer will enter an initial order based upon what is presented by both the member and the state agency or MCO representative at the hearing.  So it is important to come to the hearing prepared with documentation that will support your case.</a:t>
            </a:r>
          </a:p>
        </p:txBody>
      </p:sp>
    </p:spTree>
    <p:extLst>
      <p:ext uri="{BB962C8B-B14F-4D97-AF65-F5344CB8AC3E}">
        <p14:creationId xmlns:p14="http://schemas.microsoft.com/office/powerpoint/2010/main" val="539725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24" y="152400"/>
            <a:ext cx="8839200" cy="1143000"/>
          </a:xfrm>
        </p:spPr>
        <p:txBody>
          <a:bodyPr>
            <a:normAutofit fontScale="90000"/>
          </a:bodyPr>
          <a:lstStyle/>
          <a:p>
            <a:pPr lvl="1" algn="ctr" rtl="0">
              <a:spcBef>
                <a:spcPct val="0"/>
              </a:spcBef>
            </a:pPr>
            <a:r>
              <a:rPr lang="en-US" sz="3100" b="1" dirty="0" smtClean="0"/>
              <a:t>Are you requesting the hearing because              the MCO has denied your appeal?</a:t>
            </a:r>
            <a:r>
              <a:rPr lang="en-US" sz="1600" dirty="0" smtClean="0"/>
              <a:t/>
            </a:r>
            <a:br>
              <a:rPr lang="en-US" sz="1600" dirty="0" smtClean="0"/>
            </a:br>
            <a:endParaRPr lang="en-US" sz="4000" b="1"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21</a:t>
            </a:fld>
            <a:endParaRPr lang="en-US" dirty="0"/>
          </a:p>
        </p:txBody>
      </p:sp>
      <p:sp>
        <p:nvSpPr>
          <p:cNvPr id="7" name="Rectangle 6"/>
          <p:cNvSpPr/>
          <p:nvPr/>
        </p:nvSpPr>
        <p:spPr>
          <a:xfrm>
            <a:off x="228600" y="1143000"/>
            <a:ext cx="8686800" cy="1661993"/>
          </a:xfrm>
          <a:prstGeom prst="rect">
            <a:avLst/>
          </a:prstGeom>
        </p:spPr>
        <p:txBody>
          <a:bodyPr wrap="square">
            <a:spAutoFit/>
          </a:bodyPr>
          <a:lstStyle/>
          <a:p>
            <a:pPr marL="285750"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sz="1600" b="1" i="1" dirty="0" smtClean="0"/>
          </a:p>
          <a:p>
            <a:endParaRPr lang="en-US" sz="1600" dirty="0" smtClean="0"/>
          </a:p>
          <a:p>
            <a:pPr>
              <a:buFont typeface="Wingdings" pitchFamily="2" charset="2"/>
              <a:buChar char="Ø"/>
            </a:pPr>
            <a:endParaRPr lang="en-US" sz="2200" dirty="0" smtClean="0"/>
          </a:p>
        </p:txBody>
      </p:sp>
      <p:sp>
        <p:nvSpPr>
          <p:cNvPr id="6" name="Content Placeholder 5"/>
          <p:cNvSpPr>
            <a:spLocks noGrp="1"/>
          </p:cNvSpPr>
          <p:nvPr>
            <p:ph idx="1"/>
          </p:nvPr>
        </p:nvSpPr>
        <p:spPr>
          <a:xfrm>
            <a:off x="304800" y="2667000"/>
            <a:ext cx="8534400" cy="4191000"/>
          </a:xfrm>
        </p:spPr>
        <p:txBody>
          <a:bodyPr>
            <a:normAutofit/>
          </a:bodyPr>
          <a:lstStyle/>
          <a:p>
            <a:pPr>
              <a:buNone/>
            </a:pPr>
            <a:r>
              <a:rPr lang="en-US" sz="2300" b="1" u="sng" dirty="0" smtClean="0"/>
              <a:t>If so, the supporting documentation for the SFH should Identify:</a:t>
            </a:r>
          </a:p>
          <a:p>
            <a:pPr marL="457200" indent="-457200">
              <a:buFont typeface="+mj-lt"/>
              <a:buAutoNum type="arabicParenR"/>
            </a:pPr>
            <a:r>
              <a:rPr lang="en-US" sz="2300" dirty="0" smtClean="0"/>
              <a:t>The adverse action that has been determined by the MCO regarding services/benefits</a:t>
            </a:r>
          </a:p>
          <a:p>
            <a:pPr marL="457200" indent="-457200">
              <a:buFont typeface="+mj-lt"/>
              <a:buAutoNum type="arabicParenR"/>
            </a:pPr>
            <a:endParaRPr lang="en-US" sz="1600" dirty="0" smtClean="0"/>
          </a:p>
          <a:p>
            <a:pPr marL="457200" indent="-457200">
              <a:buFont typeface="+mj-lt"/>
              <a:buAutoNum type="arabicParenR"/>
            </a:pPr>
            <a:r>
              <a:rPr lang="en-US" sz="2300" dirty="0" smtClean="0"/>
              <a:t>Why this action should not take place and problems it will cause </a:t>
            </a:r>
          </a:p>
          <a:p>
            <a:pPr marL="457200" indent="-457200">
              <a:buFont typeface="+mj-lt"/>
              <a:buAutoNum type="arabicParenR"/>
            </a:pPr>
            <a:endParaRPr lang="en-US" sz="1600" dirty="0" smtClean="0"/>
          </a:p>
          <a:p>
            <a:pPr marL="457200" indent="-457200">
              <a:buFont typeface="+mj-lt"/>
              <a:buAutoNum type="arabicParenR"/>
            </a:pPr>
            <a:r>
              <a:rPr lang="en-US" sz="2300" dirty="0" smtClean="0"/>
              <a:t>The effect this action will have both short and long-term on the physical, mental and emotional health of the member </a:t>
            </a:r>
          </a:p>
          <a:p>
            <a:pPr marL="0" indent="0">
              <a:buNone/>
            </a:pPr>
            <a:endParaRPr lang="en-US" sz="1600" dirty="0" smtClean="0"/>
          </a:p>
          <a:p>
            <a:pPr lvl="1"/>
            <a:r>
              <a:rPr lang="en-US" sz="2300" dirty="0"/>
              <a:t>This documentation can be in the form of a letter from yourself and other professionals.</a:t>
            </a:r>
          </a:p>
          <a:p>
            <a:pPr marL="0" indent="0">
              <a:buNone/>
            </a:pPr>
            <a:endParaRPr lang="en-US" sz="2300" dirty="0" smtClean="0"/>
          </a:p>
          <a:p>
            <a:endParaRPr lang="en-US" dirty="0"/>
          </a:p>
        </p:txBody>
      </p:sp>
      <p:pic>
        <p:nvPicPr>
          <p:cNvPr id="8" name="Picture 6" descr="Mail, Envelope, Email, Send, Read, Open, Newsg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86591">
            <a:off x="2891965" y="999551"/>
            <a:ext cx="2746895" cy="13725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396566">
            <a:off x="3827710" y="1957972"/>
            <a:ext cx="1066800" cy="369332"/>
          </a:xfrm>
          <a:prstGeom prst="rect">
            <a:avLst/>
          </a:prstGeom>
          <a:noFill/>
        </p:spPr>
        <p:txBody>
          <a:bodyPr wrap="square" rtlCol="0">
            <a:spAutoFit/>
          </a:bodyPr>
          <a:lstStyle/>
          <a:p>
            <a:r>
              <a:rPr lang="en-US" b="1" dirty="0" smtClean="0"/>
              <a:t>Appeal</a:t>
            </a:r>
            <a:endParaRPr lang="en-US" b="1" dirty="0"/>
          </a:p>
        </p:txBody>
      </p:sp>
      <p:pic>
        <p:nvPicPr>
          <p:cNvPr id="10" name="Picture 2" descr="Denied, Insurance, Rejected, Stamp, Document, Paperwork"/>
          <p:cNvPicPr>
            <a:picLocks noChangeAspect="1" noChangeArrowheads="1"/>
          </p:cNvPicPr>
          <p:nvPr/>
        </p:nvPicPr>
        <p:blipFill>
          <a:blip r:embed="rId4" cstate="print"/>
          <a:srcRect/>
          <a:stretch>
            <a:fillRect/>
          </a:stretch>
        </p:blipFill>
        <p:spPr bwMode="auto">
          <a:xfrm rot="280789">
            <a:off x="4268923" y="1461391"/>
            <a:ext cx="706377" cy="448844"/>
          </a:xfrm>
          <a:prstGeom prst="rect">
            <a:avLst/>
          </a:prstGeom>
          <a:noFill/>
        </p:spPr>
      </p:pic>
    </p:spTree>
    <p:extLst>
      <p:ext uri="{BB962C8B-B14F-4D97-AF65-F5344CB8AC3E}">
        <p14:creationId xmlns:p14="http://schemas.microsoft.com/office/powerpoint/2010/main" val="2369317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143000"/>
          </a:xfrm>
        </p:spPr>
        <p:txBody>
          <a:bodyPr>
            <a:normAutofit fontScale="90000"/>
          </a:bodyPr>
          <a:lstStyle/>
          <a:p>
            <a:pPr lvl="1" algn="ctr" rtl="0">
              <a:spcBef>
                <a:spcPct val="0"/>
              </a:spcBef>
            </a:pPr>
            <a:r>
              <a:rPr lang="en-US" sz="2900" b="1" dirty="0" smtClean="0">
                <a:latin typeface="+mn-lt"/>
              </a:rPr>
              <a:t>Are you requesting the hearing because your KanCare coverage has been terminated or denied due to ineligibility?</a:t>
            </a:r>
            <a:r>
              <a:rPr lang="en-US" sz="1600" dirty="0" smtClean="0"/>
              <a:t/>
            </a:r>
            <a:br>
              <a:rPr lang="en-US" sz="1600" dirty="0" smtClean="0"/>
            </a:br>
            <a:endParaRPr lang="en-US" sz="4000" b="1"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22</a:t>
            </a:fld>
            <a:endParaRPr lang="en-US" dirty="0"/>
          </a:p>
        </p:txBody>
      </p:sp>
      <p:sp>
        <p:nvSpPr>
          <p:cNvPr id="7" name="Rectangle 6"/>
          <p:cNvSpPr/>
          <p:nvPr/>
        </p:nvSpPr>
        <p:spPr>
          <a:xfrm>
            <a:off x="228600" y="1143000"/>
            <a:ext cx="8686800" cy="1661993"/>
          </a:xfrm>
          <a:prstGeom prst="rect">
            <a:avLst/>
          </a:prstGeom>
        </p:spPr>
        <p:txBody>
          <a:bodyPr wrap="square">
            <a:spAutoFit/>
          </a:bodyPr>
          <a:lstStyle/>
          <a:p>
            <a:pPr marL="285750"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sz="1600" b="1" i="1" dirty="0" smtClean="0"/>
          </a:p>
          <a:p>
            <a:endParaRPr lang="en-US" sz="1600" dirty="0" smtClean="0"/>
          </a:p>
          <a:p>
            <a:pPr>
              <a:buFont typeface="Wingdings" pitchFamily="2" charset="2"/>
              <a:buChar char="Ø"/>
            </a:pPr>
            <a:endParaRPr lang="en-US" sz="2200" dirty="0" smtClean="0"/>
          </a:p>
        </p:txBody>
      </p:sp>
      <p:sp>
        <p:nvSpPr>
          <p:cNvPr id="6" name="Content Placeholder 5"/>
          <p:cNvSpPr>
            <a:spLocks noGrp="1"/>
          </p:cNvSpPr>
          <p:nvPr>
            <p:ph idx="1"/>
          </p:nvPr>
        </p:nvSpPr>
        <p:spPr>
          <a:xfrm>
            <a:off x="228600" y="3048000"/>
            <a:ext cx="8677922" cy="4267200"/>
          </a:xfrm>
        </p:spPr>
        <p:txBody>
          <a:bodyPr>
            <a:normAutofit fontScale="70000" lnSpcReduction="20000"/>
          </a:bodyPr>
          <a:lstStyle/>
          <a:p>
            <a:pPr marL="0" indent="0">
              <a:buNone/>
            </a:pPr>
            <a:r>
              <a:rPr lang="en-US" sz="3400" b="1" u="sng" dirty="0" smtClean="0"/>
              <a:t>If so, the supporting documentation you provide needs </a:t>
            </a:r>
            <a:r>
              <a:rPr lang="en-US" sz="3400" b="1" u="sng" dirty="0"/>
              <a:t>to </a:t>
            </a:r>
            <a:r>
              <a:rPr lang="en-US" sz="3400" b="1" u="sng" dirty="0" smtClean="0"/>
              <a:t>show:</a:t>
            </a:r>
          </a:p>
          <a:p>
            <a:pPr marL="0" indent="0">
              <a:buNone/>
            </a:pPr>
            <a:r>
              <a:rPr lang="en-US" sz="3400" dirty="0" smtClean="0"/>
              <a:t>The KanCare Clearinghouse </a:t>
            </a:r>
            <a:r>
              <a:rPr lang="en-US" sz="3400" dirty="0" smtClean="0"/>
              <a:t>or state agency did </a:t>
            </a:r>
            <a:r>
              <a:rPr lang="en-US" sz="3400" dirty="0"/>
              <a:t>not follow the rules in processing the application or renewal, </a:t>
            </a:r>
            <a:r>
              <a:rPr lang="en-US" sz="3400" dirty="0" smtClean="0"/>
              <a:t>rather </a:t>
            </a:r>
            <a:r>
              <a:rPr lang="en-US" sz="3400" dirty="0"/>
              <a:t>than show reasons </a:t>
            </a:r>
            <a:r>
              <a:rPr lang="en-US" sz="3400" i="1" dirty="0"/>
              <a:t>why</a:t>
            </a:r>
            <a:r>
              <a:rPr lang="en-US" sz="3400" dirty="0"/>
              <a:t> a person needs </a:t>
            </a:r>
            <a:r>
              <a:rPr lang="en-US" sz="3400" dirty="0" smtClean="0"/>
              <a:t>KanCare.  </a:t>
            </a:r>
            <a:endParaRPr lang="en-US" sz="3400" dirty="0"/>
          </a:p>
          <a:p>
            <a:pPr marL="0" indent="0">
              <a:buNone/>
            </a:pPr>
            <a:endParaRPr lang="en-US" sz="2300" b="1" i="1" dirty="0" smtClean="0"/>
          </a:p>
          <a:p>
            <a:pPr marL="0" lvl="0" indent="0">
              <a:buNone/>
            </a:pPr>
            <a:r>
              <a:rPr lang="en-US" b="1" u="sng" dirty="0" smtClean="0"/>
              <a:t>Examples: </a:t>
            </a:r>
            <a:endParaRPr lang="en-US" dirty="0" smtClean="0"/>
          </a:p>
          <a:p>
            <a:pPr marL="514350" lvl="0" indent="-514350">
              <a:buFont typeface="+mj-lt"/>
              <a:buAutoNum type="arabicPeriod"/>
            </a:pPr>
            <a:r>
              <a:rPr lang="en-US" dirty="0" smtClean="0"/>
              <a:t>Renewal </a:t>
            </a:r>
            <a:r>
              <a:rPr lang="en-US" dirty="0"/>
              <a:t>was turned in on time with all information filled out and </a:t>
            </a:r>
            <a:r>
              <a:rPr lang="en-US" dirty="0" smtClean="0"/>
              <a:t>KanCare coverage </a:t>
            </a:r>
            <a:r>
              <a:rPr lang="en-US" dirty="0"/>
              <a:t>was still dropped with no other reasons </a:t>
            </a:r>
            <a:r>
              <a:rPr lang="en-US" dirty="0" smtClean="0"/>
              <a:t>given.</a:t>
            </a:r>
          </a:p>
          <a:p>
            <a:pPr marL="457200" lvl="0" indent="-457200">
              <a:buFont typeface="+mj-lt"/>
              <a:buAutoNum type="arabicPeriod"/>
            </a:pPr>
            <a:endParaRPr lang="en-US" sz="2400" dirty="0"/>
          </a:p>
          <a:p>
            <a:pPr marL="514350" lvl="0" indent="-514350">
              <a:buFont typeface="+mj-lt"/>
              <a:buAutoNum type="arabicPeriod"/>
            </a:pPr>
            <a:r>
              <a:rPr lang="en-US" dirty="0" smtClean="0"/>
              <a:t>My </a:t>
            </a:r>
            <a:r>
              <a:rPr lang="en-US" dirty="0"/>
              <a:t>application was denied because I was lacking necessary information, but I have the fax receipt showing that this information was both sent and received on a specific date and was on time.</a:t>
            </a:r>
            <a:endParaRPr lang="en-US" sz="2400" dirty="0"/>
          </a:p>
          <a:p>
            <a:endParaRPr lang="en-US" dirty="0"/>
          </a:p>
        </p:txBody>
      </p:sp>
      <p:pic>
        <p:nvPicPr>
          <p:cNvPr id="8" name="Picture 6" descr="Mail, Envelope, Email, Send, Read, Open, Newsg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86591">
            <a:off x="2882133" y="1269229"/>
            <a:ext cx="3062061" cy="15300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enied, Insurance, Rejected, Stamp, Document, Paperwork"/>
          <p:cNvPicPr>
            <a:picLocks noChangeAspect="1" noChangeArrowheads="1"/>
          </p:cNvPicPr>
          <p:nvPr/>
        </p:nvPicPr>
        <p:blipFill>
          <a:blip r:embed="rId4" cstate="print"/>
          <a:srcRect/>
          <a:stretch>
            <a:fillRect/>
          </a:stretch>
        </p:blipFill>
        <p:spPr bwMode="auto">
          <a:xfrm rot="280789">
            <a:off x="4458456" y="1809807"/>
            <a:ext cx="706377" cy="448844"/>
          </a:xfrm>
          <a:prstGeom prst="rect">
            <a:avLst/>
          </a:prstGeom>
          <a:noFill/>
        </p:spPr>
      </p:pic>
      <p:sp>
        <p:nvSpPr>
          <p:cNvPr id="3" name="TextBox 2"/>
          <p:cNvSpPr txBox="1"/>
          <p:nvPr/>
        </p:nvSpPr>
        <p:spPr>
          <a:xfrm rot="396566">
            <a:off x="3907923" y="2314072"/>
            <a:ext cx="1066800" cy="369332"/>
          </a:xfrm>
          <a:prstGeom prst="rect">
            <a:avLst/>
          </a:prstGeom>
          <a:noFill/>
        </p:spPr>
        <p:txBody>
          <a:bodyPr wrap="square" rtlCol="0">
            <a:spAutoFit/>
          </a:bodyPr>
          <a:lstStyle/>
          <a:p>
            <a:r>
              <a:rPr lang="en-US" b="1" dirty="0" smtClean="0"/>
              <a:t>Eligibility</a:t>
            </a:r>
            <a:endParaRPr lang="en-US" b="1" dirty="0"/>
          </a:p>
        </p:txBody>
      </p:sp>
    </p:spTree>
    <p:extLst>
      <p:ext uri="{BB962C8B-B14F-4D97-AF65-F5344CB8AC3E}">
        <p14:creationId xmlns:p14="http://schemas.microsoft.com/office/powerpoint/2010/main" val="2314832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1143000"/>
          </a:xfrm>
        </p:spPr>
        <p:txBody>
          <a:bodyPr>
            <a:normAutofit fontScale="90000"/>
          </a:bodyPr>
          <a:lstStyle/>
          <a:p>
            <a:pPr lvl="1" algn="ctr" rtl="0">
              <a:spcBef>
                <a:spcPct val="0"/>
              </a:spcBef>
            </a:pPr>
            <a:r>
              <a:rPr lang="en-US" sz="2900" b="1" dirty="0" smtClean="0">
                <a:latin typeface="+mn-lt"/>
              </a:rPr>
              <a:t>Are you requesting the hearing because your KanCare application has been processing for over 45 days </a:t>
            </a:r>
            <a:br>
              <a:rPr lang="en-US" sz="2900" b="1" dirty="0" smtClean="0">
                <a:latin typeface="+mn-lt"/>
              </a:rPr>
            </a:br>
            <a:r>
              <a:rPr lang="en-US" sz="2900" b="1" dirty="0" smtClean="0">
                <a:latin typeface="+mn-lt"/>
              </a:rPr>
              <a:t>(Over 90 days if applicant claimed disability status)? </a:t>
            </a:r>
            <a:r>
              <a:rPr lang="en-US" sz="1600" dirty="0" smtClean="0"/>
              <a:t/>
            </a:r>
            <a:br>
              <a:rPr lang="en-US" sz="1600" dirty="0" smtClean="0"/>
            </a:br>
            <a:endParaRPr lang="en-US" sz="4000" b="1"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23</a:t>
            </a:fld>
            <a:endParaRPr lang="en-US" dirty="0"/>
          </a:p>
        </p:txBody>
      </p:sp>
      <p:sp>
        <p:nvSpPr>
          <p:cNvPr id="7" name="Rectangle 6"/>
          <p:cNvSpPr/>
          <p:nvPr/>
        </p:nvSpPr>
        <p:spPr>
          <a:xfrm>
            <a:off x="228600" y="1143000"/>
            <a:ext cx="8686800" cy="1661993"/>
          </a:xfrm>
          <a:prstGeom prst="rect">
            <a:avLst/>
          </a:prstGeom>
        </p:spPr>
        <p:txBody>
          <a:bodyPr wrap="square">
            <a:spAutoFit/>
          </a:bodyPr>
          <a:lstStyle/>
          <a:p>
            <a:pPr marL="285750"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sz="1600" b="1" i="1" dirty="0" smtClean="0"/>
          </a:p>
          <a:p>
            <a:endParaRPr lang="en-US" sz="1600" dirty="0" smtClean="0"/>
          </a:p>
          <a:p>
            <a:pPr>
              <a:buFont typeface="Wingdings" pitchFamily="2" charset="2"/>
              <a:buChar char="Ø"/>
            </a:pPr>
            <a:endParaRPr lang="en-US" sz="2200" dirty="0" smtClean="0"/>
          </a:p>
        </p:txBody>
      </p:sp>
      <p:sp>
        <p:nvSpPr>
          <p:cNvPr id="6" name="Content Placeholder 5"/>
          <p:cNvSpPr>
            <a:spLocks noGrp="1"/>
          </p:cNvSpPr>
          <p:nvPr>
            <p:ph idx="1"/>
          </p:nvPr>
        </p:nvSpPr>
        <p:spPr>
          <a:xfrm>
            <a:off x="228600" y="3657600"/>
            <a:ext cx="8458200" cy="3200400"/>
          </a:xfrm>
        </p:spPr>
        <p:txBody>
          <a:bodyPr>
            <a:normAutofit fontScale="77500" lnSpcReduction="20000"/>
          </a:bodyPr>
          <a:lstStyle/>
          <a:p>
            <a:pPr marL="0" indent="0">
              <a:buNone/>
            </a:pPr>
            <a:r>
              <a:rPr lang="en-US" sz="2800" b="1" u="sng" dirty="0" smtClean="0"/>
              <a:t>If so, the supporting documentation you provide needs </a:t>
            </a:r>
            <a:r>
              <a:rPr lang="en-US" sz="2800" b="1" u="sng" dirty="0"/>
              <a:t>to </a:t>
            </a:r>
            <a:r>
              <a:rPr lang="en-US" sz="2800" b="1" u="sng" dirty="0" smtClean="0"/>
              <a:t>show that you have done your due diligence:</a:t>
            </a:r>
          </a:p>
          <a:p>
            <a:pPr marL="0" indent="0">
              <a:buNone/>
            </a:pPr>
            <a:r>
              <a:rPr lang="en-US" sz="2800" b="1" u="sng" dirty="0" smtClean="0"/>
              <a:t> </a:t>
            </a:r>
          </a:p>
          <a:p>
            <a:r>
              <a:rPr lang="en-US" sz="2800" dirty="0" smtClean="0"/>
              <a:t>You have </a:t>
            </a:r>
            <a:r>
              <a:rPr lang="en-US" sz="2800" dirty="0"/>
              <a:t>sent in all documentation </a:t>
            </a:r>
            <a:r>
              <a:rPr lang="en-US" sz="2800" dirty="0" smtClean="0"/>
              <a:t>requested by the KanCare Clearinghouse (the required documents needed to determine </a:t>
            </a:r>
            <a:r>
              <a:rPr lang="en-US" sz="2800" dirty="0"/>
              <a:t>your </a:t>
            </a:r>
            <a:r>
              <a:rPr lang="en-US" sz="2800" dirty="0" smtClean="0"/>
              <a:t>eligibility) in a timely manner.</a:t>
            </a:r>
          </a:p>
          <a:p>
            <a:pPr marL="0" indent="0">
              <a:buNone/>
            </a:pPr>
            <a:endParaRPr lang="en-US" sz="2800" dirty="0" smtClean="0"/>
          </a:p>
          <a:p>
            <a:r>
              <a:rPr lang="en-US" sz="2800" dirty="0" smtClean="0"/>
              <a:t>You have contacted the KanCare Clearinghouse in a timely manner to ensure they have received all the documents you have submitted.</a:t>
            </a:r>
          </a:p>
          <a:p>
            <a:endParaRPr lang="en-US" sz="3400" dirty="0"/>
          </a:p>
          <a:p>
            <a:pPr>
              <a:buNone/>
            </a:pPr>
            <a:endParaRPr lang="en-US" sz="2300" b="1" u="sng" dirty="0"/>
          </a:p>
          <a:p>
            <a:pPr marL="457200" indent="-457200">
              <a:buFont typeface="+mj-lt"/>
              <a:buAutoNum type="arabicParenR"/>
            </a:pPr>
            <a:endParaRPr lang="en-US" sz="2300" b="1" i="1" dirty="0" smtClean="0"/>
          </a:p>
          <a:p>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0760" r="19051" b="2026"/>
          <a:stretch/>
        </p:blipFill>
        <p:spPr>
          <a:xfrm>
            <a:off x="3581400" y="1537964"/>
            <a:ext cx="1524000" cy="1860529"/>
          </a:xfrm>
          <a:prstGeom prst="rect">
            <a:avLst/>
          </a:prstGeom>
        </p:spPr>
      </p:pic>
    </p:spTree>
    <p:extLst>
      <p:ext uri="{BB962C8B-B14F-4D97-AF65-F5344CB8AC3E}">
        <p14:creationId xmlns:p14="http://schemas.microsoft.com/office/powerpoint/2010/main" val="2989609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0891" b="10010"/>
          <a:stretch/>
        </p:blipFill>
        <p:spPr>
          <a:xfrm>
            <a:off x="2438400" y="609600"/>
            <a:ext cx="3733800" cy="1935026"/>
          </a:xfrm>
          <a:prstGeom prst="rect">
            <a:avLst/>
          </a:prstGeom>
        </p:spPr>
      </p:pic>
      <p:sp>
        <p:nvSpPr>
          <p:cNvPr id="2" name="Title 1"/>
          <p:cNvSpPr>
            <a:spLocks noGrp="1"/>
          </p:cNvSpPr>
          <p:nvPr>
            <p:ph type="title"/>
          </p:nvPr>
        </p:nvSpPr>
        <p:spPr>
          <a:xfrm>
            <a:off x="304800" y="-152400"/>
            <a:ext cx="8229600" cy="1143000"/>
          </a:xfrm>
        </p:spPr>
        <p:txBody>
          <a:bodyPr>
            <a:normAutofit/>
          </a:bodyPr>
          <a:lstStyle/>
          <a:p>
            <a:r>
              <a:rPr lang="en-US" sz="3600" b="1" dirty="0" smtClean="0"/>
              <a:t>Application Assistance Folder</a:t>
            </a:r>
            <a:endParaRPr lang="en-US" sz="3600" b="1" dirty="0"/>
          </a:p>
        </p:txBody>
      </p:sp>
      <p:sp>
        <p:nvSpPr>
          <p:cNvPr id="3" name="Content Placeholder 2"/>
          <p:cNvSpPr>
            <a:spLocks noGrp="1"/>
          </p:cNvSpPr>
          <p:nvPr>
            <p:ph idx="1"/>
          </p:nvPr>
        </p:nvSpPr>
        <p:spPr>
          <a:xfrm>
            <a:off x="228600" y="2362200"/>
            <a:ext cx="8686800" cy="4800600"/>
          </a:xfrm>
        </p:spPr>
        <p:txBody>
          <a:bodyPr>
            <a:normAutofit fontScale="70000" lnSpcReduction="20000"/>
          </a:bodyPr>
          <a:lstStyle/>
          <a:p>
            <a:pPr marL="0" indent="0">
              <a:buNone/>
            </a:pPr>
            <a:r>
              <a:rPr lang="en-US" sz="3100" b="1" u="sng" dirty="0" smtClean="0"/>
              <a:t>You may want to use the forms available in the KanCare Ombudsman’s Application Assistance Folder to help:</a:t>
            </a:r>
          </a:p>
          <a:p>
            <a:endParaRPr lang="en-US" sz="3100" dirty="0"/>
          </a:p>
          <a:p>
            <a:r>
              <a:rPr lang="en-US" sz="3100" dirty="0" smtClean="0"/>
              <a:t>Provides guidance </a:t>
            </a:r>
            <a:r>
              <a:rPr lang="en-US" sz="3100" dirty="0"/>
              <a:t>on (1) what documentation to submit with the application and (2) what questions to follow up with </a:t>
            </a:r>
            <a:r>
              <a:rPr lang="en-US" sz="3100" i="1" dirty="0"/>
              <a:t>after</a:t>
            </a:r>
            <a:r>
              <a:rPr lang="en-US" sz="3100" dirty="0"/>
              <a:t> they have submitted their application</a:t>
            </a:r>
            <a:r>
              <a:rPr lang="en-US" sz="3100" dirty="0" smtClean="0"/>
              <a:t>.</a:t>
            </a:r>
          </a:p>
          <a:p>
            <a:pPr marL="0" indent="0">
              <a:buNone/>
            </a:pPr>
            <a:endParaRPr lang="en-US" sz="1600" dirty="0"/>
          </a:p>
          <a:p>
            <a:r>
              <a:rPr lang="en-US" sz="3100" dirty="0" smtClean="0"/>
              <a:t>Helps to keep the KanCare </a:t>
            </a:r>
            <a:r>
              <a:rPr lang="en-US" sz="3100" dirty="0"/>
              <a:t>applicant’s application and additional documentation organized.</a:t>
            </a:r>
          </a:p>
          <a:p>
            <a:pPr marL="0" indent="0">
              <a:buNone/>
            </a:pPr>
            <a:endParaRPr lang="en-US" sz="1600" dirty="0"/>
          </a:p>
          <a:p>
            <a:r>
              <a:rPr lang="en-US" sz="3100" dirty="0" smtClean="0"/>
              <a:t>Answers </a:t>
            </a:r>
            <a:r>
              <a:rPr lang="en-US" sz="3100" dirty="0"/>
              <a:t>some of the most frequently asked questions about the application process</a:t>
            </a:r>
            <a:r>
              <a:rPr lang="en-US" sz="3100" dirty="0" smtClean="0"/>
              <a:t>.</a:t>
            </a:r>
          </a:p>
          <a:p>
            <a:endParaRPr lang="en-US" sz="1600" dirty="0"/>
          </a:p>
          <a:p>
            <a:r>
              <a:rPr lang="en-US" sz="3100" dirty="0" smtClean="0"/>
              <a:t>The Application Assistance Folder can </a:t>
            </a:r>
            <a:r>
              <a:rPr lang="en-US" sz="3100" dirty="0"/>
              <a:t>be found at:  </a:t>
            </a:r>
            <a:r>
              <a:rPr lang="en-US" sz="3100" dirty="0">
                <a:hlinkClick r:id="rId4"/>
              </a:rPr>
              <a:t>http://</a:t>
            </a:r>
            <a:r>
              <a:rPr lang="en-US" sz="3100" dirty="0" smtClean="0">
                <a:hlinkClick r:id="rId4"/>
              </a:rPr>
              <a:t>www.kancare.ks.gov/kancare-ombudsman-office/resources</a:t>
            </a:r>
            <a:r>
              <a:rPr lang="en-US" sz="3100" dirty="0" smtClean="0"/>
              <a:t> </a:t>
            </a:r>
            <a:endParaRPr lang="en-US" sz="3100" dirty="0"/>
          </a:p>
          <a:p>
            <a:endParaRPr lang="en-US" dirty="0"/>
          </a:p>
        </p:txBody>
      </p:sp>
      <p:sp>
        <p:nvSpPr>
          <p:cNvPr id="5" name="Slide Number Placeholder 4"/>
          <p:cNvSpPr>
            <a:spLocks noGrp="1"/>
          </p:cNvSpPr>
          <p:nvPr>
            <p:ph type="sldNum" sz="quarter" idx="12"/>
          </p:nvPr>
        </p:nvSpPr>
        <p:spPr/>
        <p:txBody>
          <a:bodyPr/>
          <a:lstStyle/>
          <a:p>
            <a:fld id="{3A2DE075-84B5-45F2-AAAE-98DBDA01584F}" type="slidenum">
              <a:rPr lang="en-US" smtClean="0"/>
              <a:pPr/>
              <a:t>24</a:t>
            </a:fld>
            <a:endParaRPr lang="en-US"/>
          </a:p>
        </p:txBody>
      </p:sp>
    </p:spTree>
    <p:extLst>
      <p:ext uri="{BB962C8B-B14F-4D97-AF65-F5344CB8AC3E}">
        <p14:creationId xmlns:p14="http://schemas.microsoft.com/office/powerpoint/2010/main" val="2037361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normAutofit/>
          </a:bodyPr>
          <a:lstStyle/>
          <a:p>
            <a:r>
              <a:rPr lang="en-US" sz="4000" b="1" dirty="0" smtClean="0"/>
              <a:t>Legal Representation for SFH</a:t>
            </a:r>
            <a:endParaRPr lang="en-US" sz="4000" b="1"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25</a:t>
            </a:fld>
            <a:endParaRPr lang="en-US" dirty="0"/>
          </a:p>
        </p:txBody>
      </p:sp>
      <p:pic>
        <p:nvPicPr>
          <p:cNvPr id="6146" name="Picture 2" descr="Speech, Stage, Lecture, Microphone, Fair, Occu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0"/>
            <a:ext cx="1371600" cy="1371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20040" y="1752600"/>
            <a:ext cx="8458200" cy="4616648"/>
          </a:xfrm>
          <a:prstGeom prst="rect">
            <a:avLst/>
          </a:prstGeom>
        </p:spPr>
        <p:txBody>
          <a:bodyPr wrap="square">
            <a:spAutoFit/>
          </a:bodyPr>
          <a:lstStyle/>
          <a:p>
            <a:pPr lvl="0"/>
            <a:r>
              <a:rPr lang="en-US" sz="2100" b="1" u="sng" dirty="0"/>
              <a:t>You may have an attorney represent you at the hearing.  </a:t>
            </a:r>
          </a:p>
          <a:p>
            <a:pPr marL="342900" indent="-342900">
              <a:buFont typeface="Arial" panose="020B0604020202020204" pitchFamily="34" charset="0"/>
              <a:buChar char="•"/>
            </a:pPr>
            <a:r>
              <a:rPr lang="en-US" sz="2100" dirty="0"/>
              <a:t>The </a:t>
            </a:r>
            <a:r>
              <a:rPr lang="en-US" sz="2100" dirty="0" smtClean="0"/>
              <a:t>KanCare Ombudsman’s </a:t>
            </a:r>
            <a:r>
              <a:rPr lang="en-US" sz="2100" dirty="0"/>
              <a:t>office recommends members </a:t>
            </a:r>
            <a:r>
              <a:rPr lang="en-US" sz="2100" i="1" dirty="0"/>
              <a:t>consider</a:t>
            </a:r>
            <a:r>
              <a:rPr lang="en-US" sz="2100" dirty="0"/>
              <a:t> having a lawyer assist them in preparing for the state fair hearing and come to the </a:t>
            </a:r>
            <a:r>
              <a:rPr lang="en-US" sz="2100" dirty="0" smtClean="0"/>
              <a:t>hearing </a:t>
            </a:r>
            <a:r>
              <a:rPr lang="en-US" sz="2100" dirty="0"/>
              <a:t>with them</a:t>
            </a:r>
            <a:r>
              <a:rPr lang="en-US" sz="2100" dirty="0" smtClean="0"/>
              <a:t>. (</a:t>
            </a:r>
            <a:r>
              <a:rPr lang="en-US" sz="2000" dirty="0" smtClean="0"/>
              <a:t>The </a:t>
            </a:r>
            <a:r>
              <a:rPr lang="en-US" sz="2000" dirty="0"/>
              <a:t>attorney will be at your expense</a:t>
            </a:r>
            <a:r>
              <a:rPr lang="en-US" sz="2000" dirty="0" smtClean="0"/>
              <a:t>.) </a:t>
            </a:r>
            <a:endParaRPr lang="en-US" sz="2000" dirty="0"/>
          </a:p>
          <a:p>
            <a:endParaRPr lang="en-US" sz="2100" dirty="0"/>
          </a:p>
          <a:p>
            <a:endParaRPr lang="en-US" sz="2100" dirty="0" smtClean="0"/>
          </a:p>
          <a:p>
            <a:endParaRPr lang="en-US" sz="2100" b="1" u="sng" dirty="0" smtClean="0"/>
          </a:p>
          <a:p>
            <a:r>
              <a:rPr lang="en-US" sz="2100" b="1" u="sng" dirty="0" smtClean="0"/>
              <a:t>Why </a:t>
            </a:r>
            <a:r>
              <a:rPr lang="en-US" sz="2100" b="1" u="sng" dirty="0"/>
              <a:t>a consumer may wish to have an attorney present</a:t>
            </a:r>
            <a:r>
              <a:rPr lang="en-US" sz="2100" b="1" u="sng" dirty="0" smtClean="0"/>
              <a:t>?</a:t>
            </a:r>
          </a:p>
          <a:p>
            <a:pPr marL="342900" indent="-342900">
              <a:buFont typeface="Arial" panose="020B0604020202020204" pitchFamily="34" charset="0"/>
              <a:buChar char="•"/>
            </a:pPr>
            <a:r>
              <a:rPr lang="en-US" sz="2100" dirty="0" smtClean="0"/>
              <a:t>The State will be representing the MCO at the Hearing.</a:t>
            </a:r>
          </a:p>
          <a:p>
            <a:pPr marL="342900" indent="-342900">
              <a:buFont typeface="Arial" panose="020B0604020202020204" pitchFamily="34" charset="0"/>
              <a:buChar char="•"/>
            </a:pPr>
            <a:endParaRPr lang="en-US" sz="2100" dirty="0"/>
          </a:p>
          <a:p>
            <a:pPr marL="342900" indent="-342900">
              <a:buFont typeface="Arial" panose="020B0604020202020204" pitchFamily="34" charset="0"/>
              <a:buChar char="•"/>
            </a:pPr>
            <a:r>
              <a:rPr lang="en-US" sz="2100" dirty="0"/>
              <a:t>A lawyer will help you organize your paperwork</a:t>
            </a:r>
            <a:r>
              <a:rPr lang="en-US" sz="2100" dirty="0" smtClean="0"/>
              <a:t>.</a:t>
            </a:r>
          </a:p>
          <a:p>
            <a:pPr marL="342900" indent="-342900">
              <a:buFont typeface="Arial" panose="020B0604020202020204" pitchFamily="34" charset="0"/>
              <a:buChar char="•"/>
            </a:pPr>
            <a:endParaRPr lang="en-US" sz="2100" dirty="0"/>
          </a:p>
          <a:p>
            <a:pPr marL="342900" indent="-342900">
              <a:buFont typeface="Arial" panose="020B0604020202020204" pitchFamily="34" charset="0"/>
              <a:buChar char="•"/>
            </a:pPr>
            <a:r>
              <a:rPr lang="en-US" sz="2100" dirty="0"/>
              <a:t>It is easy to get flustered.  Having legal representation may help with this as well</a:t>
            </a:r>
            <a:r>
              <a:rPr lang="en-US" sz="2100" dirty="0" smtClean="0"/>
              <a:t>.</a:t>
            </a:r>
            <a:endParaRPr lang="en-US" sz="2100" dirty="0"/>
          </a:p>
        </p:txBody>
      </p:sp>
    </p:spTree>
    <p:extLst>
      <p:ext uri="{BB962C8B-B14F-4D97-AF65-F5344CB8AC3E}">
        <p14:creationId xmlns:p14="http://schemas.microsoft.com/office/powerpoint/2010/main" val="2863353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229600" cy="1143000"/>
          </a:xfrm>
        </p:spPr>
        <p:txBody>
          <a:bodyPr>
            <a:normAutofit/>
          </a:bodyPr>
          <a:lstStyle/>
          <a:p>
            <a:pPr marL="171441" indent="-171441"/>
            <a:r>
              <a:rPr lang="en-US" sz="3200" b="1" dirty="0" smtClean="0"/>
              <a:t>Who represents the MCO at the Hearing?</a:t>
            </a:r>
            <a:endParaRPr lang="en-US" sz="3200" b="1"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26</a:t>
            </a:fld>
            <a:endParaRPr lang="en-US" dirty="0"/>
          </a:p>
        </p:txBody>
      </p:sp>
      <p:pic>
        <p:nvPicPr>
          <p:cNvPr id="6146" name="Picture 2" descr="Speech, Stage, Lecture, Microphone, Fair, Occu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57" y="152400"/>
            <a:ext cx="1600200" cy="1600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04216" y="1905000"/>
            <a:ext cx="8686800" cy="4493538"/>
          </a:xfrm>
          <a:prstGeom prst="rect">
            <a:avLst/>
          </a:prstGeom>
        </p:spPr>
        <p:txBody>
          <a:bodyPr wrap="square">
            <a:spAutoFit/>
          </a:bodyPr>
          <a:lstStyle/>
          <a:p>
            <a:pPr marL="342900" indent="-342900">
              <a:buFont typeface="Arial" panose="020B0604020202020204" pitchFamily="34" charset="0"/>
              <a:buChar char="•"/>
            </a:pPr>
            <a:r>
              <a:rPr lang="en-US" sz="2200" dirty="0" smtClean="0"/>
              <a:t>A State Fair Hearing does </a:t>
            </a:r>
            <a:r>
              <a:rPr lang="en-US" sz="2200" b="1" i="1" dirty="0" smtClean="0"/>
              <a:t>not </a:t>
            </a:r>
            <a:r>
              <a:rPr lang="en-US" sz="2200" dirty="0" smtClean="0"/>
              <a:t>involve the </a:t>
            </a:r>
            <a:r>
              <a:rPr lang="en-US" sz="2200" b="1" dirty="0" smtClean="0"/>
              <a:t>member versus the MCO’s lawyer.</a:t>
            </a:r>
            <a:r>
              <a:rPr lang="en-US" sz="2200" b="1" dirty="0"/>
              <a:t> </a:t>
            </a:r>
            <a:endParaRPr lang="en-US" sz="2200" b="1" dirty="0" smtClean="0"/>
          </a:p>
          <a:p>
            <a:endParaRPr lang="en-US" sz="2200" dirty="0"/>
          </a:p>
          <a:p>
            <a:pPr marL="342900" indent="-342900">
              <a:buFont typeface="Arial" panose="020B0604020202020204" pitchFamily="34" charset="0"/>
              <a:buChar char="•"/>
            </a:pPr>
            <a:r>
              <a:rPr lang="en-US" sz="2200" dirty="0" smtClean="0"/>
              <a:t>The </a:t>
            </a:r>
            <a:r>
              <a:rPr lang="en-US" sz="2200" dirty="0"/>
              <a:t>MCO </a:t>
            </a:r>
            <a:r>
              <a:rPr lang="en-US" sz="2200" dirty="0" smtClean="0"/>
              <a:t>is represented </a:t>
            </a:r>
            <a:r>
              <a:rPr lang="en-US" sz="2200" dirty="0"/>
              <a:t>by the State at the </a:t>
            </a:r>
            <a:r>
              <a:rPr lang="en-US" sz="2200" dirty="0" smtClean="0"/>
              <a:t>hearing (</a:t>
            </a:r>
            <a:r>
              <a:rPr lang="en-US" sz="2200" b="1" dirty="0" smtClean="0"/>
              <a:t>member versus a State employee who represents the MCO)</a:t>
            </a:r>
            <a:r>
              <a:rPr lang="en-US" sz="2200" dirty="0" smtClean="0"/>
              <a:t>.</a:t>
            </a:r>
          </a:p>
          <a:p>
            <a:endParaRPr lang="en-US" sz="2200" dirty="0" smtClean="0"/>
          </a:p>
          <a:p>
            <a:pPr marL="342900" indent="-342900">
              <a:buFont typeface="Arial" panose="020B0604020202020204" pitchFamily="34" charset="0"/>
              <a:buChar char="•"/>
            </a:pPr>
            <a:r>
              <a:rPr lang="en-US" sz="2200" dirty="0"/>
              <a:t>If the State does not agree with an MCO decision, it will be addressed and resolved prior to a hearing.  </a:t>
            </a:r>
            <a:endParaRPr lang="en-US" sz="2200" dirty="0" smtClean="0"/>
          </a:p>
          <a:p>
            <a:pPr marL="171441" indent="-171441">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If </a:t>
            </a:r>
            <a:r>
              <a:rPr lang="en-US" sz="2200" dirty="0"/>
              <a:t>a hearing does occur, it is because the </a:t>
            </a:r>
            <a:r>
              <a:rPr lang="en-US" sz="2200" dirty="0" smtClean="0"/>
              <a:t>State agrees with the MCO’s decision and </a:t>
            </a:r>
            <a:r>
              <a:rPr lang="en-US" sz="2200" dirty="0"/>
              <a:t>is defending </a:t>
            </a:r>
            <a:r>
              <a:rPr lang="en-US" sz="2200" dirty="0" smtClean="0"/>
              <a:t>the MCO’s decision </a:t>
            </a:r>
            <a:r>
              <a:rPr lang="en-US" sz="2200" dirty="0"/>
              <a:t>– or – defending the State’s eligibility decision.</a:t>
            </a:r>
          </a:p>
          <a:p>
            <a:endParaRPr lang="en-US" sz="2200" dirty="0"/>
          </a:p>
        </p:txBody>
      </p:sp>
    </p:spTree>
    <p:extLst>
      <p:ext uri="{BB962C8B-B14F-4D97-AF65-F5344CB8AC3E}">
        <p14:creationId xmlns:p14="http://schemas.microsoft.com/office/powerpoint/2010/main" val="2289152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6400800" cy="1143000"/>
          </a:xfrm>
        </p:spPr>
        <p:txBody>
          <a:bodyPr>
            <a:noAutofit/>
          </a:bodyPr>
          <a:lstStyle/>
          <a:p>
            <a:r>
              <a:rPr lang="en-US" b="1" dirty="0" smtClean="0"/>
              <a:t>Selecting an Attorney</a:t>
            </a:r>
            <a:r>
              <a:rPr lang="en-US" sz="3200" b="1" u="sng" dirty="0"/>
              <a:t/>
            </a:r>
            <a:br>
              <a:rPr lang="en-US" sz="3200" b="1" u="sng" dirty="0"/>
            </a:br>
            <a:endParaRPr lang="en-US" sz="3200" b="1"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27</a:t>
            </a:fld>
            <a:endParaRPr lang="en-US" dirty="0"/>
          </a:p>
        </p:txBody>
      </p:sp>
      <p:pic>
        <p:nvPicPr>
          <p:cNvPr id="6146" name="Picture 2" descr="Speech, Stage, Lecture, Microphone, Fair, Occu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
            <a:ext cx="2004132" cy="20041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46969" y="2286000"/>
            <a:ext cx="8458200" cy="4524315"/>
          </a:xfrm>
          <a:prstGeom prst="rect">
            <a:avLst/>
          </a:prstGeom>
        </p:spPr>
        <p:txBody>
          <a:bodyPr wrap="square">
            <a:spAutoFit/>
          </a:bodyPr>
          <a:lstStyle/>
          <a:p>
            <a:pPr marL="171441" indent="-171441">
              <a:buFont typeface="Arial" panose="020B0604020202020204" pitchFamily="34" charset="0"/>
              <a:buChar char="•"/>
            </a:pPr>
            <a:r>
              <a:rPr lang="en-US" sz="2400" dirty="0" smtClean="0"/>
              <a:t>If </a:t>
            </a:r>
            <a:r>
              <a:rPr lang="en-US" sz="2400" dirty="0"/>
              <a:t>you hire an attorney, he or she must be licensed in the State of Kansas and enter their appearance on your behalf prior to the hearing.  </a:t>
            </a:r>
          </a:p>
          <a:p>
            <a:pPr lvl="0"/>
            <a:endParaRPr lang="en-US" sz="2400" dirty="0"/>
          </a:p>
          <a:p>
            <a:pPr marL="171441" indent="-171441">
              <a:buFont typeface="Arial" panose="020B0604020202020204" pitchFamily="34" charset="0"/>
              <a:buChar char="•"/>
            </a:pPr>
            <a:r>
              <a:rPr lang="en-US" sz="2400" dirty="0"/>
              <a:t>The attorney will be at your expense.  </a:t>
            </a:r>
          </a:p>
          <a:p>
            <a:pPr marL="171441" indent="-171441">
              <a:buFont typeface="Arial" panose="020B0604020202020204" pitchFamily="34" charset="0"/>
              <a:buChar char="•"/>
            </a:pPr>
            <a:endParaRPr lang="en-US" sz="2400" dirty="0"/>
          </a:p>
          <a:p>
            <a:pPr marL="171441" indent="-171441">
              <a:buFont typeface="Arial" panose="020B0604020202020204" pitchFamily="34" charset="0"/>
              <a:buChar char="•"/>
            </a:pPr>
            <a:r>
              <a:rPr lang="en-US" sz="2400" b="1" dirty="0"/>
              <a:t>If you choose </a:t>
            </a:r>
            <a:r>
              <a:rPr lang="en-US" sz="2400" b="1" i="1" dirty="0"/>
              <a:t>Kansas Legal Services (KLS) </a:t>
            </a:r>
            <a:r>
              <a:rPr lang="en-US" sz="2400" b="1" dirty="0"/>
              <a:t>or </a:t>
            </a:r>
            <a:r>
              <a:rPr lang="en-US" sz="2400" b="1" i="1" dirty="0"/>
              <a:t>Disability Rights Center of Kansas (DRC), </a:t>
            </a:r>
            <a:r>
              <a:rPr lang="en-US" sz="2400" b="1" dirty="0"/>
              <a:t>they do not charge a fee. </a:t>
            </a:r>
            <a:endParaRPr lang="en-US" sz="2400" b="1" dirty="0" smtClean="0"/>
          </a:p>
          <a:p>
            <a:pPr marL="171441" indent="-171441">
              <a:buFont typeface="Arial" panose="020B0604020202020204" pitchFamily="34" charset="0"/>
              <a:buChar char="•"/>
            </a:pPr>
            <a:endParaRPr lang="en-US" sz="2400" b="1" dirty="0"/>
          </a:p>
          <a:p>
            <a:pPr marL="171441" indent="-171441">
              <a:buFont typeface="Arial" panose="020B0604020202020204" pitchFamily="34" charset="0"/>
              <a:buChar char="•"/>
            </a:pPr>
            <a:r>
              <a:rPr lang="en-US" sz="2400" dirty="0" smtClean="0"/>
              <a:t>The </a:t>
            </a:r>
            <a:r>
              <a:rPr lang="en-US" sz="2400" dirty="0" smtClean="0"/>
              <a:t>KanCare Ombudsman’s </a:t>
            </a:r>
            <a:r>
              <a:rPr lang="en-US" sz="2400" b="1" dirty="0" smtClean="0"/>
              <a:t>State Fair Hearings </a:t>
            </a:r>
            <a:r>
              <a:rPr lang="en-US" sz="2400" b="1" dirty="0"/>
              <a:t>information packet</a:t>
            </a:r>
            <a:r>
              <a:rPr lang="en-US" sz="2400" dirty="0"/>
              <a:t> includes </a:t>
            </a:r>
            <a:r>
              <a:rPr lang="en-US" sz="2400" i="1" dirty="0"/>
              <a:t>Legal Services information</a:t>
            </a:r>
            <a:r>
              <a:rPr lang="en-US" sz="2400" dirty="0"/>
              <a:t>.</a:t>
            </a:r>
          </a:p>
          <a:p>
            <a:pPr marL="171441" indent="-171441">
              <a:buFont typeface="Arial" panose="020B0604020202020204" pitchFamily="34" charset="0"/>
              <a:buChar char="•"/>
            </a:pPr>
            <a:endParaRPr lang="en-US" sz="2400" b="1" dirty="0"/>
          </a:p>
        </p:txBody>
      </p:sp>
      <p:sp>
        <p:nvSpPr>
          <p:cNvPr id="6" name="Date Placeholder 5"/>
          <p:cNvSpPr>
            <a:spLocks noGrp="1"/>
          </p:cNvSpPr>
          <p:nvPr>
            <p:ph type="dt" sz="half" idx="10"/>
          </p:nvPr>
        </p:nvSpPr>
        <p:spPr/>
        <p:txBody>
          <a:bodyPr/>
          <a:lstStyle/>
          <a:p>
            <a:fld id="{1583952B-EB55-467A-AEC6-5A6AA20B5ED9}" type="datetime1">
              <a:rPr lang="en-US" smtClean="0"/>
              <a:pPr/>
              <a:t>10/11/2017</a:t>
            </a:fld>
            <a:endParaRPr lang="en-US"/>
          </a:p>
        </p:txBody>
      </p:sp>
    </p:spTree>
    <p:extLst>
      <p:ext uri="{BB962C8B-B14F-4D97-AF65-F5344CB8AC3E}">
        <p14:creationId xmlns:p14="http://schemas.microsoft.com/office/powerpoint/2010/main" val="534417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382000" cy="4525963"/>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5" name="Slide Number Placeholder 4"/>
          <p:cNvSpPr>
            <a:spLocks noGrp="1"/>
          </p:cNvSpPr>
          <p:nvPr>
            <p:ph type="sldNum" sz="quarter" idx="12"/>
          </p:nvPr>
        </p:nvSpPr>
        <p:spPr/>
        <p:txBody>
          <a:bodyPr/>
          <a:lstStyle/>
          <a:p>
            <a:fld id="{4CC80072-E976-4164-B251-BB9FF94A818B}" type="slidenum">
              <a:rPr lang="en-US" smtClean="0"/>
              <a:pPr/>
              <a:t>28</a:t>
            </a:fld>
            <a:endParaRPr lang="en-US" dirty="0"/>
          </a:p>
        </p:txBody>
      </p:sp>
      <p:sp>
        <p:nvSpPr>
          <p:cNvPr id="8" name="Rectangle 7"/>
          <p:cNvSpPr/>
          <p:nvPr/>
        </p:nvSpPr>
        <p:spPr>
          <a:xfrm>
            <a:off x="100995" y="914400"/>
            <a:ext cx="8873072" cy="9171742"/>
          </a:xfrm>
          <a:prstGeom prst="rect">
            <a:avLst/>
          </a:prstGeom>
        </p:spPr>
        <p:txBody>
          <a:bodyPr wrap="square">
            <a:spAutoFit/>
          </a:bodyPr>
          <a:lstStyle/>
          <a:p>
            <a:pPr marL="228587" indent="-228587">
              <a:buFont typeface="+mj-lt"/>
              <a:buAutoNum type="arabicPeriod"/>
            </a:pPr>
            <a:r>
              <a:rPr lang="en-US" sz="2100" b="1" dirty="0" smtClean="0"/>
              <a:t>  A </a:t>
            </a:r>
            <a:r>
              <a:rPr lang="en-US" sz="2100" b="1" dirty="0"/>
              <a:t>letter is mailed to notify a consumer that </a:t>
            </a:r>
            <a:r>
              <a:rPr lang="en-US" sz="2100" b="1" dirty="0" smtClean="0"/>
              <a:t>(1) their </a:t>
            </a:r>
            <a:r>
              <a:rPr lang="en-US" sz="2100" b="1" dirty="0"/>
              <a:t>appeal has been denied by the </a:t>
            </a:r>
            <a:r>
              <a:rPr lang="en-US" sz="2100" b="1" dirty="0" smtClean="0"/>
              <a:t>MCO </a:t>
            </a:r>
            <a:r>
              <a:rPr lang="en-US" sz="2100" b="1" i="1" dirty="0" smtClean="0"/>
              <a:t>or </a:t>
            </a:r>
            <a:r>
              <a:rPr lang="en-US" sz="2100" b="1" dirty="0" smtClean="0"/>
              <a:t>that (2) they have been denied KanCare services due to ineligibility.</a:t>
            </a:r>
          </a:p>
          <a:p>
            <a:pPr marL="228587" indent="-228587">
              <a:buFont typeface="+mj-lt"/>
              <a:buAutoNum type="arabicPeriod"/>
            </a:pPr>
            <a:endParaRPr lang="en-US" sz="2100" dirty="0"/>
          </a:p>
          <a:p>
            <a:pPr marL="742909" lvl="1" indent="-285734">
              <a:buFont typeface="Wingdings" panose="05000000000000000000" pitchFamily="2" charset="2"/>
              <a:buChar char="Ø"/>
            </a:pPr>
            <a:r>
              <a:rPr lang="en-US" sz="2200" dirty="0"/>
              <a:t>This letter will be dated.  </a:t>
            </a:r>
          </a:p>
          <a:p>
            <a:pPr marL="742909" lvl="1" indent="-285734">
              <a:buFont typeface="Wingdings" panose="05000000000000000000" pitchFamily="2" charset="2"/>
              <a:buChar char="Ø"/>
            </a:pPr>
            <a:endParaRPr lang="en-US" sz="2200" b="1" dirty="0"/>
          </a:p>
          <a:p>
            <a:pPr marL="742909" lvl="1" indent="-285734">
              <a:buFont typeface="Wingdings" panose="05000000000000000000" pitchFamily="2" charset="2"/>
              <a:buChar char="Ø"/>
            </a:pPr>
            <a:r>
              <a:rPr lang="en-US" sz="2200" dirty="0"/>
              <a:t>The letter will also tell the member that there is an option to appeal the action. (In this case, the appeal will be a SFH). </a:t>
            </a:r>
          </a:p>
          <a:p>
            <a:pPr marL="228587" indent="-228587">
              <a:buFont typeface="+mj-lt"/>
              <a:buAutoNum type="arabicPeriod"/>
            </a:pPr>
            <a:endParaRPr lang="en-US" sz="2200" dirty="0"/>
          </a:p>
          <a:p>
            <a:pPr marL="742909" lvl="1" indent="-285734">
              <a:buFont typeface="Wingdings" panose="05000000000000000000" pitchFamily="2" charset="2"/>
              <a:buChar char="Ø"/>
            </a:pPr>
            <a:r>
              <a:rPr lang="en-US" sz="2200" dirty="0"/>
              <a:t>The request for hearing must be </a:t>
            </a:r>
            <a:r>
              <a:rPr lang="en-US" sz="2200" dirty="0" smtClean="0"/>
              <a:t>submitted to the OAH </a:t>
            </a:r>
            <a:r>
              <a:rPr lang="en-US" sz="2200" dirty="0"/>
              <a:t>within </a:t>
            </a:r>
            <a:r>
              <a:rPr lang="en-US" sz="2200" i="1" dirty="0"/>
              <a:t>30 calendar days </a:t>
            </a:r>
            <a:r>
              <a:rPr lang="en-US" sz="2200" dirty="0" smtClean="0"/>
              <a:t>(plus </a:t>
            </a:r>
            <a:r>
              <a:rPr lang="en-US" sz="2200" dirty="0" smtClean="0"/>
              <a:t>3 calendar </a:t>
            </a:r>
            <a:r>
              <a:rPr lang="en-US" sz="2200" dirty="0"/>
              <a:t>days if the notice was mailed) from the date on the </a:t>
            </a:r>
            <a:r>
              <a:rPr lang="en-US" sz="2200" dirty="0" smtClean="0"/>
              <a:t>notice. </a:t>
            </a:r>
            <a:endParaRPr lang="en-US" sz="2200" dirty="0" smtClean="0"/>
          </a:p>
          <a:p>
            <a:pPr marL="1200109" lvl="2" indent="-285734">
              <a:buFont typeface="Wingdings" panose="05000000000000000000" pitchFamily="2" charset="2"/>
              <a:buChar char="Ø"/>
            </a:pPr>
            <a:endParaRPr lang="en-US" sz="2200" dirty="0"/>
          </a:p>
          <a:p>
            <a:pPr marL="1200109" lvl="2" indent="-285734">
              <a:buFont typeface="Wingdings" panose="05000000000000000000" pitchFamily="2" charset="2"/>
              <a:buChar char="Ø"/>
            </a:pPr>
            <a:r>
              <a:rPr lang="en-US" sz="2200" dirty="0" smtClean="0"/>
              <a:t>If </a:t>
            </a:r>
            <a:r>
              <a:rPr lang="en-US" sz="2200" dirty="0"/>
              <a:t>they wish to </a:t>
            </a:r>
            <a:r>
              <a:rPr lang="en-US" sz="2200" dirty="0" smtClean="0"/>
              <a:t>have the </a:t>
            </a:r>
            <a:r>
              <a:rPr lang="en-US" sz="2200" dirty="0"/>
              <a:t>disputed services continue during the </a:t>
            </a:r>
            <a:r>
              <a:rPr lang="en-US" sz="2200" dirty="0" smtClean="0"/>
              <a:t>SFH </a:t>
            </a:r>
            <a:r>
              <a:rPr lang="en-US" sz="2200" dirty="0" smtClean="0"/>
              <a:t>process, however, they must </a:t>
            </a:r>
            <a:r>
              <a:rPr lang="en-US" sz="2200" dirty="0" smtClean="0"/>
              <a:t>both (1) request the hearing (to OAH) and (2) </a:t>
            </a:r>
            <a:r>
              <a:rPr lang="en-US" sz="2200" dirty="0"/>
              <a:t>request for continuation of </a:t>
            </a:r>
            <a:r>
              <a:rPr lang="en-US" sz="2200" dirty="0" smtClean="0"/>
              <a:t>services (to MCO) within </a:t>
            </a:r>
            <a:r>
              <a:rPr lang="en-US" sz="2200" i="1" dirty="0" smtClean="0"/>
              <a:t>10 calendar days from the mailing of the </a:t>
            </a:r>
            <a:r>
              <a:rPr lang="en-US" sz="2200" i="1" dirty="0" smtClean="0"/>
              <a:t>notice</a:t>
            </a:r>
            <a:r>
              <a:rPr lang="en-US" sz="2200" dirty="0" smtClean="0"/>
              <a:t>.  </a:t>
            </a:r>
            <a:endParaRPr lang="en-US" sz="2200" dirty="0"/>
          </a:p>
          <a:p>
            <a:pPr marL="749300" lvl="1" indent="-292100">
              <a:buFont typeface="Wingdings" pitchFamily="2" charset="2"/>
              <a:buChar char="Ø"/>
            </a:pPr>
            <a:endParaRPr lang="en-US" sz="2200" dirty="0"/>
          </a:p>
          <a:p>
            <a:pPr marL="749300" lvl="1" indent="-292100"/>
            <a:endParaRPr lang="en-US" sz="2200" dirty="0" smtClean="0"/>
          </a:p>
          <a:p>
            <a:pPr marL="749300" lvl="1" indent="-292100"/>
            <a:endParaRPr lang="en-US" sz="2200" dirty="0" smtClean="0"/>
          </a:p>
          <a:p>
            <a:endParaRPr lang="en-US" sz="2200" u="sng" dirty="0" smtClean="0"/>
          </a:p>
          <a:p>
            <a:endParaRPr lang="en-US" sz="2200" u="sng" dirty="0" smtClean="0"/>
          </a:p>
          <a:p>
            <a:endParaRPr lang="en-US" sz="2200" b="1" dirty="0" smtClean="0"/>
          </a:p>
          <a:p>
            <a:endParaRPr lang="en-US" sz="2200" b="1" dirty="0" smtClean="0"/>
          </a:p>
          <a:p>
            <a:endParaRPr lang="en-US" sz="2200" b="1" dirty="0" smtClean="0"/>
          </a:p>
          <a:p>
            <a:endParaRPr lang="en-US" sz="2200" b="1" dirty="0" smtClean="0"/>
          </a:p>
        </p:txBody>
      </p:sp>
      <p:sp>
        <p:nvSpPr>
          <p:cNvPr id="22" name="Title 1"/>
          <p:cNvSpPr>
            <a:spLocks noGrp="1"/>
          </p:cNvSpPr>
          <p:nvPr>
            <p:ph type="title"/>
          </p:nvPr>
        </p:nvSpPr>
        <p:spPr>
          <a:xfrm>
            <a:off x="-609600" y="105792"/>
            <a:ext cx="8378190" cy="1143000"/>
          </a:xfrm>
        </p:spPr>
        <p:txBody>
          <a:bodyPr>
            <a:normAutofit fontScale="90000"/>
          </a:bodyPr>
          <a:lstStyle/>
          <a:p>
            <a:r>
              <a:rPr lang="en-US" sz="4900" b="1" dirty="0" smtClean="0"/>
              <a:t>State Fair Hearing Recap</a:t>
            </a:r>
            <a:r>
              <a:rPr lang="en-US" dirty="0"/>
              <a:t/>
            </a:r>
            <a:br>
              <a:rPr lang="en-US" dirty="0"/>
            </a:br>
            <a:endParaRPr lang="en-US" dirty="0"/>
          </a:p>
        </p:txBody>
      </p:sp>
      <p:pic>
        <p:nvPicPr>
          <p:cNvPr id="4102" name="Picture 6" descr="Mail, Envelope, Email, Send, Read, Open, Newsg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86591">
            <a:off x="6993560" y="147756"/>
            <a:ext cx="1578478" cy="8300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enied, Insurance, Rejected, Stamp, Document, Paperwork"/>
          <p:cNvPicPr>
            <a:picLocks noChangeAspect="1" noChangeArrowheads="1"/>
          </p:cNvPicPr>
          <p:nvPr/>
        </p:nvPicPr>
        <p:blipFill>
          <a:blip r:embed="rId4" cstate="print"/>
          <a:srcRect/>
          <a:stretch>
            <a:fillRect/>
          </a:stretch>
        </p:blipFill>
        <p:spPr bwMode="auto">
          <a:xfrm rot="280789">
            <a:off x="7605983" y="398543"/>
            <a:ext cx="517024" cy="328526"/>
          </a:xfrm>
          <a:prstGeom prst="rect">
            <a:avLst/>
          </a:prstGeom>
          <a:noFill/>
        </p:spPr>
      </p:pic>
    </p:spTree>
    <p:extLst>
      <p:ext uri="{BB962C8B-B14F-4D97-AF65-F5344CB8AC3E}">
        <p14:creationId xmlns:p14="http://schemas.microsoft.com/office/powerpoint/2010/main" val="938821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382000" cy="4525963"/>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5" name="Slide Number Placeholder 4"/>
          <p:cNvSpPr>
            <a:spLocks noGrp="1"/>
          </p:cNvSpPr>
          <p:nvPr>
            <p:ph type="sldNum" sz="quarter" idx="12"/>
          </p:nvPr>
        </p:nvSpPr>
        <p:spPr/>
        <p:txBody>
          <a:bodyPr/>
          <a:lstStyle/>
          <a:p>
            <a:fld id="{4CC80072-E976-4164-B251-BB9FF94A818B}" type="slidenum">
              <a:rPr lang="en-US" smtClean="0"/>
              <a:pPr/>
              <a:t>29</a:t>
            </a:fld>
            <a:endParaRPr lang="en-US" dirty="0"/>
          </a:p>
        </p:txBody>
      </p:sp>
      <p:sp>
        <p:nvSpPr>
          <p:cNvPr id="8" name="Rectangle 7"/>
          <p:cNvSpPr/>
          <p:nvPr/>
        </p:nvSpPr>
        <p:spPr>
          <a:xfrm>
            <a:off x="0" y="1345162"/>
            <a:ext cx="8886516" cy="7832914"/>
          </a:xfrm>
          <a:prstGeom prst="rect">
            <a:avLst/>
          </a:prstGeom>
        </p:spPr>
        <p:txBody>
          <a:bodyPr wrap="square">
            <a:spAutoFit/>
          </a:bodyPr>
          <a:lstStyle/>
          <a:p>
            <a:endParaRPr lang="en-US" sz="1400" dirty="0" smtClean="0"/>
          </a:p>
          <a:p>
            <a:r>
              <a:rPr lang="en-US" sz="2200" b="1" dirty="0" smtClean="0"/>
              <a:t>2.    Members/Applicants </a:t>
            </a:r>
            <a:r>
              <a:rPr lang="en-US" sz="2200" b="1" dirty="0"/>
              <a:t>should submit their hearing request to the Office of Administrative Hearings (OAH) as soon as </a:t>
            </a:r>
            <a:r>
              <a:rPr lang="en-US" sz="2200" b="1" dirty="0" smtClean="0"/>
              <a:t>possible.</a:t>
            </a:r>
            <a:endParaRPr lang="en-US" sz="2200" b="1" dirty="0"/>
          </a:p>
          <a:p>
            <a:pPr marL="228587" indent="-228587">
              <a:buFont typeface="+mj-lt"/>
              <a:buAutoNum type="arabicPeriod"/>
            </a:pPr>
            <a:endParaRPr lang="en-US" sz="2200" dirty="0"/>
          </a:p>
          <a:p>
            <a:pPr marL="749300" lvl="1" indent="-292100">
              <a:buFont typeface="Wingdings" pitchFamily="2" charset="2"/>
              <a:buChar char="Ø"/>
            </a:pPr>
            <a:r>
              <a:rPr lang="en-US" sz="2200" dirty="0"/>
              <a:t>A  SFH request must be made in writing and submitted by mail or </a:t>
            </a:r>
            <a:r>
              <a:rPr lang="en-US" sz="2200" dirty="0" smtClean="0"/>
              <a:t>fax, using the correct form: “Request for Medicaid Administrative </a:t>
            </a:r>
            <a:r>
              <a:rPr lang="en-US" sz="2200" dirty="0"/>
              <a:t>Hearing-Member/Consumer Appeals.”  </a:t>
            </a:r>
          </a:p>
          <a:p>
            <a:pPr marL="749300" lvl="1" indent="-292100">
              <a:buFont typeface="Wingdings" pitchFamily="2" charset="2"/>
              <a:buChar char="Ø"/>
            </a:pPr>
            <a:endParaRPr lang="en-US" sz="2200" dirty="0" smtClean="0"/>
          </a:p>
          <a:p>
            <a:pPr marL="749300" lvl="1" indent="-292100">
              <a:buFont typeface="Wingdings" pitchFamily="2" charset="2"/>
              <a:buChar char="Ø"/>
            </a:pPr>
            <a:r>
              <a:rPr lang="en-US" sz="2200" dirty="0" smtClean="0"/>
              <a:t>Include </a:t>
            </a:r>
            <a:r>
              <a:rPr lang="en-US" sz="2200" dirty="0"/>
              <a:t>a copy of the </a:t>
            </a:r>
            <a:r>
              <a:rPr lang="en-US" sz="2200" dirty="0" smtClean="0"/>
              <a:t>“Notice of Denial” </a:t>
            </a:r>
            <a:r>
              <a:rPr lang="en-US" sz="2200" dirty="0"/>
              <a:t>letter </a:t>
            </a:r>
            <a:r>
              <a:rPr lang="en-US" sz="2200" dirty="0" smtClean="0"/>
              <a:t>(examples:  denial of appeal, denial of eligibility) with </a:t>
            </a:r>
            <a:r>
              <a:rPr lang="en-US" sz="2200" dirty="0"/>
              <a:t>your hearing </a:t>
            </a:r>
            <a:r>
              <a:rPr lang="en-US" sz="2200" dirty="0" smtClean="0"/>
              <a:t>request.</a:t>
            </a:r>
            <a:endParaRPr lang="en-US" sz="2200" dirty="0"/>
          </a:p>
          <a:p>
            <a:pPr marL="749300" lvl="1" indent="-292100"/>
            <a:endParaRPr lang="en-US" sz="2200" dirty="0"/>
          </a:p>
          <a:p>
            <a:pPr marL="749300" lvl="1" indent="-292100">
              <a:buFont typeface="Wingdings" pitchFamily="2" charset="2"/>
              <a:buChar char="Ø"/>
            </a:pPr>
            <a:r>
              <a:rPr lang="en-US" sz="2200" dirty="0"/>
              <a:t>Follow up  </a:t>
            </a:r>
            <a:r>
              <a:rPr lang="en-US" sz="2200" dirty="0" smtClean="0"/>
              <a:t>with </a:t>
            </a:r>
            <a:r>
              <a:rPr lang="en-US" sz="2200" dirty="0"/>
              <a:t>documentation that will support your case</a:t>
            </a:r>
            <a:r>
              <a:rPr lang="en-US" sz="2200" dirty="0" smtClean="0"/>
              <a:t>.</a:t>
            </a:r>
            <a:r>
              <a:rPr lang="en-US" sz="2200" dirty="0"/>
              <a:t> </a:t>
            </a:r>
            <a:endParaRPr lang="en-US" sz="2200" dirty="0" smtClean="0"/>
          </a:p>
          <a:p>
            <a:pPr marL="749300" lvl="1" indent="-292100">
              <a:buFont typeface="Wingdings" pitchFamily="2" charset="2"/>
              <a:buChar char="Ø"/>
            </a:pPr>
            <a:endParaRPr lang="en-US" sz="2200" dirty="0"/>
          </a:p>
          <a:p>
            <a:pPr marL="749300" lvl="1" indent="-292100">
              <a:buFont typeface="Wingdings" pitchFamily="2" charset="2"/>
              <a:buChar char="Ø"/>
            </a:pPr>
            <a:r>
              <a:rPr lang="en-US" sz="2200" dirty="0" smtClean="0"/>
              <a:t>Both </a:t>
            </a:r>
            <a:r>
              <a:rPr lang="en-US" sz="2200" dirty="0"/>
              <a:t>the KanCare member </a:t>
            </a:r>
            <a:r>
              <a:rPr lang="en-US" sz="2200" b="1" i="1" dirty="0"/>
              <a:t>and</a:t>
            </a:r>
            <a:r>
              <a:rPr lang="en-US" sz="2200" dirty="0"/>
              <a:t> </a:t>
            </a:r>
            <a:r>
              <a:rPr lang="en-US" sz="2200" dirty="0" smtClean="0"/>
              <a:t>a State representative (who is defending  the MCO’s decision) will </a:t>
            </a:r>
            <a:r>
              <a:rPr lang="en-US" sz="2200" dirty="0"/>
              <a:t>meet before a Presiding Officer to make their case.</a:t>
            </a:r>
          </a:p>
          <a:p>
            <a:pPr marL="749300" lvl="1" indent="-292100">
              <a:buFont typeface="Wingdings" pitchFamily="2" charset="2"/>
              <a:buChar char="Ø"/>
            </a:pPr>
            <a:endParaRPr lang="en-US" sz="1700" dirty="0"/>
          </a:p>
          <a:p>
            <a:pPr marL="749300" lvl="1" indent="-292100"/>
            <a:endParaRPr lang="en-US" sz="1700" dirty="0" smtClean="0"/>
          </a:p>
          <a:p>
            <a:pPr marL="749300" lvl="1" indent="-292100"/>
            <a:endParaRPr lang="en-US" sz="1700" dirty="0" smtClean="0"/>
          </a:p>
          <a:p>
            <a:endParaRPr lang="en-US" u="sng" dirty="0" smtClean="0"/>
          </a:p>
          <a:p>
            <a:endParaRPr lang="en-US" u="sng" dirty="0" smtClean="0"/>
          </a:p>
          <a:p>
            <a:endParaRPr lang="en-US" b="1" dirty="0" smtClean="0"/>
          </a:p>
          <a:p>
            <a:endParaRPr lang="en-US" b="1" dirty="0" smtClean="0"/>
          </a:p>
          <a:p>
            <a:endParaRPr lang="en-US" b="1" dirty="0" smtClean="0"/>
          </a:p>
          <a:p>
            <a:endParaRPr lang="en-US" b="1" dirty="0" smtClean="0"/>
          </a:p>
        </p:txBody>
      </p:sp>
      <p:sp>
        <p:nvSpPr>
          <p:cNvPr id="22" name="Title 1"/>
          <p:cNvSpPr>
            <a:spLocks noGrp="1"/>
          </p:cNvSpPr>
          <p:nvPr>
            <p:ph type="title"/>
          </p:nvPr>
        </p:nvSpPr>
        <p:spPr>
          <a:xfrm>
            <a:off x="290413" y="238149"/>
            <a:ext cx="8378190" cy="1143000"/>
          </a:xfrm>
        </p:spPr>
        <p:txBody>
          <a:bodyPr>
            <a:normAutofit fontScale="90000"/>
          </a:bodyPr>
          <a:lstStyle/>
          <a:p>
            <a:r>
              <a:rPr lang="en-US" sz="4900" b="1" dirty="0" smtClean="0"/>
              <a:t>State Fair Hearing Recap</a:t>
            </a:r>
            <a:r>
              <a:rPr lang="en-US" dirty="0"/>
              <a:t/>
            </a:r>
            <a:br>
              <a:rPr lang="en-US" dirty="0"/>
            </a:br>
            <a:endParaRPr lang="en-US" dirty="0"/>
          </a:p>
        </p:txBody>
      </p:sp>
      <p:pic>
        <p:nvPicPr>
          <p:cNvPr id="10" name="Picture 2" descr="Fax, White Male, 3D Model, Isolated, 3D, Model"/>
          <p:cNvPicPr>
            <a:picLocks noChangeAspect="1" noChangeArrowheads="1"/>
          </p:cNvPicPr>
          <p:nvPr/>
        </p:nvPicPr>
        <p:blipFill>
          <a:blip r:embed="rId3" cstate="print"/>
          <a:srcRect/>
          <a:stretch>
            <a:fillRect/>
          </a:stretch>
        </p:blipFill>
        <p:spPr bwMode="auto">
          <a:xfrm flipH="1">
            <a:off x="181284" y="71572"/>
            <a:ext cx="1113199" cy="1223828"/>
          </a:xfrm>
          <a:prstGeom prst="rect">
            <a:avLst/>
          </a:prstGeom>
          <a:noFill/>
        </p:spPr>
      </p:pic>
      <p:pic>
        <p:nvPicPr>
          <p:cNvPr id="11" name="Picture 2" descr="White Male, 3D Man, Isolated, 3D, Model, 3D Mode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706"/>
          <a:stretch/>
        </p:blipFill>
        <p:spPr bwMode="auto">
          <a:xfrm flipH="1">
            <a:off x="7496712" y="129518"/>
            <a:ext cx="1452008" cy="116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522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orizontal, Justice, Right, Law, Auction, Judge"/>
          <p:cNvPicPr>
            <a:picLocks noChangeAspect="1" noChangeArrowheads="1"/>
          </p:cNvPicPr>
          <p:nvPr/>
        </p:nvPicPr>
        <p:blipFill>
          <a:blip r:embed="rId3" cstate="print"/>
          <a:srcRect/>
          <a:stretch>
            <a:fillRect/>
          </a:stretch>
        </p:blipFill>
        <p:spPr bwMode="auto">
          <a:xfrm>
            <a:off x="4288536" y="800100"/>
            <a:ext cx="2209799" cy="2209800"/>
          </a:xfrm>
          <a:prstGeom prst="rect">
            <a:avLst/>
          </a:prstGeom>
          <a:noFill/>
        </p:spPr>
      </p:pic>
      <p:sp>
        <p:nvSpPr>
          <p:cNvPr id="3" name="Content Placeholder 2"/>
          <p:cNvSpPr>
            <a:spLocks noGrp="1"/>
          </p:cNvSpPr>
          <p:nvPr>
            <p:ph idx="1"/>
          </p:nvPr>
        </p:nvSpPr>
        <p:spPr>
          <a:xfrm>
            <a:off x="304800" y="609600"/>
            <a:ext cx="8229600" cy="5410200"/>
          </a:xfrm>
        </p:spPr>
        <p:txBody>
          <a:bodyPr>
            <a:normAutofit/>
          </a:bodyPr>
          <a:lstStyle/>
          <a:p>
            <a:pPr>
              <a:buNone/>
            </a:pPr>
            <a:endParaRPr lang="en-US" dirty="0" smtClean="0"/>
          </a:p>
          <a:p>
            <a:pPr>
              <a:buNone/>
            </a:pPr>
            <a:endParaRPr lang="en-US" dirty="0" smtClean="0"/>
          </a:p>
          <a:p>
            <a:r>
              <a:rPr lang="en-US" dirty="0"/>
              <a:t>Administrative Hearing</a:t>
            </a:r>
          </a:p>
          <a:p>
            <a:endParaRPr lang="en-US" dirty="0"/>
          </a:p>
          <a:p>
            <a:endParaRPr lang="en-US" dirty="0"/>
          </a:p>
          <a:p>
            <a:r>
              <a:rPr lang="en-US" dirty="0"/>
              <a:t>State Fair Hearing</a:t>
            </a:r>
          </a:p>
          <a:p>
            <a:endParaRPr lang="en-US" dirty="0" smtClean="0"/>
          </a:p>
          <a:p>
            <a:endParaRPr lang="en-US" dirty="0"/>
          </a:p>
          <a:p>
            <a:r>
              <a:rPr lang="en-US" dirty="0" smtClean="0"/>
              <a:t>Office of Administrative Hearings</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marL="0" indent="0">
              <a:buNone/>
            </a:pPr>
            <a:endParaRPr lang="en-US" dirty="0"/>
          </a:p>
        </p:txBody>
      </p:sp>
      <p:pic>
        <p:nvPicPr>
          <p:cNvPr id="7" name="Picture 2" descr="Horizontal, Justice, Right, Law, Auction, Judge"/>
          <p:cNvPicPr>
            <a:picLocks noChangeAspect="1" noChangeArrowheads="1"/>
          </p:cNvPicPr>
          <p:nvPr/>
        </p:nvPicPr>
        <p:blipFill rotWithShape="1">
          <a:blip r:embed="rId3" cstate="print"/>
          <a:srcRect r="25714"/>
          <a:stretch/>
        </p:blipFill>
        <p:spPr bwMode="auto">
          <a:xfrm flipH="1">
            <a:off x="3962400" y="2743199"/>
            <a:ext cx="1584960" cy="2133601"/>
          </a:xfrm>
          <a:prstGeom prst="rect">
            <a:avLst/>
          </a:prstGeom>
          <a:noFill/>
        </p:spPr>
      </p:pic>
      <p:sp>
        <p:nvSpPr>
          <p:cNvPr id="2" name="Title 1"/>
          <p:cNvSpPr>
            <a:spLocks noGrp="1"/>
          </p:cNvSpPr>
          <p:nvPr>
            <p:ph type="title"/>
          </p:nvPr>
        </p:nvSpPr>
        <p:spPr>
          <a:xfrm>
            <a:off x="457200" y="0"/>
            <a:ext cx="8229600" cy="1143000"/>
          </a:xfrm>
        </p:spPr>
        <p:txBody>
          <a:bodyPr/>
          <a:lstStyle/>
          <a:p>
            <a:r>
              <a:rPr lang="en-US" b="1" dirty="0" smtClean="0"/>
              <a:t>Hearings - Terms to Know</a:t>
            </a:r>
            <a:endParaRPr lang="en-US" b="1" dirty="0"/>
          </a:p>
        </p:txBody>
      </p:sp>
      <p:sp>
        <p:nvSpPr>
          <p:cNvPr id="4" name="Date Placeholder 3"/>
          <p:cNvSpPr>
            <a:spLocks noGrp="1"/>
          </p:cNvSpPr>
          <p:nvPr>
            <p:ph type="dt" sz="half" idx="10"/>
          </p:nvPr>
        </p:nvSpPr>
        <p:spPr/>
        <p:txBody>
          <a:bodyPr/>
          <a:lstStyle/>
          <a:p>
            <a:fld id="{E5F56B3E-888E-4D20-BFDC-4EE7DFE20225}" type="datetime1">
              <a:rPr lang="en-US" smtClean="0"/>
              <a:pPr/>
              <a:t>10/11/2017</a:t>
            </a:fld>
            <a:endParaRPr lang="en-US"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3</a:t>
            </a:fld>
            <a:endParaRPr lang="en-US" dirty="0"/>
          </a:p>
        </p:txBody>
      </p:sp>
      <p:sp>
        <p:nvSpPr>
          <p:cNvPr id="6" name="Rectangle 5"/>
          <p:cNvSpPr/>
          <p:nvPr/>
        </p:nvSpPr>
        <p:spPr>
          <a:xfrm>
            <a:off x="6687312" y="4953000"/>
            <a:ext cx="1600200" cy="1066800"/>
          </a:xfrm>
          <a:prstGeom prst="rect">
            <a:avLst/>
          </a:prstGeom>
          <a:noFill/>
        </p:spPr>
        <p:txBody>
          <a:bodyPr wrap="none" lIns="91440" tIns="45720" rIns="91440" bIns="45720">
            <a:prstTxWarp prst="textTriangl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1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OAH</a:t>
            </a:r>
            <a:endParaRPr lang="en-US" sz="5400" b="1" cap="none" spc="-1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624529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b="1" dirty="0" smtClean="0"/>
              <a:t> Hearing Resolution Timeline</a:t>
            </a:r>
            <a:r>
              <a:rPr lang="en-US" b="1" u="sng" dirty="0" smtClean="0"/>
              <a:t/>
            </a:r>
            <a:br>
              <a:rPr lang="en-US" b="1" u="sng" dirty="0" smtClean="0"/>
            </a:br>
            <a:endParaRPr lang="en-US" dirty="0"/>
          </a:p>
        </p:txBody>
      </p:sp>
      <p:sp>
        <p:nvSpPr>
          <p:cNvPr id="3" name="Content Placeholder 2"/>
          <p:cNvSpPr>
            <a:spLocks noGrp="1"/>
          </p:cNvSpPr>
          <p:nvPr>
            <p:ph idx="1"/>
          </p:nvPr>
        </p:nvSpPr>
        <p:spPr>
          <a:xfrm>
            <a:off x="381000" y="5029200"/>
            <a:ext cx="8305800" cy="1219200"/>
          </a:xfrm>
        </p:spPr>
        <p:txBody>
          <a:bodyPr>
            <a:normAutofit fontScale="62500" lnSpcReduction="20000"/>
          </a:bodyPr>
          <a:lstStyle/>
          <a:p>
            <a:pPr marL="0" indent="0">
              <a:buNone/>
            </a:pPr>
            <a:r>
              <a:rPr lang="en-US" sz="4400" dirty="0" smtClean="0"/>
              <a:t>The Office of Administrative Hearings is required to issue a hearing decision within 30 calendar days of the hearing date.</a:t>
            </a:r>
          </a:p>
          <a:p>
            <a:pPr marL="0" indent="0">
              <a:buNone/>
            </a:pPr>
            <a:endParaRPr lang="en-US" sz="3800" strike="sngStrike" dirty="0"/>
          </a:p>
          <a:p>
            <a:endParaRPr lang="en-US" dirty="0"/>
          </a:p>
        </p:txBody>
      </p:sp>
      <p:pic>
        <p:nvPicPr>
          <p:cNvPr id="4" name="Picture 4" descr="Time, Measure, Time Announcement, Time Indicat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965" t="13271" r="23839" b="8310"/>
          <a:stretch/>
        </p:blipFill>
        <p:spPr bwMode="auto">
          <a:xfrm flipH="1">
            <a:off x="3200400" y="1219200"/>
            <a:ext cx="2209800" cy="3234133"/>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7E30515F-36DF-423E-9EF9-CE53D51A75F5}" type="datetime1">
              <a:rPr lang="en-US" smtClean="0"/>
              <a:pPr/>
              <a:t>10/11/2017</a:t>
            </a:fld>
            <a:endParaRPr lang="en-US" dirty="0"/>
          </a:p>
        </p:txBody>
      </p:sp>
      <p:sp>
        <p:nvSpPr>
          <p:cNvPr id="6" name="Slide Number Placeholder 5"/>
          <p:cNvSpPr>
            <a:spLocks noGrp="1"/>
          </p:cNvSpPr>
          <p:nvPr>
            <p:ph type="sldNum" sz="quarter" idx="12"/>
          </p:nvPr>
        </p:nvSpPr>
        <p:spPr/>
        <p:txBody>
          <a:bodyPr/>
          <a:lstStyle/>
          <a:p>
            <a:fld id="{3A2DE075-84B5-45F2-AAAE-98DBDA01584F}"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716" t="15462" r="24532" b="18700"/>
          <a:stretch/>
        </p:blipFill>
        <p:spPr bwMode="auto">
          <a:xfrm>
            <a:off x="575310" y="3450827"/>
            <a:ext cx="4206240" cy="3069320"/>
          </a:xfrm>
          <a:prstGeom prst="rect">
            <a:avLst/>
          </a:prstGeom>
          <a:ln w="38100" cap="sq">
            <a:solidFill>
              <a:srgbClr val="000000"/>
            </a:solidFill>
            <a:prstDash val="solid"/>
            <a:miter lim="800000"/>
          </a:ln>
          <a:effectLst>
            <a:glow rad="228600">
              <a:schemeClr val="accent5">
                <a:satMod val="175000"/>
                <a:alpha val="40000"/>
              </a:schemeClr>
            </a:glow>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28600" y="152400"/>
            <a:ext cx="8915400" cy="602974"/>
          </a:xfrm>
        </p:spPr>
        <p:txBody>
          <a:bodyPr>
            <a:noAutofit/>
          </a:bodyPr>
          <a:lstStyle/>
          <a:p>
            <a:r>
              <a:rPr lang="en-US" sz="3600" b="1" i="1" dirty="0" smtClean="0"/>
              <a:t>State Fair Hearing </a:t>
            </a:r>
            <a:r>
              <a:rPr lang="en-US" sz="3600" dirty="0" smtClean="0"/>
              <a:t>Resources</a:t>
            </a:r>
            <a:endParaRPr lang="en-US" sz="3600" dirty="0"/>
          </a:p>
        </p:txBody>
      </p:sp>
      <p:sp>
        <p:nvSpPr>
          <p:cNvPr id="3" name="Content Placeholder 2"/>
          <p:cNvSpPr>
            <a:spLocks noGrp="1"/>
          </p:cNvSpPr>
          <p:nvPr>
            <p:ph idx="1"/>
          </p:nvPr>
        </p:nvSpPr>
        <p:spPr>
          <a:xfrm>
            <a:off x="321129" y="3124200"/>
            <a:ext cx="8229600" cy="3733800"/>
          </a:xfrm>
        </p:spPr>
        <p:txBody>
          <a:bodyPr>
            <a:normAutofit/>
          </a:bodyPr>
          <a:lstStyle/>
          <a:p>
            <a:pPr marL="0" lvl="0" indent="0">
              <a:buNone/>
            </a:pPr>
            <a:endParaRPr lang="en-US" sz="7200" dirty="0">
              <a:solidFill>
                <a:schemeClr val="tx1"/>
              </a:solidFill>
            </a:endParaRPr>
          </a:p>
          <a:p>
            <a:endParaRPr lang="en-US" sz="7200"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31</a:t>
            </a:fld>
            <a:endParaRPr lang="en-US" dirty="0"/>
          </a:p>
        </p:txBody>
      </p:sp>
      <p:sp>
        <p:nvSpPr>
          <p:cNvPr id="6" name="Content Placeholder 2"/>
          <p:cNvSpPr txBox="1">
            <a:spLocks/>
          </p:cNvSpPr>
          <p:nvPr/>
        </p:nvSpPr>
        <p:spPr>
          <a:xfrm>
            <a:off x="228600" y="990600"/>
            <a:ext cx="8915400" cy="220218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chemeClr val="tx1"/>
                </a:solidFill>
              </a:rPr>
              <a:t>KanCare website </a:t>
            </a:r>
            <a:r>
              <a:rPr lang="en-US" dirty="0">
                <a:solidFill>
                  <a:schemeClr val="tx1"/>
                </a:solidFill>
              </a:rPr>
              <a:t>&gt; </a:t>
            </a:r>
            <a:r>
              <a:rPr lang="en-US" dirty="0" smtClean="0">
                <a:solidFill>
                  <a:schemeClr val="tx1"/>
                </a:solidFill>
              </a:rPr>
              <a:t>Ombudsman Section&gt; </a:t>
            </a:r>
            <a:r>
              <a:rPr lang="en-US" b="1" i="1" dirty="0">
                <a:solidFill>
                  <a:srgbClr val="002060"/>
                </a:solidFill>
              </a:rPr>
              <a:t>Appeals, Hearings &amp; </a:t>
            </a:r>
            <a:r>
              <a:rPr lang="en-US" b="1" i="1" dirty="0" smtClean="0">
                <a:solidFill>
                  <a:srgbClr val="002060"/>
                </a:solidFill>
              </a:rPr>
              <a:t>Grievances</a:t>
            </a:r>
            <a:endParaRPr lang="en-US" b="1" i="1" dirty="0">
              <a:solidFill>
                <a:srgbClr val="002060"/>
              </a:solidFill>
            </a:endParaRPr>
          </a:p>
          <a:p>
            <a:pPr marL="0" indent="0">
              <a:buNone/>
            </a:pPr>
            <a:endParaRPr lang="en-US" b="1" dirty="0"/>
          </a:p>
          <a:p>
            <a:r>
              <a:rPr lang="en-US" b="1" dirty="0">
                <a:solidFill>
                  <a:schemeClr val="tx1"/>
                </a:solidFill>
              </a:rPr>
              <a:t>KanCare Resource Binder:  </a:t>
            </a:r>
            <a:r>
              <a:rPr lang="en-US" dirty="0"/>
              <a:t>&gt;</a:t>
            </a:r>
            <a:r>
              <a:rPr lang="en-US" b="1" dirty="0"/>
              <a:t> </a:t>
            </a:r>
            <a:r>
              <a:rPr lang="en-US" b="1" i="1" dirty="0" smtClean="0">
                <a:solidFill>
                  <a:srgbClr val="002060"/>
                </a:solidFill>
              </a:rPr>
              <a:t>Appeals, Hearings &amp; Grievances</a:t>
            </a:r>
            <a:endParaRPr lang="en-US" b="1" i="1" dirty="0">
              <a:solidFill>
                <a:srgbClr val="002060"/>
              </a:solidFill>
            </a:endParaRPr>
          </a:p>
          <a:p>
            <a:pPr marL="0" indent="0">
              <a:buNone/>
            </a:pPr>
            <a:endParaRPr lang="en-US" dirty="0">
              <a:solidFill>
                <a:srgbClr val="C00000"/>
              </a:solidFill>
            </a:endParaRPr>
          </a:p>
          <a:p>
            <a:r>
              <a:rPr lang="en-US" b="1" dirty="0">
                <a:solidFill>
                  <a:schemeClr val="tx1"/>
                </a:solidFill>
              </a:rPr>
              <a:t>“Who Should I Call?” Consumers list  </a:t>
            </a:r>
            <a:r>
              <a:rPr lang="en-US" dirty="0"/>
              <a:t>&gt; </a:t>
            </a:r>
            <a:r>
              <a:rPr lang="en-US" b="1" i="1" dirty="0">
                <a:solidFill>
                  <a:srgbClr val="002060"/>
                </a:solidFill>
              </a:rPr>
              <a:t>Health Plan Issues</a:t>
            </a:r>
          </a:p>
          <a:p>
            <a:pPr lvl="0"/>
            <a:endParaRPr lang="en-US" dirty="0">
              <a:solidFill>
                <a:schemeClr val="tx1"/>
              </a:solidFill>
            </a:endParaRPr>
          </a:p>
          <a:p>
            <a:endParaRPr lang="en-US" dirty="0"/>
          </a:p>
        </p:txBody>
      </p:sp>
      <p:sp>
        <p:nvSpPr>
          <p:cNvPr id="10" name="Oval 9"/>
          <p:cNvSpPr/>
          <p:nvPr/>
        </p:nvSpPr>
        <p:spPr>
          <a:xfrm>
            <a:off x="3429000" y="5124450"/>
            <a:ext cx="130683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00340">
            <a:off x="5460665" y="3352584"/>
            <a:ext cx="1875979" cy="27114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0200" y="6096000"/>
            <a:ext cx="3189970" cy="573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5" name="Picture 4" descr="http://4.bp.blogspot.com/-UHTlChgCuvQ/VU_L7QOMkgI/AAAAAAAAE2w/EcSlrxa6O00/s1600/3D-Women-Search-0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0285" y="4563342"/>
            <a:ext cx="1312715" cy="131271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a:stCxn id="17" idx="5"/>
          </p:cNvCxnSpPr>
          <p:nvPr/>
        </p:nvCxnSpPr>
        <p:spPr>
          <a:xfrm>
            <a:off x="7137655" y="5106874"/>
            <a:ext cx="101346" cy="912926"/>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rot="481437">
            <a:off x="5272198" y="4602036"/>
            <a:ext cx="2221408" cy="464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117C05BB-A931-478A-B6EE-6B6C9FE95E9D}" type="datetime1">
              <a:rPr lang="en-US" smtClean="0"/>
              <a:pPr/>
              <a:t>10/11/2017</a:t>
            </a:fld>
            <a:endParaRPr lang="en-US"/>
          </a:p>
        </p:txBody>
      </p:sp>
    </p:spTree>
    <p:extLst>
      <p:ext uri="{BB962C8B-B14F-4D97-AF65-F5344CB8AC3E}">
        <p14:creationId xmlns:p14="http://schemas.microsoft.com/office/powerpoint/2010/main" val="3803084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st, Letters, Envelope, Leave, Message, Greeting Card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92" r="16771" b="5660"/>
          <a:stretch/>
        </p:blipFill>
        <p:spPr bwMode="auto">
          <a:xfrm>
            <a:off x="6400800" y="3048000"/>
            <a:ext cx="2667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6018" y="-76200"/>
            <a:ext cx="8229600" cy="1143000"/>
          </a:xfrm>
        </p:spPr>
        <p:txBody>
          <a:bodyPr/>
          <a:lstStyle/>
          <a:p>
            <a:r>
              <a:rPr lang="en-US" b="1" dirty="0" smtClean="0"/>
              <a:t>Missing Deadlines</a:t>
            </a:r>
            <a:endParaRPr lang="en-US" b="1" dirty="0"/>
          </a:p>
        </p:txBody>
      </p:sp>
      <p:sp>
        <p:nvSpPr>
          <p:cNvPr id="3" name="Content Placeholder 2"/>
          <p:cNvSpPr>
            <a:spLocks noGrp="1"/>
          </p:cNvSpPr>
          <p:nvPr>
            <p:ph idx="1"/>
          </p:nvPr>
        </p:nvSpPr>
        <p:spPr>
          <a:xfrm>
            <a:off x="304800" y="2819400"/>
            <a:ext cx="6400800" cy="4876800"/>
          </a:xfrm>
        </p:spPr>
        <p:txBody>
          <a:bodyPr>
            <a:normAutofit/>
          </a:bodyPr>
          <a:lstStyle/>
          <a:p>
            <a:pPr marL="0" indent="0">
              <a:buNone/>
            </a:pPr>
            <a:endParaRPr lang="en-US" dirty="0"/>
          </a:p>
          <a:p>
            <a:r>
              <a:rPr lang="en-US" sz="2400" dirty="0" smtClean="0"/>
              <a:t>The </a:t>
            </a:r>
            <a:r>
              <a:rPr lang="en-US" sz="2400" b="1" u="sng" dirty="0">
                <a:solidFill>
                  <a:srgbClr val="FF0000"/>
                </a:solidFill>
              </a:rPr>
              <a:t>most frequent </a:t>
            </a:r>
            <a:r>
              <a:rPr lang="en-US" sz="2400" dirty="0"/>
              <a:t>mistake made by individuals during the process of preparing is failing to read the notices and documents issued as part of the hearing process.</a:t>
            </a:r>
          </a:p>
          <a:p>
            <a:pPr marL="0" indent="0">
              <a:buNone/>
            </a:pPr>
            <a:endParaRPr lang="en-US" sz="2400" dirty="0"/>
          </a:p>
          <a:p>
            <a:r>
              <a:rPr lang="en-US" sz="2400" b="1" i="1" dirty="0" smtClean="0"/>
              <a:t>Read everything you receive very carefully and right away!</a:t>
            </a:r>
            <a:endParaRPr lang="en-US" sz="2400" b="1" i="1" dirty="0"/>
          </a:p>
        </p:txBody>
      </p:sp>
      <p:sp>
        <p:nvSpPr>
          <p:cNvPr id="4" name="Date Placeholder 3"/>
          <p:cNvSpPr>
            <a:spLocks noGrp="1"/>
          </p:cNvSpPr>
          <p:nvPr>
            <p:ph type="dt" sz="half" idx="10"/>
          </p:nvPr>
        </p:nvSpPr>
        <p:spPr/>
        <p:txBody>
          <a:bodyPr/>
          <a:lstStyle/>
          <a:p>
            <a:fld id="{AF048F8A-BEAA-4E70-9512-677A1E727E4F}" type="datetime1">
              <a:rPr lang="en-US" smtClean="0"/>
              <a:pPr/>
              <a:t>10/11/2017</a:t>
            </a:fld>
            <a:endParaRPr lang="en-US"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32</a:t>
            </a:fld>
            <a:endParaRPr lang="en-US" dirty="0"/>
          </a:p>
        </p:txBody>
      </p:sp>
      <p:sp>
        <p:nvSpPr>
          <p:cNvPr id="6" name="Rectangle 5"/>
          <p:cNvSpPr/>
          <p:nvPr/>
        </p:nvSpPr>
        <p:spPr>
          <a:xfrm>
            <a:off x="304800" y="1219200"/>
            <a:ext cx="8572037" cy="1717393"/>
          </a:xfrm>
          <a:prstGeom prst="rect">
            <a:avLst/>
          </a:prstGeom>
        </p:spPr>
        <p:txBody>
          <a:bodyPr wrap="square">
            <a:spAutoFit/>
          </a:bodyPr>
          <a:lstStyle/>
          <a:p>
            <a:pPr marL="342900" lvl="0" indent="-342900">
              <a:spcBef>
                <a:spcPct val="20000"/>
              </a:spcBef>
              <a:buFont typeface="Arial" panose="020B0604020202020204" pitchFamily="34" charset="0"/>
              <a:buChar char="•"/>
            </a:pPr>
            <a:r>
              <a:rPr lang="en-US" sz="2400" dirty="0">
                <a:solidFill>
                  <a:prstClr val="black"/>
                </a:solidFill>
              </a:rPr>
              <a:t>Deadlines for hearing information will come by letter from the Office of Administrative hearing (OAH).</a:t>
            </a:r>
          </a:p>
          <a:p>
            <a:pPr lvl="0">
              <a:spcBef>
                <a:spcPct val="20000"/>
              </a:spcBef>
            </a:pPr>
            <a:endParaRPr lang="en-US" sz="2400" dirty="0">
              <a:solidFill>
                <a:prstClr val="black"/>
              </a:solidFill>
            </a:endParaRPr>
          </a:p>
          <a:p>
            <a:pPr marL="342900" lvl="0" indent="-342900">
              <a:spcBef>
                <a:spcPct val="20000"/>
              </a:spcBef>
              <a:buFont typeface="Arial" panose="020B0604020202020204" pitchFamily="34" charset="0"/>
              <a:buChar char="•"/>
            </a:pPr>
            <a:r>
              <a:rPr lang="en-US" sz="2400" dirty="0">
                <a:solidFill>
                  <a:prstClr val="black"/>
                </a:solidFill>
              </a:rPr>
              <a:t>Be sure to read every letter from them </a:t>
            </a:r>
            <a:r>
              <a:rPr lang="en-US" sz="2400" dirty="0" smtClean="0">
                <a:solidFill>
                  <a:prstClr val="black"/>
                </a:solidFill>
              </a:rPr>
              <a:t>thoroughly.</a:t>
            </a:r>
            <a:endParaRPr lang="en-US" sz="2400" dirty="0">
              <a:solidFill>
                <a:prstClr val="black"/>
              </a:solidFill>
            </a:endParaRPr>
          </a:p>
        </p:txBody>
      </p:sp>
    </p:spTree>
    <p:extLst>
      <p:ext uri="{BB962C8B-B14F-4D97-AF65-F5344CB8AC3E}">
        <p14:creationId xmlns:p14="http://schemas.microsoft.com/office/powerpoint/2010/main" val="1327828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90984" cy="1143000"/>
          </a:xfrm>
        </p:spPr>
        <p:txBody>
          <a:bodyPr>
            <a:normAutofit/>
          </a:bodyPr>
          <a:lstStyle/>
          <a:p>
            <a:r>
              <a:rPr lang="en-US" sz="3200" b="1" dirty="0" smtClean="0"/>
              <a:t>True for Grievances, Appeals &amp; SFH Processes</a:t>
            </a:r>
            <a:endParaRPr lang="en-US" sz="3200" b="1" dirty="0"/>
          </a:p>
        </p:txBody>
      </p:sp>
      <p:sp>
        <p:nvSpPr>
          <p:cNvPr id="3" name="Content Placeholder 2"/>
          <p:cNvSpPr>
            <a:spLocks noGrp="1"/>
          </p:cNvSpPr>
          <p:nvPr>
            <p:ph idx="1"/>
          </p:nvPr>
        </p:nvSpPr>
        <p:spPr>
          <a:xfrm>
            <a:off x="381000" y="5181600"/>
            <a:ext cx="7848599" cy="1905001"/>
          </a:xfrm>
        </p:spPr>
        <p:txBody>
          <a:bodyPr>
            <a:normAutofit/>
          </a:bodyPr>
          <a:lstStyle/>
          <a:p>
            <a:pPr lvl="1">
              <a:buFont typeface="Arial" panose="020B0604020202020204" pitchFamily="34" charset="0"/>
              <a:buChar char="•"/>
            </a:pPr>
            <a:r>
              <a:rPr lang="en-US" sz="2400" dirty="0" smtClean="0"/>
              <a:t>You should not be treated differently if you file a grievance, appeal or hearing.</a:t>
            </a:r>
            <a:endParaRPr lang="en-US" sz="2400" dirty="0"/>
          </a:p>
          <a:p>
            <a:pPr>
              <a:buFont typeface="Wingdings" panose="05000000000000000000" pitchFamily="2" charset="2"/>
              <a:buChar char="Ø"/>
            </a:pPr>
            <a:endParaRPr lang="en-US" sz="2800" dirty="0">
              <a:solidFill>
                <a:schemeClr val="bg2"/>
              </a:solidFill>
            </a:endParaRPr>
          </a:p>
          <a:p>
            <a:pPr marL="0" indent="0">
              <a:buNone/>
            </a:pPr>
            <a:endParaRPr lang="en-US" dirty="0"/>
          </a:p>
          <a:p>
            <a:endParaRPr lang="en-US" dirty="0"/>
          </a:p>
        </p:txBody>
      </p:sp>
      <p:sp>
        <p:nvSpPr>
          <p:cNvPr id="4" name="Date Placeholder 3"/>
          <p:cNvSpPr>
            <a:spLocks noGrp="1"/>
          </p:cNvSpPr>
          <p:nvPr>
            <p:ph type="dt" sz="half" idx="10"/>
          </p:nvPr>
        </p:nvSpPr>
        <p:spPr/>
        <p:txBody>
          <a:bodyPr/>
          <a:lstStyle/>
          <a:p>
            <a:fld id="{FF6C195C-BE42-4300-84E4-F29CC4F3A6BE}" type="datetime1">
              <a:rPr lang="en-US" smtClean="0"/>
              <a:pPr/>
              <a:t>10/11/2017</a:t>
            </a:fld>
            <a:endParaRPr lang="en-US"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33</a:t>
            </a:fld>
            <a:endParaRPr lang="en-US" dirty="0"/>
          </a:p>
        </p:txBody>
      </p:sp>
      <p:pic>
        <p:nvPicPr>
          <p:cNvPr id="1026" name="Picture 2" descr="Smilies, Emoticons, Especially, Special Fe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676400"/>
            <a:ext cx="6718300" cy="29882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316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143000"/>
          </a:xfrm>
        </p:spPr>
        <p:txBody>
          <a:bodyPr>
            <a:normAutofit fontScale="90000"/>
          </a:bodyPr>
          <a:lstStyle/>
          <a:p>
            <a:r>
              <a:rPr lang="en-US" sz="3100" b="1" i="1" dirty="0" smtClean="0"/>
              <a:t>Grievance, Appeals and Hearings processes </a:t>
            </a:r>
            <a:br>
              <a:rPr lang="en-US" sz="3100" b="1" i="1" dirty="0" smtClean="0"/>
            </a:br>
            <a:r>
              <a:rPr lang="en-US" sz="3100" b="1" i="1" dirty="0" smtClean="0"/>
              <a:t>(May</a:t>
            </a:r>
            <a:r>
              <a:rPr lang="en-US" sz="3100" i="1" dirty="0" smtClean="0"/>
              <a:t> </a:t>
            </a:r>
            <a:r>
              <a:rPr lang="en-US" sz="3100" b="1" i="1" dirty="0"/>
              <a:t>1, </a:t>
            </a:r>
            <a:r>
              <a:rPr lang="en-US" sz="3100" b="1" i="1" dirty="0" smtClean="0"/>
              <a:t>2017 Updates) </a:t>
            </a:r>
            <a:r>
              <a:rPr lang="en-US" dirty="0"/>
              <a:t/>
            </a:r>
            <a:br>
              <a:rPr lang="en-US" dirty="0"/>
            </a:br>
            <a:endParaRPr lang="en-US" dirty="0"/>
          </a:p>
        </p:txBody>
      </p:sp>
      <p:sp>
        <p:nvSpPr>
          <p:cNvPr id="3" name="Content Placeholder 2"/>
          <p:cNvSpPr>
            <a:spLocks noGrp="1"/>
          </p:cNvSpPr>
          <p:nvPr>
            <p:ph idx="1"/>
          </p:nvPr>
        </p:nvSpPr>
        <p:spPr>
          <a:xfrm>
            <a:off x="228600" y="1143000"/>
            <a:ext cx="8534400" cy="5410200"/>
          </a:xfrm>
        </p:spPr>
        <p:txBody>
          <a:bodyPr>
            <a:noAutofit/>
          </a:bodyPr>
          <a:lstStyle/>
          <a:p>
            <a:pPr lvl="0"/>
            <a:r>
              <a:rPr lang="en-US" sz="1400" b="1" i="1" dirty="0"/>
              <a:t>NEW</a:t>
            </a:r>
            <a:r>
              <a:rPr lang="en-US" sz="1400" dirty="0"/>
              <a:t> -The member must complete the MCO’s appeal process </a:t>
            </a:r>
            <a:r>
              <a:rPr lang="en-US" sz="1400" b="1" i="1" dirty="0"/>
              <a:t>before</a:t>
            </a:r>
            <a:r>
              <a:rPr lang="en-US" sz="1400" dirty="0"/>
              <a:t> making a request for a state fair hearing.  </a:t>
            </a:r>
            <a:endParaRPr lang="en-US" sz="1400" dirty="0" smtClean="0"/>
          </a:p>
          <a:p>
            <a:pPr lvl="0"/>
            <a:endParaRPr lang="en-US" sz="1400" dirty="0"/>
          </a:p>
          <a:p>
            <a:pPr lvl="0"/>
            <a:r>
              <a:rPr lang="en-US" sz="1400" b="1" i="1" dirty="0"/>
              <a:t>NEW </a:t>
            </a:r>
            <a:r>
              <a:rPr lang="en-US" sz="1400" dirty="0"/>
              <a:t>– All submission and resolution timeframes changed from business days to calendar days. </a:t>
            </a:r>
            <a:endParaRPr lang="en-US" sz="1400" dirty="0" smtClean="0"/>
          </a:p>
          <a:p>
            <a:pPr lvl="0"/>
            <a:endParaRPr lang="en-US" sz="1400" dirty="0"/>
          </a:p>
          <a:p>
            <a:pPr lvl="0"/>
            <a:r>
              <a:rPr lang="en-US" sz="1400" b="1" i="1" dirty="0"/>
              <a:t>NEW </a:t>
            </a:r>
            <a:r>
              <a:rPr lang="en-US" sz="1400" dirty="0"/>
              <a:t>– </a:t>
            </a:r>
            <a:r>
              <a:rPr lang="en-US" sz="1400" dirty="0" smtClean="0"/>
              <a:t>The Member has the opportunity to file a grievance if </a:t>
            </a:r>
            <a:r>
              <a:rPr lang="en-US" sz="1400" dirty="0"/>
              <a:t>the MCO extends the timeframe for issuing an authorization </a:t>
            </a:r>
            <a:r>
              <a:rPr lang="en-US" sz="1400" dirty="0" smtClean="0"/>
              <a:t>decision.</a:t>
            </a:r>
          </a:p>
          <a:p>
            <a:pPr lvl="0"/>
            <a:endParaRPr lang="en-US" sz="1400" dirty="0"/>
          </a:p>
          <a:p>
            <a:pPr lvl="0"/>
            <a:r>
              <a:rPr lang="en-US" sz="1400" b="1" i="1" dirty="0"/>
              <a:t>NEW </a:t>
            </a:r>
            <a:r>
              <a:rPr lang="en-US" sz="1400" dirty="0"/>
              <a:t>– If the MCO fails to issue service authorization decisions or meet grievance and appeal resolution timeframes for standard and expedited service authorizations, grievances and appeals, such untimely authorizations or resolutions </a:t>
            </a:r>
            <a:r>
              <a:rPr lang="en-US" sz="1400" i="1" dirty="0"/>
              <a:t>constitute a denial and are adverse actions.  (The member then has the ability to file an appeal then a state fair hearing if the appeal is not successful</a:t>
            </a:r>
            <a:r>
              <a:rPr lang="en-US" sz="1400" i="1" dirty="0" smtClean="0"/>
              <a:t>.)</a:t>
            </a:r>
          </a:p>
          <a:p>
            <a:pPr lvl="0"/>
            <a:endParaRPr lang="en-US" sz="1400" dirty="0"/>
          </a:p>
          <a:p>
            <a:pPr lvl="0"/>
            <a:r>
              <a:rPr lang="en-US" sz="1400" b="1" i="1" dirty="0"/>
              <a:t>NEW – </a:t>
            </a:r>
            <a:r>
              <a:rPr lang="en-US" sz="1400" dirty="0"/>
              <a:t>If the state fair hearing officer reverses a decision to deny, limit, or delay services that were not furnished while the fair hearing was pending, the Contractor must authorize or provide the disputed services promptly</a:t>
            </a:r>
            <a:r>
              <a:rPr lang="en-US" sz="1400" dirty="0" smtClean="0"/>
              <a:t>.</a:t>
            </a:r>
          </a:p>
          <a:p>
            <a:pPr lvl="0"/>
            <a:endParaRPr lang="en-US" sz="1400" dirty="0"/>
          </a:p>
          <a:p>
            <a:pPr lvl="0"/>
            <a:r>
              <a:rPr lang="en-US" sz="1400" b="1" i="1" dirty="0"/>
              <a:t>NEW –</a:t>
            </a:r>
            <a:r>
              <a:rPr lang="en-US" sz="1400" i="1" dirty="0"/>
              <a:t> If the state fair hearing officer reverses a decision to deny authorization of services, and the Member received the disputed services while the fair hearing was pending, the Contractor must pay for those services.</a:t>
            </a:r>
            <a:endParaRPr lang="en-US" sz="1400" dirty="0"/>
          </a:p>
          <a:p>
            <a:pPr marL="0" lvl="0" indent="0">
              <a:buNone/>
            </a:pPr>
            <a:endParaRPr lang="en-US" sz="1400" dirty="0"/>
          </a:p>
          <a:p>
            <a:pPr lvl="0"/>
            <a:r>
              <a:rPr lang="en-US" sz="1400" b="1" i="1" dirty="0"/>
              <a:t>NEW – If a member has been unable to obtain culturally appropriate care, </a:t>
            </a:r>
            <a:r>
              <a:rPr lang="en-US" sz="1400" dirty="0"/>
              <a:t>the member may file a grievance first through the MCO, then if unresolved file a second grievance with KDHE. </a:t>
            </a:r>
          </a:p>
          <a:p>
            <a:endParaRPr lang="en-US" sz="2100" dirty="0"/>
          </a:p>
        </p:txBody>
      </p:sp>
      <p:sp>
        <p:nvSpPr>
          <p:cNvPr id="4" name="Date Placeholder 3"/>
          <p:cNvSpPr>
            <a:spLocks noGrp="1"/>
          </p:cNvSpPr>
          <p:nvPr>
            <p:ph type="dt" sz="half" idx="10"/>
          </p:nvPr>
        </p:nvSpPr>
        <p:spPr/>
        <p:txBody>
          <a:bodyPr/>
          <a:lstStyle/>
          <a:p>
            <a:fld id="{03D0CFBF-9820-4BC9-A0B2-4F7A1AEF7BF5}" type="datetime1">
              <a:rPr lang="en-US" smtClean="0"/>
              <a:pPr/>
              <a:t>10/11/2017</a:t>
            </a:fld>
            <a:endParaRPr lang="en-US" dirty="0"/>
          </a:p>
        </p:txBody>
      </p:sp>
      <p:sp>
        <p:nvSpPr>
          <p:cNvPr id="5" name="Slide Number Placeholder 4"/>
          <p:cNvSpPr>
            <a:spLocks noGrp="1"/>
          </p:cNvSpPr>
          <p:nvPr>
            <p:ph type="sldNum" sz="quarter" idx="12"/>
          </p:nvPr>
        </p:nvSpPr>
        <p:spPr/>
        <p:txBody>
          <a:bodyPr/>
          <a:lstStyle/>
          <a:p>
            <a:fld id="{3A2DE075-84B5-45F2-AAAE-98DBDA01584F}" type="slidenum">
              <a:rPr lang="en-US" smtClean="0"/>
              <a:pPr/>
              <a:t>34</a:t>
            </a:fld>
            <a:endParaRPr lang="en-US"/>
          </a:p>
        </p:txBody>
      </p:sp>
    </p:spTree>
    <p:extLst>
      <p:ext uri="{BB962C8B-B14F-4D97-AF65-F5344CB8AC3E}">
        <p14:creationId xmlns:p14="http://schemas.microsoft.com/office/powerpoint/2010/main" val="1009553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257800" cy="1524000"/>
          </a:xfrm>
        </p:spPr>
        <p:txBody>
          <a:bodyPr>
            <a:noAutofit/>
          </a:bodyPr>
          <a:lstStyle/>
          <a:p>
            <a:pPr algn="l"/>
            <a:r>
              <a:rPr lang="en-US" sz="3200" b="1" dirty="0" smtClean="0"/>
              <a:t>How does a volunteer guide a consumer/applicant through the </a:t>
            </a:r>
            <a:r>
              <a:rPr lang="en-US" sz="3200" b="1" dirty="0" smtClean="0"/>
              <a:t>hearing </a:t>
            </a:r>
            <a:r>
              <a:rPr lang="en-US" sz="3200" b="1" dirty="0" smtClean="0"/>
              <a:t>process?</a:t>
            </a:r>
            <a:endParaRPr lang="en-US" sz="3200" b="1" dirty="0"/>
          </a:p>
        </p:txBody>
      </p:sp>
      <p:sp>
        <p:nvSpPr>
          <p:cNvPr id="3" name="Content Placeholder 2"/>
          <p:cNvSpPr>
            <a:spLocks noGrp="1"/>
          </p:cNvSpPr>
          <p:nvPr>
            <p:ph idx="1"/>
          </p:nvPr>
        </p:nvSpPr>
        <p:spPr>
          <a:xfrm>
            <a:off x="457200" y="1828800"/>
            <a:ext cx="8382000" cy="4525963"/>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5" name="Slide Number Placeholder 4"/>
          <p:cNvSpPr>
            <a:spLocks noGrp="1"/>
          </p:cNvSpPr>
          <p:nvPr>
            <p:ph type="sldNum" sz="quarter" idx="12"/>
          </p:nvPr>
        </p:nvSpPr>
        <p:spPr/>
        <p:txBody>
          <a:bodyPr/>
          <a:lstStyle/>
          <a:p>
            <a:fld id="{4CC80072-E976-4164-B251-BB9FF94A818B}" type="slidenum">
              <a:rPr lang="en-US" smtClean="0"/>
              <a:pPr/>
              <a:t>35</a:t>
            </a:fld>
            <a:endParaRPr lang="en-US"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8600"/>
            <a:ext cx="27432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7"/>
          <p:cNvSpPr/>
          <p:nvPr/>
        </p:nvSpPr>
        <p:spPr>
          <a:xfrm>
            <a:off x="228600" y="2133600"/>
            <a:ext cx="8686800" cy="4493538"/>
          </a:xfrm>
          <a:prstGeom prst="rect">
            <a:avLst/>
          </a:prstGeom>
        </p:spPr>
        <p:txBody>
          <a:bodyPr wrap="square">
            <a:spAutoFit/>
          </a:bodyPr>
          <a:lstStyle/>
          <a:p>
            <a:r>
              <a:rPr lang="en-US" sz="2200" b="1" u="sng" dirty="0" smtClean="0"/>
              <a:t>Volunteers may NOT give legal advice, but we are here to give guidance and assistance:</a:t>
            </a:r>
          </a:p>
          <a:p>
            <a:endParaRPr lang="en-US" sz="2200" dirty="0" smtClean="0"/>
          </a:p>
          <a:p>
            <a:pPr marL="342881" indent="-342881">
              <a:buFont typeface="+mj-lt"/>
              <a:buAutoNum type="arabicPeriod"/>
            </a:pPr>
            <a:r>
              <a:rPr lang="en-US" sz="2200" dirty="0" smtClean="0"/>
              <a:t>When a consumer needs help filing </a:t>
            </a:r>
            <a:r>
              <a:rPr lang="en-US" sz="2200" dirty="0" smtClean="0"/>
              <a:t>an hearing, you will provide them with either the </a:t>
            </a:r>
            <a:r>
              <a:rPr lang="en-US" sz="2200" i="1" dirty="0" smtClean="0"/>
              <a:t>KanCare Appeals &amp; Hearings packet</a:t>
            </a:r>
            <a:r>
              <a:rPr lang="en-US" sz="2200" dirty="0" smtClean="0"/>
              <a:t> or the </a:t>
            </a:r>
            <a:r>
              <a:rPr lang="en-US" sz="2200" i="1" dirty="0" smtClean="0"/>
              <a:t>Eligibility Hearings packet </a:t>
            </a:r>
            <a:r>
              <a:rPr lang="en-US" sz="2200" dirty="0" smtClean="0"/>
              <a:t>(whichever </a:t>
            </a:r>
            <a:r>
              <a:rPr lang="en-US" sz="2200" dirty="0" smtClean="0"/>
              <a:t>is appropriate).</a:t>
            </a:r>
          </a:p>
          <a:p>
            <a:pPr marL="457200" indent="-457200">
              <a:buFont typeface="+mj-lt"/>
              <a:buAutoNum type="arabicPeriod"/>
            </a:pPr>
            <a:endParaRPr lang="en-US" sz="2200" dirty="0" smtClean="0"/>
          </a:p>
          <a:p>
            <a:pPr marL="342881" indent="-342881">
              <a:buFont typeface="+mj-lt"/>
              <a:buAutoNum type="arabicPeriod"/>
            </a:pPr>
            <a:r>
              <a:rPr lang="en-US" sz="2200" dirty="0" smtClean="0"/>
              <a:t>Depending on the consumer, they may need you to read through it with them, and talk to them about which option they want to pursue.</a:t>
            </a:r>
          </a:p>
          <a:p>
            <a:pPr marL="342881" indent="-342881">
              <a:buFont typeface="+mj-lt"/>
              <a:buAutoNum type="arabicPeriod"/>
            </a:pPr>
            <a:endParaRPr lang="en-US" sz="2200" dirty="0" smtClean="0"/>
          </a:p>
          <a:p>
            <a:pPr marL="342881" indent="-342881">
              <a:buFont typeface="+mj-lt"/>
              <a:buAutoNum type="arabicPeriod"/>
            </a:pPr>
            <a:r>
              <a:rPr lang="en-US" sz="2200" dirty="0" smtClean="0"/>
              <a:t>You can also use the forms attached within each packet to guide them in organizing important information they will need to pursue the option they have chosen.</a:t>
            </a:r>
            <a:endParaRPr lang="en-US" sz="2200" dirty="0"/>
          </a:p>
        </p:txBody>
      </p:sp>
    </p:spTree>
    <p:extLst>
      <p:ext uri="{BB962C8B-B14F-4D97-AF65-F5344CB8AC3E}">
        <p14:creationId xmlns:p14="http://schemas.microsoft.com/office/powerpoint/2010/main" val="1274965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orizontal, Justice, Right, Law, Auction, Judge"/>
          <p:cNvPicPr>
            <a:picLocks noChangeAspect="1" noChangeArrowheads="1"/>
          </p:cNvPicPr>
          <p:nvPr/>
        </p:nvPicPr>
        <p:blipFill>
          <a:blip r:embed="rId3" cstate="print"/>
          <a:srcRect/>
          <a:stretch>
            <a:fillRect/>
          </a:stretch>
        </p:blipFill>
        <p:spPr bwMode="auto">
          <a:xfrm>
            <a:off x="5562600" y="3276599"/>
            <a:ext cx="3581400" cy="3581401"/>
          </a:xfrm>
          <a:prstGeom prst="rect">
            <a:avLst/>
          </a:prstGeom>
          <a:noFill/>
        </p:spPr>
      </p:pic>
      <p:sp>
        <p:nvSpPr>
          <p:cNvPr id="6" name="TextBox 5"/>
          <p:cNvSpPr txBox="1"/>
          <p:nvPr/>
        </p:nvSpPr>
        <p:spPr>
          <a:xfrm>
            <a:off x="381000" y="228600"/>
            <a:ext cx="8077200" cy="6124754"/>
          </a:xfrm>
          <a:prstGeom prst="rect">
            <a:avLst/>
          </a:prstGeom>
          <a:noFill/>
        </p:spPr>
        <p:txBody>
          <a:bodyPr wrap="square" rtlCol="0">
            <a:spAutoFit/>
          </a:bodyPr>
          <a:lstStyle/>
          <a:p>
            <a:r>
              <a:rPr lang="en-US" sz="2800" b="1" dirty="0" smtClean="0"/>
              <a:t>State Fair Hearing </a:t>
            </a:r>
            <a:r>
              <a:rPr lang="en-US" sz="2800" dirty="0" smtClean="0"/>
              <a:t>– an </a:t>
            </a:r>
            <a:r>
              <a:rPr lang="en-US" sz="2800" b="1" dirty="0" smtClean="0"/>
              <a:t>administrative hearing </a:t>
            </a:r>
            <a:r>
              <a:rPr lang="en-US" sz="2800" dirty="0" smtClean="0"/>
              <a:t>involving the presentation of evidence and argument before a presiding officer from the Kansas </a:t>
            </a:r>
            <a:r>
              <a:rPr lang="en-US" sz="2800" i="1" dirty="0" smtClean="0"/>
              <a:t>Office of Administrative Hearings</a:t>
            </a:r>
            <a:r>
              <a:rPr lang="en-US" sz="2800" dirty="0" smtClean="0"/>
              <a:t>.</a:t>
            </a:r>
          </a:p>
          <a:p>
            <a:endParaRPr lang="en-US" sz="2800" dirty="0" smtClean="0"/>
          </a:p>
          <a:p>
            <a:endParaRPr lang="en-US" sz="2800" dirty="0" smtClean="0"/>
          </a:p>
          <a:p>
            <a:r>
              <a:rPr lang="en-US" sz="2800" u="sng" dirty="0" smtClean="0"/>
              <a:t>In regards to </a:t>
            </a:r>
            <a:r>
              <a:rPr lang="en-US" sz="2800" u="sng" dirty="0" err="1" smtClean="0"/>
              <a:t>KanCare</a:t>
            </a:r>
            <a:r>
              <a:rPr lang="en-US" sz="2800" u="sng" dirty="0" smtClean="0"/>
              <a:t> services/benefits and eligibility, these three terms are interchangeable:</a:t>
            </a:r>
          </a:p>
          <a:p>
            <a:endParaRPr lang="en-US" sz="2800" u="sng" dirty="0" smtClean="0"/>
          </a:p>
          <a:p>
            <a:pPr>
              <a:buFont typeface="Arial" pitchFamily="34" charset="0"/>
              <a:buChar char="•"/>
            </a:pPr>
            <a:r>
              <a:rPr lang="en-US" sz="2800" b="1" dirty="0" smtClean="0"/>
              <a:t>Hearing</a:t>
            </a:r>
          </a:p>
          <a:p>
            <a:pPr>
              <a:buFont typeface="Arial" pitchFamily="34" charset="0"/>
              <a:buChar char="•"/>
            </a:pPr>
            <a:endParaRPr lang="en-US" sz="2800" b="1" dirty="0" smtClean="0"/>
          </a:p>
          <a:p>
            <a:pPr>
              <a:buFont typeface="Arial" pitchFamily="34" charset="0"/>
              <a:buChar char="•"/>
            </a:pPr>
            <a:r>
              <a:rPr lang="en-US" sz="2800" b="1" dirty="0" smtClean="0"/>
              <a:t>State Fair Hearing (SFH)</a:t>
            </a:r>
          </a:p>
          <a:p>
            <a:pPr>
              <a:buFont typeface="Arial" pitchFamily="34" charset="0"/>
              <a:buChar char="•"/>
            </a:pPr>
            <a:endParaRPr lang="en-US" sz="2800" b="1" dirty="0" smtClean="0"/>
          </a:p>
          <a:p>
            <a:pPr>
              <a:buFont typeface="Arial" pitchFamily="34" charset="0"/>
              <a:buChar char="•"/>
            </a:pPr>
            <a:r>
              <a:rPr lang="en-US" sz="2800" b="1" dirty="0" smtClean="0"/>
              <a:t>Administrative Hearing</a:t>
            </a:r>
            <a:endParaRPr lang="en-US" sz="2800" dirty="0"/>
          </a:p>
        </p:txBody>
      </p:sp>
      <p:sp>
        <p:nvSpPr>
          <p:cNvPr id="4" name="Date Placeholder 3"/>
          <p:cNvSpPr>
            <a:spLocks noGrp="1"/>
          </p:cNvSpPr>
          <p:nvPr>
            <p:ph type="dt" sz="half" idx="10"/>
          </p:nvPr>
        </p:nvSpPr>
        <p:spPr/>
        <p:txBody>
          <a:bodyPr/>
          <a:lstStyle/>
          <a:p>
            <a:fld id="{1332D740-A16D-429B-A58E-15A444D4563D}" type="datetime1">
              <a:rPr lang="en-US" smtClean="0"/>
              <a:pPr/>
              <a:t>10/11/2017</a:t>
            </a:fld>
            <a:endParaRPr lang="en-US"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4</a:t>
            </a:fld>
            <a:endParaRPr lang="en-US" dirty="0"/>
          </a:p>
        </p:txBody>
      </p:sp>
    </p:spTree>
    <p:extLst>
      <p:ext uri="{BB962C8B-B14F-4D97-AF65-F5344CB8AC3E}">
        <p14:creationId xmlns:p14="http://schemas.microsoft.com/office/powerpoint/2010/main" val="3141512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2F6C611-CC7B-4A52-A796-A7CD38BD3754}" type="datetime1">
              <a:rPr lang="en-US" smtClean="0"/>
              <a:pPr/>
              <a:t>10/11/2017</a:t>
            </a:fld>
            <a:endParaRPr lang="en-US"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5</a:t>
            </a:fld>
            <a:endParaRPr lang="en-US" dirty="0"/>
          </a:p>
        </p:txBody>
      </p:sp>
      <p:pic>
        <p:nvPicPr>
          <p:cNvPr id="38914" name="Picture 2" descr="Horizontal, Justice, Right, Law, Auction, Judge"/>
          <p:cNvPicPr>
            <a:picLocks noChangeAspect="1" noChangeArrowheads="1"/>
          </p:cNvPicPr>
          <p:nvPr/>
        </p:nvPicPr>
        <p:blipFill>
          <a:blip r:embed="rId3" cstate="print"/>
          <a:srcRect/>
          <a:stretch>
            <a:fillRect/>
          </a:stretch>
        </p:blipFill>
        <p:spPr bwMode="auto">
          <a:xfrm flipH="1">
            <a:off x="0" y="1"/>
            <a:ext cx="1981199" cy="1981200"/>
          </a:xfrm>
          <a:prstGeom prst="rect">
            <a:avLst/>
          </a:prstGeom>
          <a:noFill/>
        </p:spPr>
      </p:pic>
      <p:sp>
        <p:nvSpPr>
          <p:cNvPr id="6" name="Rectangle 5"/>
          <p:cNvSpPr/>
          <p:nvPr/>
        </p:nvSpPr>
        <p:spPr>
          <a:xfrm>
            <a:off x="304800" y="2272129"/>
            <a:ext cx="8839200" cy="4585871"/>
          </a:xfrm>
          <a:prstGeom prst="rect">
            <a:avLst/>
          </a:prstGeom>
        </p:spPr>
        <p:txBody>
          <a:bodyPr wrap="square">
            <a:spAutoFit/>
          </a:bodyPr>
          <a:lstStyle/>
          <a:p>
            <a:pPr marL="171441" indent="-171441">
              <a:buFont typeface="Arial" panose="020B0604020202020204" pitchFamily="34" charset="0"/>
              <a:buChar char="•"/>
            </a:pPr>
            <a:r>
              <a:rPr lang="en-US" sz="2400" dirty="0" smtClean="0"/>
              <a:t>A SFH is an opportunity for the KanCare member to (1) speak about his/her issue and (2) present documentation that supports their case.</a:t>
            </a:r>
          </a:p>
          <a:p>
            <a:endParaRPr lang="en-US" sz="2400" dirty="0" smtClean="0"/>
          </a:p>
          <a:p>
            <a:pPr marL="171441" indent="-171441">
              <a:buFont typeface="Arial" panose="020B0604020202020204" pitchFamily="34" charset="0"/>
              <a:buChar char="•"/>
            </a:pPr>
            <a:r>
              <a:rPr lang="en-US" sz="2400" i="1" dirty="0" smtClean="0"/>
              <a:t>The KanCare member, an MCO representative, </a:t>
            </a:r>
            <a:r>
              <a:rPr lang="en-US" sz="2400" b="1" i="1" dirty="0" smtClean="0"/>
              <a:t>and </a:t>
            </a:r>
            <a:r>
              <a:rPr lang="en-US" sz="2400" i="1" dirty="0" smtClean="0"/>
              <a:t>a state representative </a:t>
            </a:r>
            <a:r>
              <a:rPr lang="en-US" sz="2400" dirty="0" smtClean="0"/>
              <a:t>meet before an impartial Presiding Officer/Administrative Law Judge.</a:t>
            </a:r>
          </a:p>
          <a:p>
            <a:pPr marL="171441" indent="-171441">
              <a:buFont typeface="Arial" panose="020B0604020202020204" pitchFamily="34" charset="0"/>
              <a:buChar char="•"/>
            </a:pPr>
            <a:endParaRPr lang="en-US" sz="2400" dirty="0" smtClean="0"/>
          </a:p>
          <a:p>
            <a:pPr marL="171441" indent="-171441">
              <a:buFont typeface="Arial" panose="020B0604020202020204" pitchFamily="34" charset="0"/>
              <a:buChar char="•"/>
            </a:pPr>
            <a:r>
              <a:rPr lang="en-US" sz="2400" dirty="0" smtClean="0"/>
              <a:t>The Presiding Officer/Administrative Law Judge will write an Initial Order based upon what is presented by the member, the MCO and state agency representative at the hearing.</a:t>
            </a:r>
          </a:p>
          <a:p>
            <a:pPr marL="171441" indent="-171441">
              <a:buFont typeface="Arial" panose="020B0604020202020204" pitchFamily="34" charset="0"/>
              <a:buChar char="•"/>
            </a:pPr>
            <a:endParaRPr lang="en-US" sz="1000" dirty="0" smtClean="0"/>
          </a:p>
          <a:p>
            <a:endParaRPr lang="en-US" b="1" u="sng" dirty="0" smtClean="0"/>
          </a:p>
        </p:txBody>
      </p:sp>
      <p:sp>
        <p:nvSpPr>
          <p:cNvPr id="8" name="Title 1"/>
          <p:cNvSpPr>
            <a:spLocks noGrp="1"/>
          </p:cNvSpPr>
          <p:nvPr>
            <p:ph type="title"/>
          </p:nvPr>
        </p:nvSpPr>
        <p:spPr>
          <a:xfrm>
            <a:off x="1143000" y="152400"/>
            <a:ext cx="8229600" cy="1143000"/>
          </a:xfrm>
        </p:spPr>
        <p:txBody>
          <a:bodyPr/>
          <a:lstStyle/>
          <a:p>
            <a:r>
              <a:rPr lang="en-US" b="1" dirty="0" smtClean="0"/>
              <a:t>What is a State Fair Hearing?</a:t>
            </a:r>
            <a:endParaRPr lang="en-US" b="1" dirty="0"/>
          </a:p>
        </p:txBody>
      </p:sp>
    </p:spTree>
    <p:extLst>
      <p:ext uri="{BB962C8B-B14F-4D97-AF65-F5344CB8AC3E}">
        <p14:creationId xmlns:p14="http://schemas.microsoft.com/office/powerpoint/2010/main" val="1604593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t>What is the Office of Administrative Hearings?</a:t>
            </a:r>
            <a:endParaRPr lang="en-US" sz="3200" b="1" dirty="0"/>
          </a:p>
        </p:txBody>
      </p:sp>
      <p:sp>
        <p:nvSpPr>
          <p:cNvPr id="3" name="Content Placeholder 2"/>
          <p:cNvSpPr>
            <a:spLocks noGrp="1"/>
          </p:cNvSpPr>
          <p:nvPr>
            <p:ph idx="1"/>
          </p:nvPr>
        </p:nvSpPr>
        <p:spPr>
          <a:xfrm>
            <a:off x="228600" y="1828800"/>
            <a:ext cx="4267200" cy="2544763"/>
          </a:xfrm>
        </p:spPr>
        <p:txBody>
          <a:bodyPr>
            <a:normAutofit/>
          </a:bodyPr>
          <a:lstStyle/>
          <a:p>
            <a:pPr marL="0" indent="0"/>
            <a:r>
              <a:rPr lang="en-US" sz="2400" dirty="0" smtClean="0"/>
              <a:t>  The Office of Administrative Hearings (OAH) is where you will  submit a </a:t>
            </a:r>
            <a:r>
              <a:rPr lang="en-US" sz="2400" b="1" dirty="0" smtClean="0"/>
              <a:t>request for hearing</a:t>
            </a:r>
            <a:r>
              <a:rPr lang="en-US" sz="2400" dirty="0" smtClean="0"/>
              <a:t>.</a:t>
            </a:r>
          </a:p>
          <a:p>
            <a:pPr marL="0" indent="0"/>
            <a:endParaRPr lang="en-US" sz="2400" dirty="0" smtClean="0"/>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950E8CEA-9025-46F2-86A2-C5A151E9684D}" type="datetime1">
              <a:rPr lang="en-US" smtClean="0"/>
              <a:pPr/>
              <a:t>10/11/2017</a:t>
            </a:fld>
            <a:endParaRPr lang="en-US"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6</a:t>
            </a:fld>
            <a:endParaRPr lang="en-US" dirty="0"/>
          </a:p>
        </p:txBody>
      </p:sp>
      <p:sp>
        <p:nvSpPr>
          <p:cNvPr id="6" name="Rectangle 5"/>
          <p:cNvSpPr/>
          <p:nvPr/>
        </p:nvSpPr>
        <p:spPr>
          <a:xfrm>
            <a:off x="914400" y="3276600"/>
            <a:ext cx="2514600" cy="1981200"/>
          </a:xfrm>
          <a:prstGeom prst="rect">
            <a:avLst/>
          </a:prstGeom>
          <a:noFill/>
        </p:spPr>
        <p:txBody>
          <a:bodyPr wrap="none" lIns="91440" tIns="45720" rIns="91440" bIns="45720">
            <a:prstTxWarp prst="textTriangl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1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OAH</a:t>
            </a:r>
            <a:endParaRPr lang="en-US" sz="5400" b="1" cap="none" spc="-1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175" r="3846" b="4331"/>
          <a:stretch>
            <a:fillRect/>
          </a:stretch>
        </p:blipFill>
        <p:spPr bwMode="auto">
          <a:xfrm>
            <a:off x="4724400" y="914400"/>
            <a:ext cx="4170438" cy="563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5058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2F6C611-CC7B-4A52-A796-A7CD38BD3754}" type="datetime1">
              <a:rPr lang="en-US" smtClean="0"/>
              <a:pPr/>
              <a:t>10/11/2017</a:t>
            </a:fld>
            <a:endParaRPr lang="en-US"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7</a:t>
            </a:fld>
            <a:endParaRPr lang="en-US" dirty="0"/>
          </a:p>
        </p:txBody>
      </p:sp>
      <p:sp>
        <p:nvSpPr>
          <p:cNvPr id="6" name="Rectangle 5"/>
          <p:cNvSpPr/>
          <p:nvPr/>
        </p:nvSpPr>
        <p:spPr>
          <a:xfrm>
            <a:off x="304800" y="2590800"/>
            <a:ext cx="8534400" cy="3046988"/>
          </a:xfrm>
          <a:prstGeom prst="rect">
            <a:avLst/>
          </a:prstGeom>
        </p:spPr>
        <p:txBody>
          <a:bodyPr wrap="square">
            <a:spAutoFit/>
          </a:bodyPr>
          <a:lstStyle/>
          <a:p>
            <a:pPr marL="171441" indent="-171441">
              <a:buFont typeface="Arial" pitchFamily="34" charset="0"/>
              <a:buChar char="•"/>
            </a:pPr>
            <a:r>
              <a:rPr lang="en-US" sz="3200" dirty="0" smtClean="0"/>
              <a:t>It is usually done on the phone as a conference call.</a:t>
            </a:r>
          </a:p>
          <a:p>
            <a:endParaRPr lang="en-US" sz="3200" dirty="0" smtClean="0"/>
          </a:p>
          <a:p>
            <a:pPr marL="171441" indent="-171441">
              <a:buFont typeface="Arial" panose="020B0604020202020204" pitchFamily="34" charset="0"/>
              <a:buChar char="•"/>
            </a:pPr>
            <a:r>
              <a:rPr lang="en-US" sz="3200" dirty="0" smtClean="0"/>
              <a:t>However, a member can request to have the hearing in person if preferred. </a:t>
            </a:r>
            <a:r>
              <a:rPr lang="en-US" sz="3200" dirty="0" smtClean="0">
                <a:solidFill>
                  <a:srgbClr val="FF0000"/>
                </a:solidFill>
              </a:rPr>
              <a:t>(There is no expense for this.)</a:t>
            </a:r>
          </a:p>
        </p:txBody>
      </p:sp>
      <p:sp>
        <p:nvSpPr>
          <p:cNvPr id="7" name="Title 1"/>
          <p:cNvSpPr>
            <a:spLocks noGrp="1"/>
          </p:cNvSpPr>
          <p:nvPr>
            <p:ph type="title"/>
          </p:nvPr>
        </p:nvSpPr>
        <p:spPr>
          <a:xfrm>
            <a:off x="1524000" y="0"/>
            <a:ext cx="8229600" cy="1143000"/>
          </a:xfrm>
        </p:spPr>
        <p:txBody>
          <a:bodyPr>
            <a:normAutofit/>
          </a:bodyPr>
          <a:lstStyle/>
          <a:p>
            <a:r>
              <a:rPr lang="en-US" b="1" dirty="0" smtClean="0"/>
              <a:t>Where is a SFH held?</a:t>
            </a:r>
            <a:endParaRPr lang="en-US" b="1" dirty="0"/>
          </a:p>
        </p:txBody>
      </p:sp>
      <p:pic>
        <p:nvPicPr>
          <p:cNvPr id="70660" name="Picture 4" descr="White Male, 3D Model, Isolated, 3D, Model, Full Body"/>
          <p:cNvPicPr>
            <a:picLocks noChangeAspect="1" noChangeArrowheads="1"/>
          </p:cNvPicPr>
          <p:nvPr/>
        </p:nvPicPr>
        <p:blipFill>
          <a:blip r:embed="rId3" cstate="print"/>
          <a:srcRect/>
          <a:stretch>
            <a:fillRect/>
          </a:stretch>
        </p:blipFill>
        <p:spPr bwMode="auto">
          <a:xfrm>
            <a:off x="0" y="0"/>
            <a:ext cx="2209800" cy="2209800"/>
          </a:xfrm>
          <a:prstGeom prst="rect">
            <a:avLst/>
          </a:prstGeom>
          <a:noFill/>
        </p:spPr>
      </p:pic>
    </p:spTree>
    <p:extLst>
      <p:ext uri="{BB962C8B-B14F-4D97-AF65-F5344CB8AC3E}">
        <p14:creationId xmlns:p14="http://schemas.microsoft.com/office/powerpoint/2010/main" val="1604593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r>
              <a:rPr lang="en-US" b="1" i="1" dirty="0" smtClean="0"/>
              <a:t>Possible Reasons to Request a SFH</a:t>
            </a:r>
            <a:br>
              <a:rPr lang="en-US" b="1" i="1" dirty="0" smtClean="0"/>
            </a:br>
            <a:endParaRPr lang="en-US" dirty="0"/>
          </a:p>
        </p:txBody>
      </p:sp>
      <p:sp>
        <p:nvSpPr>
          <p:cNvPr id="3" name="Content Placeholder 2"/>
          <p:cNvSpPr>
            <a:spLocks noGrp="1"/>
          </p:cNvSpPr>
          <p:nvPr>
            <p:ph idx="1"/>
          </p:nvPr>
        </p:nvSpPr>
        <p:spPr>
          <a:xfrm>
            <a:off x="457200" y="1066800"/>
            <a:ext cx="8229600" cy="5638800"/>
          </a:xfrm>
        </p:spPr>
        <p:txBody>
          <a:bodyPr>
            <a:normAutofit fontScale="77500" lnSpcReduction="20000"/>
          </a:bodyPr>
          <a:lstStyle/>
          <a:p>
            <a:endParaRPr lang="en-US" dirty="0" smtClean="0"/>
          </a:p>
          <a:p>
            <a:pPr marL="238125" indent="-238125"/>
            <a:r>
              <a:rPr lang="en-US" dirty="0" smtClean="0"/>
              <a:t>You are a current </a:t>
            </a:r>
            <a:r>
              <a:rPr lang="en-US" dirty="0" err="1" smtClean="0"/>
              <a:t>KanCare</a:t>
            </a:r>
            <a:r>
              <a:rPr lang="en-US" dirty="0" smtClean="0"/>
              <a:t> member who has appealed an MCO’s adverse action, and that </a:t>
            </a:r>
            <a:r>
              <a:rPr lang="en-US" b="1" dirty="0" smtClean="0"/>
              <a:t>appeal has been denied</a:t>
            </a:r>
            <a:r>
              <a:rPr lang="en-US" dirty="0" smtClean="0"/>
              <a:t>.</a:t>
            </a:r>
          </a:p>
          <a:p>
            <a:pPr marL="238125" indent="-238125"/>
            <a:endParaRPr lang="en-US" dirty="0" smtClean="0"/>
          </a:p>
          <a:p>
            <a:pPr marL="238125" indent="-238125"/>
            <a:r>
              <a:rPr lang="en-US" dirty="0" smtClean="0"/>
              <a:t>You </a:t>
            </a:r>
            <a:r>
              <a:rPr lang="en-US" b="1" dirty="0" smtClean="0"/>
              <a:t>have been denied </a:t>
            </a:r>
            <a:r>
              <a:rPr lang="en-US" dirty="0" smtClean="0"/>
              <a:t>KanCare services and you believe this was due to a mistake made by the KanCare Clearinghouse or state agency in the processing of your renewal form or application. </a:t>
            </a:r>
          </a:p>
          <a:p>
            <a:pPr marL="238125" indent="-238125">
              <a:buNone/>
            </a:pPr>
            <a:endParaRPr lang="en-US" dirty="0" smtClean="0"/>
          </a:p>
          <a:p>
            <a:pPr marL="238125" indent="-238125"/>
            <a:r>
              <a:rPr lang="en-US" dirty="0" smtClean="0"/>
              <a:t>You </a:t>
            </a:r>
            <a:r>
              <a:rPr lang="en-US" b="1" dirty="0" smtClean="0"/>
              <a:t>have lost services </a:t>
            </a:r>
            <a:r>
              <a:rPr lang="en-US" dirty="0" smtClean="0"/>
              <a:t>because you were found to be no longer eligible, but you believe this a mistake on the part of the KanCare Clearinghouse.</a:t>
            </a:r>
          </a:p>
          <a:p>
            <a:pPr marL="238125" indent="-238125"/>
            <a:endParaRPr lang="en-US" dirty="0" smtClean="0"/>
          </a:p>
          <a:p>
            <a:pPr marL="238125" indent="-238125"/>
            <a:r>
              <a:rPr lang="en-US" dirty="0" smtClean="0"/>
              <a:t>You </a:t>
            </a:r>
            <a:r>
              <a:rPr lang="en-US" b="1" dirty="0" smtClean="0"/>
              <a:t>have been waiting over 45 days </a:t>
            </a:r>
            <a:r>
              <a:rPr lang="en-US" dirty="0" smtClean="0"/>
              <a:t>for your KanCare application to process (or </a:t>
            </a:r>
            <a:r>
              <a:rPr lang="en-US" b="1" dirty="0" smtClean="0"/>
              <a:t>over 90 days </a:t>
            </a:r>
            <a:r>
              <a:rPr lang="en-US" dirty="0" smtClean="0"/>
              <a:t>if you have claimed a disability status).</a:t>
            </a:r>
          </a:p>
          <a:p>
            <a:pPr marL="238125" indent="-238125"/>
            <a:endParaRPr lang="en-US" dirty="0" smtClean="0"/>
          </a:p>
          <a:p>
            <a:pPr marL="238125" indent="-238125"/>
            <a:endParaRPr lang="en-US" dirty="0" smtClean="0"/>
          </a:p>
          <a:p>
            <a:pPr marL="238125" indent="-238125"/>
            <a:endParaRPr lang="en-US" dirty="0" smtClean="0"/>
          </a:p>
          <a:p>
            <a:pPr marL="238125" indent="-238125"/>
            <a:endParaRPr lang="en-US" dirty="0" smtClean="0"/>
          </a:p>
          <a:p>
            <a:endParaRPr lang="en-US" dirty="0"/>
          </a:p>
        </p:txBody>
      </p:sp>
      <p:sp>
        <p:nvSpPr>
          <p:cNvPr id="4" name="Date Placeholder 3"/>
          <p:cNvSpPr>
            <a:spLocks noGrp="1"/>
          </p:cNvSpPr>
          <p:nvPr>
            <p:ph type="dt" sz="half" idx="10"/>
          </p:nvPr>
        </p:nvSpPr>
        <p:spPr/>
        <p:txBody>
          <a:bodyPr/>
          <a:lstStyle/>
          <a:p>
            <a:fld id="{38CF5CC5-80D8-4212-A479-E603678F2CB0}" type="datetime1">
              <a:rPr lang="en-US" smtClean="0"/>
              <a:pPr/>
              <a:t>10/11/2017</a:t>
            </a:fld>
            <a:endParaRPr lang="en-US"/>
          </a:p>
        </p:txBody>
      </p:sp>
      <p:sp>
        <p:nvSpPr>
          <p:cNvPr id="5" name="Slide Number Placeholder 4"/>
          <p:cNvSpPr>
            <a:spLocks noGrp="1"/>
          </p:cNvSpPr>
          <p:nvPr>
            <p:ph type="sldNum" sz="quarter" idx="12"/>
          </p:nvPr>
        </p:nvSpPr>
        <p:spPr/>
        <p:txBody>
          <a:bodyPr/>
          <a:lstStyle/>
          <a:p>
            <a:fld id="{3A2DE075-84B5-45F2-AAAE-98DBDA01584F}"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rmAutofit/>
          </a:bodyPr>
          <a:lstStyle/>
          <a:p>
            <a:r>
              <a:rPr lang="en-US" sz="3200" b="1" dirty="0" smtClean="0"/>
              <a:t>Waiting Over 45 Days – </a:t>
            </a:r>
            <a:r>
              <a:rPr lang="en-US" sz="3200" b="1" i="1" dirty="0" smtClean="0">
                <a:solidFill>
                  <a:srgbClr val="C00000"/>
                </a:solidFill>
              </a:rPr>
              <a:t>Application Processing </a:t>
            </a:r>
            <a:endParaRPr lang="en-US" sz="3200" b="1" i="1" dirty="0">
              <a:solidFill>
                <a:srgbClr val="C00000"/>
              </a:solidFill>
            </a:endParaRPr>
          </a:p>
        </p:txBody>
      </p:sp>
      <p:sp>
        <p:nvSpPr>
          <p:cNvPr id="4" name="Date Placeholder 3"/>
          <p:cNvSpPr>
            <a:spLocks noGrp="1"/>
          </p:cNvSpPr>
          <p:nvPr>
            <p:ph type="dt" sz="half" idx="10"/>
          </p:nvPr>
        </p:nvSpPr>
        <p:spPr/>
        <p:txBody>
          <a:bodyPr/>
          <a:lstStyle/>
          <a:p>
            <a:fld id="{5B84E5F1-5536-4EF1-B525-FAC809353603}" type="datetime1">
              <a:rPr lang="en-US" smtClean="0"/>
              <a:pPr/>
              <a:t>10/11/2017</a:t>
            </a:fld>
            <a:endParaRPr lang="en-US" dirty="0"/>
          </a:p>
        </p:txBody>
      </p:sp>
      <p:sp>
        <p:nvSpPr>
          <p:cNvPr id="5" name="Slide Number Placeholder 4"/>
          <p:cNvSpPr>
            <a:spLocks noGrp="1"/>
          </p:cNvSpPr>
          <p:nvPr>
            <p:ph type="sldNum" sz="quarter" idx="12"/>
          </p:nvPr>
        </p:nvSpPr>
        <p:spPr/>
        <p:txBody>
          <a:bodyPr/>
          <a:lstStyle/>
          <a:p>
            <a:fld id="{4CC80072-E976-4164-B251-BB9FF94A818B}" type="slidenum">
              <a:rPr lang="en-US" smtClean="0"/>
              <a:pPr/>
              <a:t>9</a:t>
            </a:fld>
            <a:endParaRPr lang="en-US" dirty="0"/>
          </a:p>
        </p:txBody>
      </p:sp>
      <p:sp>
        <p:nvSpPr>
          <p:cNvPr id="7" name="Content Placeholder 6"/>
          <p:cNvSpPr>
            <a:spLocks noGrp="1"/>
          </p:cNvSpPr>
          <p:nvPr>
            <p:ph idx="1"/>
          </p:nvPr>
        </p:nvSpPr>
        <p:spPr>
          <a:xfrm>
            <a:off x="76200" y="1524000"/>
            <a:ext cx="7543800" cy="6705600"/>
          </a:xfrm>
        </p:spPr>
        <p:txBody>
          <a:bodyPr>
            <a:normAutofit/>
          </a:bodyPr>
          <a:lstStyle/>
          <a:p>
            <a:r>
              <a:rPr lang="en-US" sz="2400" dirty="0" smtClean="0"/>
              <a:t>If you request a hearing because you applied for KanCare and have been waiting over 45 days (or over 90 days if claimed disability status) you can request a state fair hearing.</a:t>
            </a:r>
          </a:p>
          <a:p>
            <a:pPr>
              <a:buNone/>
            </a:pPr>
            <a:endParaRPr lang="en-US" sz="2400" dirty="0" smtClean="0"/>
          </a:p>
          <a:p>
            <a:r>
              <a:rPr lang="en-US" sz="2400" b="1" u="sng" dirty="0" smtClean="0"/>
              <a:t>Suggestion:</a:t>
            </a:r>
            <a:r>
              <a:rPr lang="en-US" sz="2400" b="1" dirty="0" smtClean="0"/>
              <a:t>  </a:t>
            </a:r>
            <a:r>
              <a:rPr lang="en-US" sz="2400" dirty="0" smtClean="0"/>
              <a:t>Before you request a hearing, make sure you have done your due diligence and have contacted the KanCare Clearinghouse to </a:t>
            </a:r>
            <a:r>
              <a:rPr lang="en-US" sz="2400" b="1" dirty="0" smtClean="0"/>
              <a:t>confirm they have received all of the documentation they need from you </a:t>
            </a:r>
            <a:r>
              <a:rPr lang="en-US" sz="2400" dirty="0" smtClean="0"/>
              <a:t>to determine your eligibility.</a:t>
            </a:r>
          </a:p>
        </p:txBody>
      </p:sp>
      <p:pic>
        <p:nvPicPr>
          <p:cNvPr id="99330" name="Picture 2" descr="White Male, 3D Man, Isolated, 3D, Model, 3D Model"/>
          <p:cNvPicPr>
            <a:picLocks noChangeAspect="1" noChangeArrowheads="1"/>
          </p:cNvPicPr>
          <p:nvPr/>
        </p:nvPicPr>
        <p:blipFill>
          <a:blip r:embed="rId3" cstate="print"/>
          <a:srcRect l="28571" r="33929" b="7143"/>
          <a:stretch>
            <a:fillRect/>
          </a:stretch>
        </p:blipFill>
        <p:spPr bwMode="auto">
          <a:xfrm>
            <a:off x="7543800" y="2895600"/>
            <a:ext cx="1600200" cy="3962400"/>
          </a:xfrm>
          <a:prstGeom prst="rect">
            <a:avLst/>
          </a:prstGeom>
          <a:noFill/>
        </p:spPr>
      </p:pic>
    </p:spTree>
    <p:extLst>
      <p:ext uri="{BB962C8B-B14F-4D97-AF65-F5344CB8AC3E}">
        <p14:creationId xmlns:p14="http://schemas.microsoft.com/office/powerpoint/2010/main" val="226199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4396</TotalTime>
  <Words>2968</Words>
  <Application>Microsoft Office PowerPoint</Application>
  <PresentationFormat>On-screen Show (4:3)</PresentationFormat>
  <Paragraphs>431</Paragraphs>
  <Slides>35</Slides>
  <Notes>34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Is a HEARING right for your current situation? </vt:lpstr>
      <vt:lpstr>Hearings - Terms to Know</vt:lpstr>
      <vt:lpstr>PowerPoint Presentation</vt:lpstr>
      <vt:lpstr>What is a State Fair Hearing?</vt:lpstr>
      <vt:lpstr>What is the Office of Administrative Hearings?</vt:lpstr>
      <vt:lpstr>Where is a SFH held?</vt:lpstr>
      <vt:lpstr>Possible Reasons to Request a SFH </vt:lpstr>
      <vt:lpstr>Waiting Over 45 Days – Application Processing </vt:lpstr>
      <vt:lpstr>Important Deadlines</vt:lpstr>
      <vt:lpstr>Deadline to Request a Hearing – After an Appeal</vt:lpstr>
      <vt:lpstr>Deadline to Request a Hearing – Eligibility </vt:lpstr>
      <vt:lpstr>No Exceptions for Missed Deadlines!</vt:lpstr>
      <vt:lpstr>Continuation of Services - Deadlines</vt:lpstr>
      <vt:lpstr>Continuation of Services – Deadlines</vt:lpstr>
      <vt:lpstr>What form do I use?</vt:lpstr>
      <vt:lpstr>Are you assisting someone with State Fair Hearing? (Eligibility  Cases Only:  Applications &amp; Renewal)</vt:lpstr>
      <vt:lpstr>Medical Representative Authorization Form</vt:lpstr>
      <vt:lpstr>Are you assisting someone with a State Fair Hearing? (Regarding a  MCO Appeal Denial)</vt:lpstr>
      <vt:lpstr>What supporting documentation do I need?</vt:lpstr>
      <vt:lpstr>Are you requesting the hearing because              the MCO has denied your appeal? </vt:lpstr>
      <vt:lpstr>Are you requesting the hearing because your KanCare coverage has been terminated or denied due to ineligibility? </vt:lpstr>
      <vt:lpstr>Are you requesting the hearing because your KanCare application has been processing for over 45 days  (Over 90 days if applicant claimed disability status)?  </vt:lpstr>
      <vt:lpstr>Application Assistance Folder</vt:lpstr>
      <vt:lpstr>Legal Representation for SFH</vt:lpstr>
      <vt:lpstr>Who represents the MCO at the Hearing?</vt:lpstr>
      <vt:lpstr>Selecting an Attorney </vt:lpstr>
      <vt:lpstr>State Fair Hearing Recap </vt:lpstr>
      <vt:lpstr>State Fair Hearing Recap </vt:lpstr>
      <vt:lpstr> Hearing Resolution Timeline </vt:lpstr>
      <vt:lpstr>State Fair Hearing Resources</vt:lpstr>
      <vt:lpstr>Missing Deadlines</vt:lpstr>
      <vt:lpstr>True for Grievances, Appeals &amp; SFH Processes</vt:lpstr>
      <vt:lpstr>Grievance, Appeals and Hearings processes  (May 1, 2017 Updates)  </vt:lpstr>
      <vt:lpstr>How does a volunteer guide a consumer/applicant through the hearing process?</vt:lpstr>
    </vt:vector>
  </TitlesOfParts>
  <Company>Kansas Department on Aging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Grievance, Appeals, and Hearings</dc:title>
  <dc:creator>Lisa Churchill</dc:creator>
  <cp:lastModifiedBy>Lisa Churchill</cp:lastModifiedBy>
  <cp:revision>611</cp:revision>
  <cp:lastPrinted>2017-06-13T21:06:44Z</cp:lastPrinted>
  <dcterms:created xsi:type="dcterms:W3CDTF">2017-01-24T21:29:06Z</dcterms:created>
  <dcterms:modified xsi:type="dcterms:W3CDTF">2017-10-11T19:16:03Z</dcterms:modified>
</cp:coreProperties>
</file>